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3" r:id="rId1"/>
  </p:sldMasterIdLst>
  <p:notesMasterIdLst>
    <p:notesMasterId r:id="rId41"/>
  </p:notesMasterIdLst>
  <p:sldIdLst>
    <p:sldId id="257" r:id="rId2"/>
    <p:sldId id="263" r:id="rId3"/>
    <p:sldId id="267" r:id="rId4"/>
    <p:sldId id="271" r:id="rId5"/>
    <p:sldId id="273" r:id="rId6"/>
    <p:sldId id="275" r:id="rId7"/>
    <p:sldId id="277" r:id="rId8"/>
    <p:sldId id="278" r:id="rId9"/>
    <p:sldId id="279" r:id="rId10"/>
    <p:sldId id="280" r:id="rId11"/>
    <p:sldId id="283" r:id="rId12"/>
    <p:sldId id="285" r:id="rId13"/>
    <p:sldId id="287" r:id="rId14"/>
    <p:sldId id="288" r:id="rId15"/>
    <p:sldId id="289" r:id="rId16"/>
    <p:sldId id="290" r:id="rId17"/>
    <p:sldId id="292" r:id="rId18"/>
    <p:sldId id="293" r:id="rId19"/>
    <p:sldId id="300" r:id="rId20"/>
    <p:sldId id="301" r:id="rId21"/>
    <p:sldId id="302" r:id="rId22"/>
    <p:sldId id="303" r:id="rId23"/>
    <p:sldId id="304" r:id="rId24"/>
    <p:sldId id="305" r:id="rId25"/>
    <p:sldId id="306" r:id="rId26"/>
    <p:sldId id="307" r:id="rId27"/>
    <p:sldId id="308" r:id="rId28"/>
    <p:sldId id="309" r:id="rId29"/>
    <p:sldId id="310" r:id="rId30"/>
    <p:sldId id="311" r:id="rId31"/>
    <p:sldId id="312" r:id="rId32"/>
    <p:sldId id="313" r:id="rId33"/>
    <p:sldId id="314" r:id="rId34"/>
    <p:sldId id="315" r:id="rId35"/>
    <p:sldId id="316" r:id="rId36"/>
    <p:sldId id="317" r:id="rId37"/>
    <p:sldId id="318" r:id="rId38"/>
    <p:sldId id="319" r:id="rId39"/>
    <p:sldId id="320" r:id="rId4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6896826-634F-4EE3-8E7A-0AAE103CD5A7}" type="datetimeFigureOut">
              <a:rPr lang="ar-IQ" smtClean="0"/>
              <a:t>06/05/1435</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9A67503-17E4-40A3-895B-468E86C39CEB}" type="slidenum">
              <a:rPr lang="ar-IQ" smtClean="0"/>
              <a:t>‹#›</a:t>
            </a:fld>
            <a:endParaRPr lang="ar-IQ"/>
          </a:p>
        </p:txBody>
      </p:sp>
    </p:spTree>
    <p:extLst>
      <p:ext uri="{BB962C8B-B14F-4D97-AF65-F5344CB8AC3E}">
        <p14:creationId xmlns:p14="http://schemas.microsoft.com/office/powerpoint/2010/main" val="202721689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عنصر نائب لصورة الشريحة 1"/>
          <p:cNvSpPr>
            <a:spLocks noGrp="1" noRot="1" noChangeAspect="1" noTextEdit="1"/>
          </p:cNvSpPr>
          <p:nvPr>
            <p:ph type="sldImg"/>
          </p:nvPr>
        </p:nvSpPr>
        <p:spPr bwMode="auto">
          <a:noFill/>
          <a:ln>
            <a:solidFill>
              <a:srgbClr val="000000"/>
            </a:solidFill>
            <a:miter lim="800000"/>
            <a:headEnd/>
            <a:tailEnd/>
          </a:ln>
        </p:spPr>
      </p:sp>
      <p:sp>
        <p:nvSpPr>
          <p:cNvPr id="73731" name="عنصر نائب للملاحظات 2"/>
          <p:cNvSpPr>
            <a:spLocks noGrp="1"/>
          </p:cNvSpPr>
          <p:nvPr>
            <p:ph type="body" idx="1"/>
          </p:nvPr>
        </p:nvSpPr>
        <p:spPr bwMode="auto">
          <a:noFill/>
        </p:spPr>
        <p:txBody>
          <a:bodyPr wrap="square" numCol="1" anchor="t" anchorCtr="0" compatLnSpc="1">
            <a:prstTxWarp prst="textNoShape">
              <a:avLst/>
            </a:prstTxWarp>
          </a:bodyPr>
          <a:lstStyle/>
          <a:p>
            <a:endParaRPr lang="ar-IQ" smtClean="0"/>
          </a:p>
        </p:txBody>
      </p:sp>
      <p:sp>
        <p:nvSpPr>
          <p:cNvPr id="73732"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561F9A6-2148-4DFA-ADB8-CE73E5F39F8B}" type="slidenum">
              <a:rPr lang="en-US" smtClean="0">
                <a:latin typeface="Times New Roman" pitchFamily="18" charset="0"/>
              </a:rPr>
              <a:pPr/>
              <a:t>1</a:t>
            </a:fld>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عنصر نائب لصورة الشريحة 1"/>
          <p:cNvSpPr>
            <a:spLocks noGrp="1" noRot="1" noChangeAspect="1" noTextEdit="1"/>
          </p:cNvSpPr>
          <p:nvPr>
            <p:ph type="sldImg"/>
          </p:nvPr>
        </p:nvSpPr>
        <p:spPr bwMode="auto">
          <a:noFill/>
          <a:ln>
            <a:solidFill>
              <a:srgbClr val="000000"/>
            </a:solidFill>
            <a:miter lim="800000"/>
            <a:headEnd/>
            <a:tailEnd/>
          </a:ln>
        </p:spPr>
      </p:sp>
      <p:sp>
        <p:nvSpPr>
          <p:cNvPr id="76803" name="عنصر نائب للملاحظات 2"/>
          <p:cNvSpPr>
            <a:spLocks noGrp="1"/>
          </p:cNvSpPr>
          <p:nvPr>
            <p:ph type="body" idx="1"/>
          </p:nvPr>
        </p:nvSpPr>
        <p:spPr bwMode="auto">
          <a:noFill/>
        </p:spPr>
        <p:txBody>
          <a:bodyPr wrap="square" numCol="1" anchor="t" anchorCtr="0" compatLnSpc="1">
            <a:prstTxWarp prst="textNoShape">
              <a:avLst/>
            </a:prstTxWarp>
          </a:bodyPr>
          <a:lstStyle/>
          <a:p>
            <a:endParaRPr lang="ar-IQ" smtClean="0"/>
          </a:p>
        </p:txBody>
      </p:sp>
      <p:sp>
        <p:nvSpPr>
          <p:cNvPr id="76804"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D7B68C7-6C4E-47E9-BEE2-486E35E3363D}" type="slidenum">
              <a:rPr lang="en-US" smtClean="0">
                <a:latin typeface="Times New Roman" pitchFamily="18" charset="0"/>
              </a:rPr>
              <a:pPr/>
              <a:t>2</a:t>
            </a:fld>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C0BA7889-82F1-400C-9CAC-9B56A7BF680F}" type="datetimeFigureOut">
              <a:rPr lang="ar-IQ" smtClean="0"/>
              <a:t>06/05/1435</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3D91B9B8-ECF7-4AEA-A1B7-6134B50F7A25}"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C0BA7889-82F1-400C-9CAC-9B56A7BF680F}" type="datetimeFigureOut">
              <a:rPr lang="ar-IQ" smtClean="0"/>
              <a:t>06/05/1435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D91B9B8-ECF7-4AEA-A1B7-6134B50F7A25}"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C0BA7889-82F1-400C-9CAC-9B56A7BF680F}" type="datetimeFigureOut">
              <a:rPr lang="ar-IQ" smtClean="0"/>
              <a:t>06/05/1435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D91B9B8-ECF7-4AEA-A1B7-6134B50F7A25}" type="slidenum">
              <a:rPr lang="ar-IQ" smtClean="0"/>
              <a:t>‹#›</a:t>
            </a:fld>
            <a:endParaRPr lang="ar-IQ"/>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محتوى">
    <p:spTree>
      <p:nvGrpSpPr>
        <p:cNvPr id="1" name=""/>
        <p:cNvGrpSpPr/>
        <p:nvPr/>
      </p:nvGrpSpPr>
      <p:grpSpPr>
        <a:xfrm>
          <a:off x="0" y="0"/>
          <a:ext cx="0" cy="0"/>
          <a:chOff x="0" y="0"/>
          <a:chExt cx="0" cy="0"/>
        </a:xfrm>
      </p:grpSpPr>
      <p:sp>
        <p:nvSpPr>
          <p:cNvPr id="2" name="عنصر نائب للمحتوى 1"/>
          <p:cNvSpPr>
            <a:spLocks noGrp="1"/>
          </p:cNvSpPr>
          <p:nvPr>
            <p:ph/>
          </p:nvPr>
        </p:nvSpPr>
        <p:spPr>
          <a:xfrm>
            <a:off x="457200" y="274638"/>
            <a:ext cx="8229600" cy="582136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3" name="عنصر نائب للتاريخ 2"/>
          <p:cNvSpPr>
            <a:spLocks noGrp="1"/>
          </p:cNvSpPr>
          <p:nvPr>
            <p:ph type="dt" sz="half" idx="10"/>
          </p:nvPr>
        </p:nvSpPr>
        <p:spPr>
          <a:xfrm>
            <a:off x="457200" y="6248400"/>
            <a:ext cx="2133600" cy="457200"/>
          </a:xfrm>
        </p:spPr>
        <p:txBody>
          <a:bodyPr/>
          <a:lstStyle>
            <a:lvl1pPr>
              <a:defRPr/>
            </a:lvl1pPr>
          </a:lstStyle>
          <a:p>
            <a:pPr>
              <a:defRPr/>
            </a:pPr>
            <a:endParaRPr lang="en-US"/>
          </a:p>
        </p:txBody>
      </p:sp>
      <p:sp>
        <p:nvSpPr>
          <p:cNvPr id="4" name="عنصر نائب للتذييل 3"/>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5" name="عنصر نائب لرقم الشريحة 4"/>
          <p:cNvSpPr>
            <a:spLocks noGrp="1"/>
          </p:cNvSpPr>
          <p:nvPr>
            <p:ph type="sldNum" sz="quarter" idx="12"/>
          </p:nvPr>
        </p:nvSpPr>
        <p:spPr>
          <a:xfrm>
            <a:off x="6553200" y="6248400"/>
            <a:ext cx="2133600" cy="457200"/>
          </a:xfrm>
        </p:spPr>
        <p:txBody>
          <a:bodyPr/>
          <a:lstStyle>
            <a:lvl1pPr>
              <a:defRPr/>
            </a:lvl1pPr>
          </a:lstStyle>
          <a:p>
            <a:pPr>
              <a:defRPr/>
            </a:pPr>
            <a:fld id="{99B28AD3-688A-45B7-A8CB-70D7819570C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924300"/>
            <a:ext cx="8229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pPr>
              <a:defRPr/>
            </a:pPr>
            <a:fld id="{5FBA081D-C1A8-4537-A9A9-100E7DC912B4}"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cSld name="عنوان ونص فوق 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sz="half" idx="1"/>
          </p:nvPr>
        </p:nvSpPr>
        <p:spPr>
          <a:xfrm>
            <a:off x="457200" y="1600200"/>
            <a:ext cx="8229600" cy="21859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57200" y="3938588"/>
            <a:ext cx="8229600" cy="2187575"/>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a:xfrm>
            <a:off x="457200" y="6251575"/>
            <a:ext cx="2133600" cy="476250"/>
          </a:xfrm>
        </p:spPr>
        <p:txBody>
          <a:bodyPr/>
          <a:lstStyle>
            <a:lvl1pPr>
              <a:defRPr/>
            </a:lvl1pPr>
          </a:lstStyle>
          <a:p>
            <a:pPr>
              <a:defRPr/>
            </a:pPr>
            <a:endParaRPr lang="en-US"/>
          </a:p>
        </p:txBody>
      </p:sp>
      <p:sp>
        <p:nvSpPr>
          <p:cNvPr id="6" name="عنصر نائب لرقم الشريحة 5"/>
          <p:cNvSpPr>
            <a:spLocks noGrp="1"/>
          </p:cNvSpPr>
          <p:nvPr>
            <p:ph type="sldNum" sz="quarter" idx="11"/>
          </p:nvPr>
        </p:nvSpPr>
        <p:spPr>
          <a:xfrm>
            <a:off x="6553200" y="6248400"/>
            <a:ext cx="2133600" cy="476250"/>
          </a:xfrm>
        </p:spPr>
        <p:txBody>
          <a:bodyPr/>
          <a:lstStyle>
            <a:lvl1pPr>
              <a:defRPr/>
            </a:lvl1pPr>
          </a:lstStyle>
          <a:p>
            <a:pPr>
              <a:defRPr/>
            </a:pPr>
            <a:fld id="{81BD2AC1-06A0-480E-8428-270F880AA3F1}" type="slidenum">
              <a:rPr lang="he-IL"/>
              <a:pPr>
                <a:defRPr/>
              </a:pPr>
              <a:t>‹#›</a:t>
            </a:fld>
            <a:endParaRPr lang="en-US"/>
          </a:p>
        </p:txBody>
      </p:sp>
      <p:sp>
        <p:nvSpPr>
          <p:cNvPr id="7" name="عنصر نائب للتذييل 6"/>
          <p:cNvSpPr>
            <a:spLocks noGrp="1"/>
          </p:cNvSpPr>
          <p:nvPr>
            <p:ph type="ftr" sz="quarter" idx="12"/>
          </p:nvPr>
        </p:nvSpPr>
        <p:spPr>
          <a:xfrm>
            <a:off x="3124200" y="6248400"/>
            <a:ext cx="2895600" cy="476250"/>
          </a:xfrm>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C0BA7889-82F1-400C-9CAC-9B56A7BF680F}" type="datetimeFigureOut">
              <a:rPr lang="ar-IQ" smtClean="0"/>
              <a:t>06/05/1435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D91B9B8-ECF7-4AEA-A1B7-6134B50F7A25}"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C0BA7889-82F1-400C-9CAC-9B56A7BF680F}" type="datetimeFigureOut">
              <a:rPr lang="ar-IQ" smtClean="0"/>
              <a:t>06/05/1435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D91B9B8-ECF7-4AEA-A1B7-6134B50F7A25}"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C0BA7889-82F1-400C-9CAC-9B56A7BF680F}" type="datetimeFigureOut">
              <a:rPr lang="ar-IQ" smtClean="0"/>
              <a:t>06/05/1435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D91B9B8-ECF7-4AEA-A1B7-6134B50F7A25}"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C0BA7889-82F1-400C-9CAC-9B56A7BF680F}" type="datetimeFigureOut">
              <a:rPr lang="ar-IQ" smtClean="0"/>
              <a:t>06/05/1435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D91B9B8-ECF7-4AEA-A1B7-6134B50F7A25}"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C0BA7889-82F1-400C-9CAC-9B56A7BF680F}" type="datetimeFigureOut">
              <a:rPr lang="ar-IQ" smtClean="0"/>
              <a:t>06/05/1435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D91B9B8-ECF7-4AEA-A1B7-6134B50F7A25}"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BA7889-82F1-400C-9CAC-9B56A7BF680F}" type="datetimeFigureOut">
              <a:rPr lang="ar-IQ" smtClean="0"/>
              <a:t>06/05/1435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D91B9B8-ECF7-4AEA-A1B7-6134B50F7A25}"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C0BA7889-82F1-400C-9CAC-9B56A7BF680F}" type="datetimeFigureOut">
              <a:rPr lang="ar-IQ" smtClean="0"/>
              <a:t>06/05/1435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D91B9B8-ECF7-4AEA-A1B7-6134B50F7A25}"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C0BA7889-82F1-400C-9CAC-9B56A7BF680F}" type="datetimeFigureOut">
              <a:rPr lang="ar-IQ" smtClean="0"/>
              <a:t>06/05/1435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3D91B9B8-ECF7-4AEA-A1B7-6134B50F7A25}"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0BA7889-82F1-400C-9CAC-9B56A7BF680F}" type="datetimeFigureOut">
              <a:rPr lang="ar-IQ" smtClean="0"/>
              <a:t>06/05/1435</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D91B9B8-ECF7-4AEA-A1B7-6134B50F7A25}"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Tumors of the Larynx</a:t>
            </a:r>
            <a:endParaRPr lang="ar-IQ" dirty="0"/>
          </a:p>
        </p:txBody>
      </p:sp>
      <p:sp>
        <p:nvSpPr>
          <p:cNvPr id="17410" name="Rectangle 2"/>
          <p:cNvSpPr>
            <a:spLocks noGrp="1" noChangeArrowheads="1"/>
          </p:cNvSpPr>
          <p:nvPr>
            <p:ph idx="1"/>
          </p:nvPr>
        </p:nvSpPr>
        <p:spPr/>
        <p:txBody>
          <a:bodyPr/>
          <a:lstStyle/>
          <a:p>
            <a:pPr>
              <a:defRPr/>
            </a:pPr>
            <a:endParaRPr lang="en-US" dirty="0" smtClean="0"/>
          </a:p>
          <a:p>
            <a:pPr marL="609600" indent="-609600" algn="just" eaLnBrk="1" hangingPunct="1">
              <a:buFont typeface="Wingdings" pitchFamily="2" charset="2"/>
              <a:buNone/>
              <a:defRPr/>
            </a:pPr>
            <a:endParaRPr lang="en-US" dirty="0" smtClean="0">
              <a:solidFill>
                <a:schemeClr val="tx2"/>
              </a:solidFill>
            </a:endParaRPr>
          </a:p>
        </p:txBody>
      </p:sp>
      <p:graphicFrame>
        <p:nvGraphicFramePr>
          <p:cNvPr id="5" name="Table 4"/>
          <p:cNvGraphicFramePr>
            <a:graphicFrameLocks noGrp="1"/>
          </p:cNvGraphicFramePr>
          <p:nvPr/>
        </p:nvGraphicFramePr>
        <p:xfrm>
          <a:off x="990600" y="1828800"/>
          <a:ext cx="7239000" cy="4114799"/>
        </p:xfrm>
        <a:graphic>
          <a:graphicData uri="http://schemas.openxmlformats.org/drawingml/2006/table">
            <a:tbl>
              <a:tblPr firstRow="1" bandRow="1">
                <a:tableStyleId>{073A0DAA-6AF3-43AB-8588-CEC1D06C72B9}</a:tableStyleId>
              </a:tblPr>
              <a:tblGrid>
                <a:gridCol w="2413000"/>
                <a:gridCol w="1700068"/>
                <a:gridCol w="3125932"/>
              </a:tblGrid>
              <a:tr h="472284">
                <a:tc rowSpan="5">
                  <a:txBody>
                    <a:bodyPr/>
                    <a:lstStyle/>
                    <a:p>
                      <a:pPr algn="ctr"/>
                      <a:r>
                        <a:rPr lang="en-US" sz="1800" dirty="0" smtClean="0"/>
                        <a:t>Benign</a:t>
                      </a:r>
                      <a:endParaRPr lang="en-US" sz="1800" dirty="0"/>
                    </a:p>
                  </a:txBody>
                  <a:tcPr marT="45716" marB="45716" anchor="ctr"/>
                </a:tc>
                <a:tc rowSpan="3">
                  <a:txBody>
                    <a:bodyPr/>
                    <a:lstStyle/>
                    <a:p>
                      <a:r>
                        <a:rPr lang="en-US" sz="2000" b="1" i="1" kern="0" dirty="0" smtClean="0">
                          <a:solidFill>
                            <a:schemeClr val="tx1"/>
                          </a:solidFill>
                          <a:latin typeface="+mn-lt"/>
                          <a:cs typeface="Traditional Arabic"/>
                        </a:rPr>
                        <a:t>Epithelial</a:t>
                      </a:r>
                      <a:endParaRPr lang="en-US" sz="2000" b="1" i="1" dirty="0">
                        <a:solidFill>
                          <a:schemeClr val="tx1"/>
                        </a:solidFill>
                      </a:endParaRPr>
                    </a:p>
                  </a:txBody>
                  <a:tcPr marT="45716" marB="45716" anchor="ctr">
                    <a:solidFill>
                      <a:schemeClr val="accent2"/>
                    </a:solidFill>
                  </a:tcPr>
                </a:tc>
                <a:tc>
                  <a:txBody>
                    <a:bodyPr/>
                    <a:lstStyle/>
                    <a:p>
                      <a:r>
                        <a:rPr lang="en-US" sz="1800" dirty="0" err="1" smtClean="0">
                          <a:solidFill>
                            <a:schemeClr val="tx1"/>
                          </a:solidFill>
                          <a:latin typeface="+mn-lt"/>
                          <a:cs typeface="Traditional Arabic"/>
                        </a:rPr>
                        <a:t>Papilloma</a:t>
                      </a:r>
                      <a:endParaRPr lang="en-US" sz="1800" dirty="0">
                        <a:solidFill>
                          <a:schemeClr val="tx1"/>
                        </a:solidFill>
                      </a:endParaRPr>
                    </a:p>
                  </a:txBody>
                  <a:tcPr marT="45716" marB="45716" anchor="ctr">
                    <a:solidFill>
                      <a:schemeClr val="accent2"/>
                    </a:solidFill>
                  </a:tcPr>
                </a:tc>
              </a:tr>
              <a:tr h="472284">
                <a:tc vMerge="1">
                  <a:txBody>
                    <a:bodyPr/>
                    <a:lstStyle/>
                    <a:p>
                      <a:endParaRPr lang="en-US" dirty="0"/>
                    </a:p>
                  </a:txBody>
                  <a:tcPr anchor="ctr"/>
                </a:tc>
                <a:tc vMerge="1">
                  <a:txBody>
                    <a:bodyPr/>
                    <a:lstStyle/>
                    <a:p>
                      <a:endParaRPr lang="en-US" dirty="0"/>
                    </a:p>
                  </a:txBody>
                  <a:tcPr/>
                </a:tc>
                <a:tc>
                  <a:txBody>
                    <a:bodyPr/>
                    <a:lstStyle/>
                    <a:p>
                      <a:endParaRPr lang="en-US" sz="1800" b="1" dirty="0"/>
                    </a:p>
                  </a:txBody>
                  <a:tcPr marT="45716" marB="45716" anchor="ctr">
                    <a:solidFill>
                      <a:schemeClr val="accent2"/>
                    </a:solidFill>
                  </a:tcPr>
                </a:tc>
              </a:tr>
              <a:tr h="472284">
                <a:tc vMerge="1">
                  <a:txBody>
                    <a:bodyPr/>
                    <a:lstStyle/>
                    <a:p>
                      <a:endParaRPr lang="en-US"/>
                    </a:p>
                  </a:txBody>
                  <a:tcPr/>
                </a:tc>
                <a:tc vMerge="1">
                  <a:txBody>
                    <a:bodyPr/>
                    <a:lstStyle/>
                    <a:p>
                      <a:endParaRPr lang="en-US" dirty="0"/>
                    </a:p>
                  </a:txBody>
                  <a:tcPr anchor="ctr"/>
                </a:tc>
                <a:tc>
                  <a:txBody>
                    <a:bodyPr/>
                    <a:lstStyle/>
                    <a:p>
                      <a:endParaRPr lang="en-US" sz="1800" b="1" dirty="0"/>
                    </a:p>
                  </a:txBody>
                  <a:tcPr marT="45716" marB="45716" anchor="ctr">
                    <a:solidFill>
                      <a:schemeClr val="accent2"/>
                    </a:solidFill>
                  </a:tcPr>
                </a:tc>
              </a:tr>
              <a:tr h="465850">
                <a:tc vMerge="1">
                  <a:txBody>
                    <a:bodyPr/>
                    <a:lstStyle/>
                    <a:p>
                      <a:endParaRPr lang="en-US"/>
                    </a:p>
                  </a:txBody>
                  <a:tcPr/>
                </a:tc>
                <a:tc rowSpan="2">
                  <a:txBody>
                    <a:bodyPr/>
                    <a:lstStyle/>
                    <a:p>
                      <a:r>
                        <a:rPr lang="en-US" sz="1800" b="1" i="1" dirty="0" smtClean="0">
                          <a:latin typeface="+mn-lt"/>
                          <a:cs typeface="Traditional Arabic"/>
                        </a:rPr>
                        <a:t>Connective</a:t>
                      </a:r>
                      <a:r>
                        <a:rPr lang="en-US" sz="1800" b="1" i="1" baseline="0" dirty="0" smtClean="0">
                          <a:latin typeface="+mn-lt"/>
                          <a:cs typeface="Traditional Arabic"/>
                        </a:rPr>
                        <a:t> tissue</a:t>
                      </a:r>
                      <a:endParaRPr lang="en-US" sz="1800" b="1" i="1" dirty="0"/>
                    </a:p>
                  </a:txBody>
                  <a:tcPr marT="45716" marB="45716" anchor="ctr">
                    <a:solidFill>
                      <a:schemeClr val="accent5">
                        <a:lumMod val="90000"/>
                      </a:schemeClr>
                    </a:solidFill>
                  </a:tcPr>
                </a:tc>
                <a:tc>
                  <a:txBody>
                    <a:bodyPr/>
                    <a:lstStyle/>
                    <a:p>
                      <a:r>
                        <a:rPr lang="en-US" sz="1800" b="1" dirty="0" err="1" smtClean="0">
                          <a:latin typeface="+mn-lt"/>
                          <a:cs typeface="Traditional Arabic"/>
                        </a:rPr>
                        <a:t>Angioma</a:t>
                      </a:r>
                      <a:endParaRPr lang="en-US" sz="1800" b="1" dirty="0"/>
                    </a:p>
                  </a:txBody>
                  <a:tcPr marT="45716" marB="45716" anchor="ctr">
                    <a:solidFill>
                      <a:schemeClr val="accent5">
                        <a:lumMod val="90000"/>
                      </a:schemeClr>
                    </a:solidFill>
                  </a:tcPr>
                </a:tc>
              </a:tr>
              <a:tr h="815245">
                <a:tc vMerge="1">
                  <a:txBody>
                    <a:bodyPr/>
                    <a:lstStyle/>
                    <a:p>
                      <a:endParaRPr lang="en-US" dirty="0"/>
                    </a:p>
                  </a:txBody>
                  <a:tcPr anchor="ctr"/>
                </a:tc>
                <a:tc vMerge="1">
                  <a:txBody>
                    <a:bodyPr/>
                    <a:lstStyle/>
                    <a:p>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err="1" smtClean="0">
                          <a:latin typeface="+mn-lt"/>
                          <a:ea typeface="Times New Roman"/>
                          <a:cs typeface="Traditional Arabic"/>
                        </a:rPr>
                        <a:t>Fibroma</a:t>
                      </a:r>
                      <a:endParaRPr lang="en-US" sz="1100" b="1" dirty="0" smtClean="0">
                        <a:latin typeface="+mn-lt"/>
                        <a:ea typeface="Times New Roman"/>
                        <a:cs typeface="Traditional Arabic"/>
                      </a:endParaRPr>
                    </a:p>
                    <a:p>
                      <a:r>
                        <a:rPr lang="en-US" sz="1800" b="1" dirty="0" err="1" smtClean="0"/>
                        <a:t>Chondroma</a:t>
                      </a:r>
                      <a:endParaRPr lang="en-US" sz="1800" b="1" dirty="0"/>
                    </a:p>
                  </a:txBody>
                  <a:tcPr marT="45716" marB="45716" anchor="ctr">
                    <a:solidFill>
                      <a:schemeClr val="accent5">
                        <a:lumMod val="90000"/>
                      </a:schemeClr>
                    </a:solidFill>
                  </a:tcPr>
                </a:tc>
              </a:tr>
              <a:tr h="472284">
                <a:tc rowSpan="3">
                  <a:txBody>
                    <a:bodyPr/>
                    <a:lstStyle/>
                    <a:p>
                      <a:pPr algn="ctr"/>
                      <a:r>
                        <a:rPr lang="en-US" sz="1800" b="1" dirty="0" smtClean="0"/>
                        <a:t>Malignant</a:t>
                      </a:r>
                      <a:endParaRPr lang="en-US" sz="1800" b="1" dirty="0"/>
                    </a:p>
                  </a:txBody>
                  <a:tcPr marT="45716" marB="45716"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i="1" kern="0" dirty="0" smtClean="0">
                          <a:latin typeface="+mn-lt"/>
                          <a:cs typeface="Traditional Arabic"/>
                        </a:rPr>
                        <a:t>Epithelial</a:t>
                      </a:r>
                      <a:endParaRPr lang="en-US" sz="1800" b="1" i="1" dirty="0" smtClean="0"/>
                    </a:p>
                  </a:txBody>
                  <a:tcPr marT="45716" marB="45716" anchor="ctr"/>
                </a:tc>
                <a:tc>
                  <a:txBody>
                    <a:bodyPr/>
                    <a:lstStyle/>
                    <a:p>
                      <a:r>
                        <a:rPr lang="en-US" sz="1800" b="1" dirty="0" err="1" smtClean="0"/>
                        <a:t>Squamous</a:t>
                      </a:r>
                      <a:r>
                        <a:rPr lang="en-US" sz="1800" b="1" baseline="0" dirty="0" smtClean="0"/>
                        <a:t> cell carcinoma</a:t>
                      </a:r>
                      <a:endParaRPr lang="en-US" sz="1800" b="1" dirty="0"/>
                    </a:p>
                  </a:txBody>
                  <a:tcPr marT="45716" marB="45716" anchor="ctr"/>
                </a:tc>
              </a:tr>
              <a:tr h="472284">
                <a:tc vMerge="1">
                  <a:txBody>
                    <a:bodyPr/>
                    <a:lstStyle/>
                    <a:p>
                      <a:endParaRPr lang="en-US"/>
                    </a:p>
                  </a:txBody>
                  <a:tcPr/>
                </a:tc>
                <a:tc rowSpan="2">
                  <a:txBody>
                    <a:bodyPr/>
                    <a:lstStyle/>
                    <a:p>
                      <a:r>
                        <a:rPr lang="en-US" sz="1800" b="1" i="1" dirty="0" smtClean="0">
                          <a:latin typeface="+mn-lt"/>
                          <a:cs typeface="Traditional Arabic"/>
                        </a:rPr>
                        <a:t>Connective</a:t>
                      </a:r>
                      <a:r>
                        <a:rPr lang="en-US" sz="1800" b="1" i="1" baseline="0" dirty="0" smtClean="0">
                          <a:latin typeface="+mn-lt"/>
                          <a:cs typeface="Traditional Arabic"/>
                        </a:rPr>
                        <a:t> tissue</a:t>
                      </a:r>
                      <a:endParaRPr lang="en-US" sz="1800" b="1" i="1" dirty="0"/>
                    </a:p>
                  </a:txBody>
                  <a:tcPr marT="45716" marB="45716" anchor="ctr">
                    <a:solidFill>
                      <a:schemeClr val="accent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mn-lt"/>
                          <a:ea typeface="Times New Roman"/>
                          <a:cs typeface="Traditional Arabic"/>
                        </a:rPr>
                        <a:t>Sarcoma</a:t>
                      </a:r>
                      <a:endParaRPr lang="en-US" sz="1100" b="1" dirty="0" smtClean="0">
                        <a:latin typeface="+mn-lt"/>
                        <a:ea typeface="Times New Roman"/>
                        <a:cs typeface="Traditional Arabic"/>
                      </a:endParaRPr>
                    </a:p>
                  </a:txBody>
                  <a:tcPr marT="45716" marB="45716" anchor="ctr">
                    <a:solidFill>
                      <a:schemeClr val="accent2"/>
                    </a:solidFill>
                  </a:tcPr>
                </a:tc>
              </a:tr>
              <a:tr h="472284">
                <a:tc vMerge="1">
                  <a:txBody>
                    <a:bodyPr/>
                    <a:lstStyle/>
                    <a:p>
                      <a:endParaRPr lang="en-US" dirty="0"/>
                    </a:p>
                  </a:txBody>
                  <a:tcPr anchor="ctr"/>
                </a:tc>
                <a:tc vMerge="1">
                  <a:txBody>
                    <a:bodyPr/>
                    <a:lstStyle/>
                    <a:p>
                      <a:endParaRPr lang="en-US"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latin typeface="+mn-lt"/>
                          <a:ea typeface="Times New Roman"/>
                          <a:cs typeface="Traditional Arabic"/>
                        </a:rPr>
                        <a:t>Lymphoma</a:t>
                      </a:r>
                    </a:p>
                  </a:txBody>
                  <a:tcPr marT="45716" marB="45716" anchor="ctr">
                    <a:solidFill>
                      <a:schemeClr val="accent2"/>
                    </a:solidFill>
                  </a:tcPr>
                </a:tc>
              </a:tr>
            </a:tbl>
          </a:graphicData>
        </a:graphic>
      </p:graphicFrame>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pattFill prst="pct10">
          <a:fgClr>
            <a:schemeClr val="accent1"/>
          </a:fgClr>
          <a:bgClr>
            <a:schemeClr val="bg1"/>
          </a:bgClr>
        </a:patt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mtClean="0">
                <a:solidFill>
                  <a:srgbClr val="FF0000"/>
                </a:solidFill>
              </a:rPr>
              <a:t>Staging- Metastasis</a:t>
            </a:r>
          </a:p>
        </p:txBody>
      </p:sp>
      <p:graphicFrame>
        <p:nvGraphicFramePr>
          <p:cNvPr id="63504" name="Group 16"/>
          <p:cNvGraphicFramePr>
            <a:graphicFrameLocks noGrp="1"/>
          </p:cNvGraphicFramePr>
          <p:nvPr>
            <p:ph sz="half" idx="1"/>
          </p:nvPr>
        </p:nvGraphicFramePr>
        <p:xfrm>
          <a:off x="457200" y="1600200"/>
          <a:ext cx="8229600" cy="2133600"/>
        </p:xfrm>
        <a:graphic>
          <a:graphicData uri="http://schemas.openxmlformats.org/drawingml/2006/table">
            <a:tbl>
              <a:tblPr/>
              <a:tblGrid>
                <a:gridCol w="838200"/>
                <a:gridCol w="7391400"/>
              </a:tblGrid>
              <a:tr h="1066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dirty="0" smtClean="0">
                          <a:ln>
                            <a:noFill/>
                          </a:ln>
                          <a:solidFill>
                            <a:schemeClr val="tx2"/>
                          </a:solidFill>
                          <a:effectLst/>
                          <a:latin typeface="Tahoma" pitchFamily="34" charset="0"/>
                        </a:rPr>
                        <a:t>M0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dirty="0" smtClean="0">
                          <a:ln>
                            <a:noFill/>
                          </a:ln>
                          <a:solidFill>
                            <a:schemeClr val="tx2"/>
                          </a:solidFill>
                          <a:effectLst/>
                          <a:latin typeface="Tahoma" pitchFamily="34" charset="0"/>
                        </a:rPr>
                        <a:t>No distant metastases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6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2"/>
                          </a:solidFill>
                          <a:effectLst/>
                          <a:latin typeface="Tahoma" pitchFamily="34" charset="0"/>
                        </a:rPr>
                        <a:t>M1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dirty="0" smtClean="0">
                          <a:ln>
                            <a:noFill/>
                          </a:ln>
                          <a:solidFill>
                            <a:schemeClr val="tx2"/>
                          </a:solidFill>
                          <a:effectLst/>
                          <a:latin typeface="Tahoma" pitchFamily="34" charset="0"/>
                        </a:rPr>
                        <a:t>Distant metastases present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عنصر نائب للنص 1"/>
          <p:cNvSpPr>
            <a:spLocks noGrp="1"/>
          </p:cNvSpPr>
          <p:nvPr>
            <p:ph type="body" sz="half" idx="2"/>
          </p:nvPr>
        </p:nvSpPr>
        <p:spPr/>
        <p:txBody>
          <a:bodyPr/>
          <a:lstStyle/>
          <a:p>
            <a:pPr marL="0" indent="0" algn="l">
              <a:buNone/>
            </a:pPr>
            <a:r>
              <a:rPr lang="en-US" b="1" dirty="0" smtClean="0"/>
              <a:t>TNM classification and staging helps to determine:</a:t>
            </a:r>
          </a:p>
          <a:p>
            <a:pPr marL="0" indent="0" algn="l">
              <a:buNone/>
            </a:pPr>
            <a:r>
              <a:rPr lang="en-US" b="1" dirty="0" smtClean="0"/>
              <a:t>The extent, the treatment modality and the prognosis. </a:t>
            </a:r>
          </a:p>
          <a:p>
            <a:pPr marL="0" indent="0" algn="l">
              <a:buNone/>
            </a:pPr>
            <a:endParaRPr lang="ar-IQ"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0"/>
            <a:ext cx="8229600" cy="836712"/>
          </a:xfrm>
        </p:spPr>
        <p:txBody>
          <a:bodyPr/>
          <a:lstStyle/>
          <a:p>
            <a:r>
              <a:rPr lang="en-US" dirty="0" smtClean="0"/>
              <a:t>Clinical Picture</a:t>
            </a:r>
            <a:endParaRPr lang="ar-IQ" dirty="0"/>
          </a:p>
        </p:txBody>
      </p:sp>
      <p:sp>
        <p:nvSpPr>
          <p:cNvPr id="47106" name="Content Placeholder 2"/>
          <p:cNvSpPr>
            <a:spLocks noGrp="1"/>
          </p:cNvSpPr>
          <p:nvPr>
            <p:ph idx="1"/>
          </p:nvPr>
        </p:nvSpPr>
        <p:spPr>
          <a:xfrm>
            <a:off x="107504" y="836712"/>
            <a:ext cx="9036496" cy="6021288"/>
          </a:xfrm>
        </p:spPr>
        <p:txBody>
          <a:bodyPr/>
          <a:lstStyle/>
          <a:p>
            <a:pPr marL="0" indent="0" algn="l">
              <a:buNone/>
            </a:pPr>
            <a:r>
              <a:rPr lang="en-US" dirty="0" smtClean="0">
                <a:solidFill>
                  <a:schemeClr val="tx2"/>
                </a:solidFill>
              </a:rPr>
              <a:t>Hoarseness of voice: Any patient with hoarseness of voice for more than 3 weeks without improvement, laryngoscopy is indicated.</a:t>
            </a:r>
          </a:p>
          <a:p>
            <a:pPr marL="0" indent="0" algn="l">
              <a:buNone/>
            </a:pPr>
            <a:r>
              <a:rPr lang="en-US" dirty="0" smtClean="0">
                <a:solidFill>
                  <a:schemeClr val="tx2"/>
                </a:solidFill>
              </a:rPr>
              <a:t>Dyspnea and stridor.</a:t>
            </a:r>
          </a:p>
          <a:p>
            <a:pPr marL="0" indent="0" algn="l">
              <a:buNone/>
            </a:pPr>
            <a:r>
              <a:rPr lang="en-US" dirty="0" smtClean="0">
                <a:solidFill>
                  <a:schemeClr val="tx2"/>
                </a:solidFill>
              </a:rPr>
              <a:t>Referred </a:t>
            </a:r>
            <a:r>
              <a:rPr lang="en-US" dirty="0" err="1" smtClean="0">
                <a:solidFill>
                  <a:schemeClr val="tx2"/>
                </a:solidFill>
              </a:rPr>
              <a:t>otalgia</a:t>
            </a:r>
            <a:r>
              <a:rPr lang="en-US" dirty="0" smtClean="0">
                <a:solidFill>
                  <a:schemeClr val="tx2"/>
                </a:solidFill>
              </a:rPr>
              <a:t>: Is a late symptom seen in mainly in </a:t>
            </a:r>
            <a:r>
              <a:rPr lang="en-US" dirty="0" err="1" smtClean="0">
                <a:solidFill>
                  <a:schemeClr val="tx2"/>
                </a:solidFill>
              </a:rPr>
              <a:t>supraglottic</a:t>
            </a:r>
            <a:r>
              <a:rPr lang="en-US" dirty="0" smtClean="0">
                <a:solidFill>
                  <a:schemeClr val="tx2"/>
                </a:solidFill>
              </a:rPr>
              <a:t> lesions.</a:t>
            </a:r>
          </a:p>
          <a:p>
            <a:pPr marL="0" indent="0" algn="l">
              <a:buNone/>
            </a:pPr>
            <a:r>
              <a:rPr lang="en-US" dirty="0">
                <a:solidFill>
                  <a:schemeClr val="tx2"/>
                </a:solidFill>
              </a:rPr>
              <a:t>Dysphagia: Late symptom, indicating invasion of the pharynx and commonly seen in </a:t>
            </a:r>
            <a:r>
              <a:rPr lang="en-US" dirty="0" err="1">
                <a:solidFill>
                  <a:schemeClr val="tx2"/>
                </a:solidFill>
              </a:rPr>
              <a:t>supraglottic</a:t>
            </a:r>
            <a:r>
              <a:rPr lang="en-US" dirty="0">
                <a:solidFill>
                  <a:schemeClr val="tx2"/>
                </a:solidFill>
              </a:rPr>
              <a:t> lesions.</a:t>
            </a:r>
          </a:p>
          <a:p>
            <a:pPr marL="0" indent="0" algn="l">
              <a:buNone/>
            </a:pPr>
            <a:r>
              <a:rPr lang="en-US" dirty="0">
                <a:solidFill>
                  <a:schemeClr val="tx2"/>
                </a:solidFill>
              </a:rPr>
              <a:t>Swelling of the neck: It may reflect direct penetration of the </a:t>
            </a:r>
            <a:r>
              <a:rPr lang="en-US" dirty="0" smtClean="0">
                <a:solidFill>
                  <a:schemeClr val="tx2"/>
                </a:solidFill>
              </a:rPr>
              <a:t>tumor </a:t>
            </a:r>
            <a:r>
              <a:rPr lang="en-US" dirty="0">
                <a:solidFill>
                  <a:schemeClr val="tx2"/>
                </a:solidFill>
              </a:rPr>
              <a:t>outside the larynx or secondary lymphatic metastases.</a:t>
            </a:r>
          </a:p>
          <a:p>
            <a:pPr marL="0" indent="0" algn="l">
              <a:buNone/>
            </a:pPr>
            <a:endParaRPr lang="en-US" dirty="0" smtClean="0">
              <a:solidFill>
                <a:schemeClr val="tx2"/>
              </a:solidFill>
            </a:endParaRPr>
          </a:p>
          <a:p>
            <a:pPr algn="just">
              <a:buFont typeface="Wingdings" pitchFamily="2" charset="2"/>
              <a:buNone/>
            </a:pPr>
            <a:endParaRPr lang="en-US" dirty="0" smtClean="0">
              <a:solidFill>
                <a:schemeClr val="tx2"/>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706090"/>
          </a:xfrm>
        </p:spPr>
        <p:txBody>
          <a:bodyPr>
            <a:normAutofit fontScale="90000"/>
          </a:bodyPr>
          <a:lstStyle/>
          <a:p>
            <a:r>
              <a:rPr lang="en-US" dirty="0" smtClean="0"/>
              <a:t>Examination</a:t>
            </a:r>
            <a:endParaRPr lang="ar-IQ" dirty="0"/>
          </a:p>
        </p:txBody>
      </p:sp>
      <p:sp>
        <p:nvSpPr>
          <p:cNvPr id="49154" name="Content Placeholder 2"/>
          <p:cNvSpPr>
            <a:spLocks noGrp="1"/>
          </p:cNvSpPr>
          <p:nvPr>
            <p:ph idx="1"/>
          </p:nvPr>
        </p:nvSpPr>
        <p:spPr>
          <a:xfrm>
            <a:off x="0" y="908720"/>
            <a:ext cx="9126962" cy="5949280"/>
          </a:xfrm>
        </p:spPr>
        <p:txBody>
          <a:bodyPr/>
          <a:lstStyle/>
          <a:p>
            <a:pPr marL="0" indent="0" algn="l">
              <a:buNone/>
            </a:pPr>
            <a:r>
              <a:rPr lang="en-US" dirty="0" smtClean="0">
                <a:solidFill>
                  <a:schemeClr val="tx2"/>
                </a:solidFill>
              </a:rPr>
              <a:t>Indirect laryngoscopy for the shape, color and mobility of vocal cords.</a:t>
            </a:r>
          </a:p>
          <a:p>
            <a:pPr marL="0" indent="0" algn="l">
              <a:buNone/>
            </a:pPr>
            <a:r>
              <a:rPr lang="en-US" dirty="0" err="1" smtClean="0">
                <a:solidFill>
                  <a:schemeClr val="tx2"/>
                </a:solidFill>
              </a:rPr>
              <a:t>Fiberoptic</a:t>
            </a:r>
            <a:r>
              <a:rPr lang="en-US" dirty="0" smtClean="0">
                <a:solidFill>
                  <a:schemeClr val="tx2"/>
                </a:solidFill>
              </a:rPr>
              <a:t> </a:t>
            </a:r>
            <a:r>
              <a:rPr lang="en-US" dirty="0" smtClean="0">
                <a:solidFill>
                  <a:schemeClr val="tx2"/>
                </a:solidFill>
              </a:rPr>
              <a:t>endoscopy.</a:t>
            </a:r>
          </a:p>
          <a:p>
            <a:pPr marL="0" indent="0" algn="l">
              <a:buNone/>
            </a:pPr>
            <a:r>
              <a:rPr lang="en-US" dirty="0" smtClean="0">
                <a:solidFill>
                  <a:schemeClr val="tx2"/>
                </a:solidFill>
              </a:rPr>
              <a:t>Examination of the neck for the shape of the larynx and </a:t>
            </a:r>
            <a:r>
              <a:rPr lang="en-US" dirty="0" smtClean="0">
                <a:solidFill>
                  <a:schemeClr val="tx2"/>
                </a:solidFill>
              </a:rPr>
              <a:t>lymph nodes</a:t>
            </a:r>
            <a:r>
              <a:rPr lang="en-US" dirty="0" smtClean="0">
                <a:solidFill>
                  <a:schemeClr val="tx2"/>
                </a:solidFill>
              </a:rPr>
              <a:t>.</a:t>
            </a:r>
          </a:p>
          <a:p>
            <a:pPr algn="just">
              <a:buFont typeface="Wingdings" pitchFamily="2" charset="2"/>
              <a:buNone/>
            </a:pPr>
            <a:endParaRPr lang="en-US" dirty="0" smtClean="0">
              <a:solidFill>
                <a:schemeClr val="tx2"/>
              </a:solidFill>
            </a:endParaRPr>
          </a:p>
        </p:txBody>
      </p:sp>
      <p:pic>
        <p:nvPicPr>
          <p:cNvPr id="5" name="Picture 4" descr="C:\My Documents\indirect.jpg"/>
          <p:cNvPicPr>
            <a:picLocks noChangeAspect="1" noChangeArrowheads="1"/>
          </p:cNvPicPr>
          <p:nvPr/>
        </p:nvPicPr>
        <p:blipFill>
          <a:blip r:embed="rId2" cstate="print"/>
          <a:srcRect/>
          <a:stretch>
            <a:fillRect/>
          </a:stretch>
        </p:blipFill>
        <p:spPr bwMode="auto">
          <a:xfrm>
            <a:off x="0" y="4076960"/>
            <a:ext cx="2792413" cy="2323840"/>
          </a:xfrm>
          <a:prstGeom prst="rect">
            <a:avLst/>
          </a:prstGeom>
          <a:noFill/>
          <a:ln w="9525">
            <a:noFill/>
            <a:miter lim="800000"/>
            <a:headEnd/>
            <a:tailEnd/>
          </a:ln>
        </p:spPr>
      </p:pic>
      <p:pic>
        <p:nvPicPr>
          <p:cNvPr id="7" name="Picture 4" descr="IDL2"/>
          <p:cNvPicPr>
            <a:picLocks noChangeAspect="1" noChangeArrowheads="1"/>
          </p:cNvPicPr>
          <p:nvPr/>
        </p:nvPicPr>
        <p:blipFill>
          <a:blip r:embed="rId3" cstate="print"/>
          <a:srcRect/>
          <a:stretch>
            <a:fillRect/>
          </a:stretch>
        </p:blipFill>
        <p:spPr>
          <a:xfrm>
            <a:off x="2946400" y="4267200"/>
            <a:ext cx="2921000" cy="2241550"/>
          </a:xfrm>
          <a:prstGeom prst="rect">
            <a:avLst/>
          </a:prstGeom>
          <a:noFill/>
        </p:spPr>
      </p:pic>
      <p:pic>
        <p:nvPicPr>
          <p:cNvPr id="8" name="Picture 8" descr="Laryngeal CA 1"/>
          <p:cNvPicPr>
            <a:picLocks noChangeAspect="1" noChangeArrowheads="1"/>
          </p:cNvPicPr>
          <p:nvPr/>
        </p:nvPicPr>
        <p:blipFill rotWithShape="1">
          <a:blip r:embed="rId4" cstate="print"/>
          <a:srcRect t="50000"/>
          <a:stretch/>
        </p:blipFill>
        <p:spPr>
          <a:xfrm>
            <a:off x="5867400" y="4076960"/>
            <a:ext cx="3276600" cy="2705100"/>
          </a:xfrm>
          <a:prstGeom prst="rect">
            <a:avLst/>
          </a:prstGeom>
          <a:noFill/>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rrowheads="1"/>
          </p:cNvSpPr>
          <p:nvPr>
            <p:ph type="title"/>
          </p:nvPr>
        </p:nvSpPr>
        <p:spPr>
          <a:xfrm>
            <a:off x="827088" y="427038"/>
            <a:ext cx="7515225" cy="985837"/>
          </a:xfrm>
        </p:spPr>
        <p:txBody>
          <a:bodyPr/>
          <a:lstStyle/>
          <a:p>
            <a:endParaRPr lang="en-US" dirty="0" smtClean="0"/>
          </a:p>
        </p:txBody>
      </p:sp>
      <p:sp>
        <p:nvSpPr>
          <p:cNvPr id="51203" name="Rectangle 3"/>
          <p:cNvSpPr>
            <a:spLocks noGrp="1" noChangeArrowheads="1"/>
          </p:cNvSpPr>
          <p:nvPr>
            <p:ph type="body" sz="half" idx="1"/>
          </p:nvPr>
        </p:nvSpPr>
        <p:spPr>
          <a:xfrm>
            <a:off x="684213" y="1557338"/>
            <a:ext cx="7772400" cy="1655762"/>
          </a:xfrm>
        </p:spPr>
        <p:txBody>
          <a:bodyPr/>
          <a:lstStyle/>
          <a:p>
            <a:pPr marL="0" indent="0" algn="ctr">
              <a:buNone/>
            </a:pPr>
            <a:r>
              <a:rPr lang="en-US" sz="2800" dirty="0" smtClean="0">
                <a:solidFill>
                  <a:schemeClr val="tx2"/>
                </a:solidFill>
              </a:rPr>
              <a:t>Any patient with hoarseness of two weeks duration or longer must undergo visualization of the vocal cords.</a:t>
            </a:r>
          </a:p>
          <a:p>
            <a:pPr algn="ctr"/>
            <a:endParaRPr lang="en-US" sz="2800" dirty="0" smtClean="0"/>
          </a:p>
        </p:txBody>
      </p:sp>
      <p:pic>
        <p:nvPicPr>
          <p:cNvPr id="51205" name="Picture 5" descr="FOL"/>
          <p:cNvPicPr>
            <a:picLocks noGrp="1" noChangeAspect="1" noChangeArrowheads="1"/>
          </p:cNvPicPr>
          <p:nvPr>
            <p:ph sz="half" idx="2"/>
          </p:nvPr>
        </p:nvPicPr>
        <p:blipFill>
          <a:blip r:embed="rId2" cstate="print"/>
          <a:srcRect/>
          <a:stretch>
            <a:fillRect/>
          </a:stretch>
        </p:blipFill>
        <p:spPr>
          <a:xfrm>
            <a:off x="2051719" y="2852936"/>
            <a:ext cx="5008983" cy="4005064"/>
          </a:xfrm>
          <a:noFill/>
        </p:spPr>
      </p:pic>
    </p:spTree>
  </p:cSld>
  <p:clrMapOvr>
    <a:masterClrMapping/>
  </p:clrMapOvr>
  <p:transition spd="slow">
    <p:pull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7902" y="13905"/>
            <a:ext cx="9144000" cy="778098"/>
          </a:xfrm>
        </p:spPr>
        <p:txBody>
          <a:bodyPr>
            <a:normAutofit fontScale="90000"/>
          </a:bodyPr>
          <a:lstStyle/>
          <a:p>
            <a:pPr rtl="0"/>
            <a:r>
              <a:rPr lang="en-US" b="1" dirty="0" smtClean="0"/>
              <a:t>Investigations</a:t>
            </a:r>
            <a:endParaRPr lang="ar-IQ" b="1" dirty="0"/>
          </a:p>
        </p:txBody>
      </p:sp>
      <p:sp>
        <p:nvSpPr>
          <p:cNvPr id="52226" name="Content Placeholder 2"/>
          <p:cNvSpPr>
            <a:spLocks noGrp="1"/>
          </p:cNvSpPr>
          <p:nvPr>
            <p:ph idx="1"/>
          </p:nvPr>
        </p:nvSpPr>
        <p:spPr>
          <a:xfrm>
            <a:off x="0" y="908720"/>
            <a:ext cx="9144000" cy="5949280"/>
          </a:xfrm>
        </p:spPr>
        <p:txBody>
          <a:bodyPr/>
          <a:lstStyle/>
          <a:p>
            <a:pPr marL="0" indent="0" algn="l">
              <a:buNone/>
            </a:pPr>
            <a:r>
              <a:rPr lang="en-US" b="1" i="1" dirty="0" smtClean="0">
                <a:solidFill>
                  <a:schemeClr val="tx2"/>
                </a:solidFill>
              </a:rPr>
              <a:t>Radiography</a:t>
            </a:r>
            <a:endParaRPr lang="en-US" b="1" dirty="0" smtClean="0">
              <a:solidFill>
                <a:schemeClr val="tx2"/>
              </a:solidFill>
            </a:endParaRPr>
          </a:p>
          <a:p>
            <a:pPr marL="0" indent="0" algn="l">
              <a:buNone/>
            </a:pPr>
            <a:r>
              <a:rPr lang="en-US" dirty="0" smtClean="0">
                <a:solidFill>
                  <a:schemeClr val="tx2"/>
                </a:solidFill>
              </a:rPr>
              <a:t>   1 -Chest X-ray for pulmonary metastasis or </a:t>
            </a:r>
            <a:r>
              <a:rPr lang="en-US" dirty="0" err="1" smtClean="0">
                <a:solidFill>
                  <a:schemeClr val="tx2"/>
                </a:solidFill>
              </a:rPr>
              <a:t>mediastinal</a:t>
            </a:r>
            <a:r>
              <a:rPr lang="en-US" dirty="0" smtClean="0">
                <a:solidFill>
                  <a:schemeClr val="tx2"/>
                </a:solidFill>
              </a:rPr>
              <a:t> </a:t>
            </a:r>
            <a:r>
              <a:rPr lang="en-US" dirty="0" err="1" smtClean="0">
                <a:solidFill>
                  <a:schemeClr val="tx2"/>
                </a:solidFill>
              </a:rPr>
              <a:t>lymphnodes</a:t>
            </a:r>
            <a:r>
              <a:rPr lang="en-US" dirty="0" smtClean="0">
                <a:solidFill>
                  <a:schemeClr val="tx2"/>
                </a:solidFill>
              </a:rPr>
              <a:t>. </a:t>
            </a:r>
          </a:p>
          <a:p>
            <a:pPr marL="0" indent="0" algn="l">
              <a:buNone/>
            </a:pPr>
            <a:r>
              <a:rPr lang="en-US" dirty="0" smtClean="0">
                <a:solidFill>
                  <a:schemeClr val="tx2"/>
                </a:solidFill>
              </a:rPr>
              <a:t>   2 -CT scan and MRI assist in delineating the lesion.</a:t>
            </a:r>
          </a:p>
          <a:p>
            <a:pPr marL="0" indent="0" algn="l">
              <a:buNone/>
            </a:pPr>
            <a:endParaRPr lang="en-US" dirty="0" smtClean="0">
              <a:solidFill>
                <a:schemeClr val="tx2"/>
              </a:solidFill>
            </a:endParaRPr>
          </a:p>
          <a:p>
            <a:pPr marL="0" indent="0" algn="ctr">
              <a:buNone/>
            </a:pPr>
            <a:r>
              <a:rPr lang="en-US" sz="4400" b="1" dirty="0" smtClean="0">
                <a:solidFill>
                  <a:schemeClr val="tx2"/>
                </a:solidFill>
              </a:rPr>
              <a:t>Direct laryngoscopy and biopsy to prove the diagnosis</a:t>
            </a:r>
            <a:endParaRPr lang="en-US" sz="4400" b="1" dirty="0" smtClean="0"/>
          </a:p>
          <a:p>
            <a:pPr marL="0" indent="0" algn="l">
              <a:buNone/>
            </a:pPr>
            <a:endParaRPr lang="en-US" dirty="0" smtClean="0">
              <a:solidFill>
                <a:schemeClr val="tx2"/>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Spread of Laryngeal carcinoma</a:t>
            </a:r>
            <a:endParaRPr lang="ar-IQ" dirty="0"/>
          </a:p>
        </p:txBody>
      </p:sp>
      <p:sp>
        <p:nvSpPr>
          <p:cNvPr id="53250" name="Content Placeholder 2"/>
          <p:cNvSpPr>
            <a:spLocks noGrp="1"/>
          </p:cNvSpPr>
          <p:nvPr>
            <p:ph idx="1"/>
          </p:nvPr>
        </p:nvSpPr>
        <p:spPr>
          <a:xfrm>
            <a:off x="323528" y="2204864"/>
            <a:ext cx="8532440" cy="4653136"/>
          </a:xfrm>
        </p:spPr>
        <p:txBody>
          <a:bodyPr>
            <a:normAutofit/>
          </a:bodyPr>
          <a:lstStyle/>
          <a:p>
            <a:pPr marL="0" indent="0" algn="l">
              <a:buNone/>
            </a:pPr>
            <a:r>
              <a:rPr lang="en-US" dirty="0" smtClean="0">
                <a:solidFill>
                  <a:schemeClr val="tx2"/>
                </a:solidFill>
              </a:rPr>
              <a:t>Direct spread from one region to another and spread outside the larynx.</a:t>
            </a:r>
          </a:p>
          <a:p>
            <a:pPr marL="0" indent="0" algn="l">
              <a:buNone/>
            </a:pPr>
            <a:r>
              <a:rPr lang="en-US" dirty="0" smtClean="0">
                <a:solidFill>
                  <a:schemeClr val="tx2"/>
                </a:solidFill>
              </a:rPr>
              <a:t>Lymphatic spread: common in </a:t>
            </a:r>
            <a:r>
              <a:rPr lang="en-US" dirty="0" err="1" smtClean="0">
                <a:solidFill>
                  <a:schemeClr val="tx2"/>
                </a:solidFill>
              </a:rPr>
              <a:t>supraglottic</a:t>
            </a:r>
            <a:r>
              <a:rPr lang="en-US" dirty="0" smtClean="0">
                <a:solidFill>
                  <a:schemeClr val="tx2"/>
                </a:solidFill>
              </a:rPr>
              <a:t> lesions and rare in </a:t>
            </a:r>
            <a:r>
              <a:rPr lang="en-US" dirty="0" err="1" smtClean="0">
                <a:solidFill>
                  <a:schemeClr val="tx2"/>
                </a:solidFill>
              </a:rPr>
              <a:t>glottic</a:t>
            </a:r>
            <a:r>
              <a:rPr lang="en-US" dirty="0" smtClean="0">
                <a:solidFill>
                  <a:schemeClr val="tx2"/>
                </a:solidFill>
              </a:rPr>
              <a:t> tumors.</a:t>
            </a:r>
          </a:p>
          <a:p>
            <a:pPr marL="0" indent="0" algn="l">
              <a:buNone/>
            </a:pPr>
            <a:r>
              <a:rPr lang="en-US" dirty="0" smtClean="0">
                <a:solidFill>
                  <a:schemeClr val="tx2"/>
                </a:solidFill>
              </a:rPr>
              <a:t>Metastasis takes place to level (II-IV) lymph nodes or to </a:t>
            </a:r>
            <a:r>
              <a:rPr lang="en-US" dirty="0" err="1" smtClean="0">
                <a:solidFill>
                  <a:schemeClr val="tx2"/>
                </a:solidFill>
              </a:rPr>
              <a:t>paratracheal</a:t>
            </a:r>
            <a:r>
              <a:rPr lang="en-US" dirty="0" smtClean="0">
                <a:solidFill>
                  <a:schemeClr val="tx2"/>
                </a:solidFill>
              </a:rPr>
              <a:t> </a:t>
            </a:r>
            <a:r>
              <a:rPr lang="en-US" dirty="0" smtClean="0">
                <a:solidFill>
                  <a:schemeClr val="tx2"/>
                </a:solidFill>
              </a:rPr>
              <a:t>lymph nodes in subglottic tumors. </a:t>
            </a:r>
          </a:p>
          <a:p>
            <a:pPr marL="0" indent="0" algn="l">
              <a:buNone/>
            </a:pPr>
            <a:r>
              <a:rPr lang="en-US" dirty="0" smtClean="0">
                <a:solidFill>
                  <a:schemeClr val="tx2"/>
                </a:solidFill>
              </a:rPr>
              <a:t>Distant metastases: mostly to the lung. </a:t>
            </a:r>
          </a:p>
          <a:p>
            <a:pPr algn="just">
              <a:buFont typeface="Wingdings" pitchFamily="2" charset="2"/>
              <a:buNone/>
            </a:pPr>
            <a:endParaRPr lang="en-US" dirty="0" smtClean="0">
              <a:solidFill>
                <a:schemeClr val="tx2"/>
              </a:solidFill>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908720"/>
          </a:xfrm>
        </p:spPr>
        <p:txBody>
          <a:bodyPr>
            <a:normAutofit/>
          </a:bodyPr>
          <a:lstStyle/>
          <a:p>
            <a:r>
              <a:rPr lang="en-US" dirty="0" smtClean="0"/>
              <a:t>Treatment</a:t>
            </a:r>
            <a:endParaRPr lang="ar-IQ" dirty="0"/>
          </a:p>
        </p:txBody>
      </p:sp>
      <p:sp>
        <p:nvSpPr>
          <p:cNvPr id="54274" name="Content Placeholder 2"/>
          <p:cNvSpPr>
            <a:spLocks noGrp="1"/>
          </p:cNvSpPr>
          <p:nvPr>
            <p:ph idx="1"/>
          </p:nvPr>
        </p:nvSpPr>
        <p:spPr>
          <a:xfrm>
            <a:off x="0" y="980728"/>
            <a:ext cx="9140350" cy="5877272"/>
          </a:xfrm>
        </p:spPr>
        <p:txBody>
          <a:bodyPr/>
          <a:lstStyle/>
          <a:p>
            <a:pPr marL="0" indent="0" algn="l">
              <a:buNone/>
            </a:pPr>
            <a:r>
              <a:rPr lang="en-US" i="1" dirty="0" smtClean="0">
                <a:solidFill>
                  <a:schemeClr val="tx2"/>
                </a:solidFill>
              </a:rPr>
              <a:t>Carcinoma in situ: </a:t>
            </a:r>
            <a:r>
              <a:rPr lang="en-US" dirty="0" err="1" smtClean="0">
                <a:solidFill>
                  <a:schemeClr val="tx2"/>
                </a:solidFill>
              </a:rPr>
              <a:t>Transoral</a:t>
            </a:r>
            <a:r>
              <a:rPr lang="en-US" dirty="0" smtClean="0">
                <a:solidFill>
                  <a:schemeClr val="tx2"/>
                </a:solidFill>
              </a:rPr>
              <a:t> CO2 LASER.</a:t>
            </a:r>
          </a:p>
          <a:p>
            <a:pPr marL="0" indent="0" algn="l">
              <a:buNone/>
            </a:pPr>
            <a:r>
              <a:rPr lang="en-US" dirty="0" smtClean="0">
                <a:solidFill>
                  <a:schemeClr val="tx2"/>
                </a:solidFill>
              </a:rPr>
              <a:t>- </a:t>
            </a:r>
            <a:r>
              <a:rPr lang="en-US" i="1" dirty="0" smtClean="0">
                <a:solidFill>
                  <a:schemeClr val="tx2"/>
                </a:solidFill>
              </a:rPr>
              <a:t>Early cancers T1 and T2 lesions</a:t>
            </a:r>
            <a:r>
              <a:rPr lang="en-US" dirty="0" smtClean="0">
                <a:solidFill>
                  <a:schemeClr val="tx2"/>
                </a:solidFill>
              </a:rPr>
              <a:t> are usually </a:t>
            </a:r>
            <a:r>
              <a:rPr lang="en-US" dirty="0" smtClean="0">
                <a:solidFill>
                  <a:schemeClr val="tx2"/>
                </a:solidFill>
              </a:rPr>
              <a:t>treated with </a:t>
            </a:r>
            <a:r>
              <a:rPr lang="en-US" dirty="0" smtClean="0">
                <a:solidFill>
                  <a:schemeClr val="tx2"/>
                </a:solidFill>
              </a:rPr>
              <a:t>either primary radiation or surgical excision. Both offer the 85-95% cure rate. </a:t>
            </a:r>
          </a:p>
          <a:p>
            <a:pPr marL="0" indent="0" algn="l">
              <a:buNone/>
            </a:pPr>
            <a:r>
              <a:rPr lang="en-US" dirty="0">
                <a:solidFill>
                  <a:schemeClr val="tx2"/>
                </a:solidFill>
              </a:rPr>
              <a:t>Radiotherapy has the advantage of preserving voice and it is indicated for small tumors with no cervical lymph nodes. Evidence of poor response to DXT or recurrence is an indication for </a:t>
            </a:r>
            <a:r>
              <a:rPr lang="en-US" dirty="0" err="1" smtClean="0">
                <a:solidFill>
                  <a:schemeClr val="tx2"/>
                </a:solidFill>
              </a:rPr>
              <a:t>suregry</a:t>
            </a:r>
            <a:r>
              <a:rPr lang="en-US" dirty="0" smtClean="0">
                <a:solidFill>
                  <a:schemeClr val="tx2"/>
                </a:solidFill>
              </a:rPr>
              <a:t>. </a:t>
            </a:r>
            <a:endParaRPr lang="en-US" dirty="0">
              <a:solidFill>
                <a:schemeClr val="tx2"/>
              </a:solidFill>
            </a:endParaRPr>
          </a:p>
          <a:p>
            <a:pPr marL="0" indent="0" algn="l">
              <a:buNone/>
            </a:pPr>
            <a:r>
              <a:rPr lang="en-US" dirty="0">
                <a:solidFill>
                  <a:schemeClr val="tx2"/>
                </a:solidFill>
              </a:rPr>
              <a:t>Surgery by LASER or partial </a:t>
            </a:r>
            <a:r>
              <a:rPr lang="en-US" dirty="0" err="1" smtClean="0">
                <a:solidFill>
                  <a:schemeClr val="tx2"/>
                </a:solidFill>
              </a:rPr>
              <a:t>laryngectomy</a:t>
            </a:r>
            <a:r>
              <a:rPr lang="en-US" dirty="0" smtClean="0">
                <a:solidFill>
                  <a:schemeClr val="tx2"/>
                </a:solidFill>
              </a:rPr>
              <a:t>.</a:t>
            </a:r>
          </a:p>
          <a:p>
            <a:pPr marL="0" indent="0" algn="l">
              <a:buNone/>
            </a:pPr>
            <a:r>
              <a:rPr lang="en-US" dirty="0">
                <a:solidFill>
                  <a:schemeClr val="tx2"/>
                </a:solidFill>
              </a:rPr>
              <a:t>Surgery has a shorter treatment period, saves radiation for recurrence, but may have worse voice outcomes.</a:t>
            </a:r>
            <a:endParaRPr lang="en-US" i="1" dirty="0">
              <a:solidFill>
                <a:schemeClr val="tx2"/>
              </a:solidFill>
            </a:endParaRPr>
          </a:p>
          <a:p>
            <a:pPr marL="0" indent="0" algn="l">
              <a:buNone/>
            </a:pPr>
            <a:endParaRPr lang="en-US" dirty="0">
              <a:solidFill>
                <a:schemeClr val="tx2"/>
              </a:solidFill>
            </a:endParaRPr>
          </a:p>
          <a:p>
            <a:pPr marL="0" indent="0" algn="l">
              <a:buNone/>
            </a:pPr>
            <a:endParaRPr lang="en-US" dirty="0" smtClean="0">
              <a:solidFill>
                <a:schemeClr val="tx2"/>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2"/>
          <p:cNvSpPr>
            <a:spLocks noGrp="1"/>
          </p:cNvSpPr>
          <p:nvPr>
            <p:ph idx="1"/>
          </p:nvPr>
        </p:nvSpPr>
        <p:spPr>
          <a:xfrm>
            <a:off x="179512" y="243632"/>
            <a:ext cx="8781728" cy="6614368"/>
          </a:xfrm>
        </p:spPr>
        <p:txBody>
          <a:bodyPr>
            <a:normAutofit/>
          </a:bodyPr>
          <a:lstStyle/>
          <a:p>
            <a:pPr marL="0" indent="0" algn="l">
              <a:buNone/>
            </a:pPr>
            <a:endParaRPr lang="en-US" dirty="0" smtClean="0">
              <a:solidFill>
                <a:schemeClr val="tx2"/>
              </a:solidFill>
            </a:endParaRPr>
          </a:p>
          <a:p>
            <a:pPr marL="0" indent="0" algn="l">
              <a:buNone/>
            </a:pPr>
            <a:endParaRPr lang="en-US" dirty="0">
              <a:solidFill>
                <a:schemeClr val="tx2"/>
              </a:solidFill>
            </a:endParaRPr>
          </a:p>
          <a:p>
            <a:pPr marL="0" indent="0" algn="l">
              <a:buNone/>
            </a:pPr>
            <a:r>
              <a:rPr lang="en-US" i="1" dirty="0" smtClean="0">
                <a:solidFill>
                  <a:schemeClr val="tx2"/>
                </a:solidFill>
              </a:rPr>
              <a:t>Advanced </a:t>
            </a:r>
            <a:r>
              <a:rPr lang="en-US" i="1" dirty="0" smtClean="0">
                <a:solidFill>
                  <a:schemeClr val="tx2"/>
                </a:solidFill>
              </a:rPr>
              <a:t>laryngeal cancers (T3-T4)</a:t>
            </a:r>
            <a:r>
              <a:rPr lang="en-US" dirty="0" smtClean="0">
                <a:solidFill>
                  <a:schemeClr val="tx2"/>
                </a:solidFill>
              </a:rPr>
              <a:t> are often handled by multimodality therapy</a:t>
            </a:r>
            <a:r>
              <a:rPr lang="en-US" dirty="0" smtClean="0">
                <a:solidFill>
                  <a:schemeClr val="tx2"/>
                </a:solidFill>
              </a:rPr>
              <a:t>. Surgery </a:t>
            </a:r>
            <a:r>
              <a:rPr lang="en-US" dirty="0" smtClean="0">
                <a:solidFill>
                  <a:schemeClr val="tx2"/>
                </a:solidFill>
              </a:rPr>
              <a:t>with postoperative radiation.</a:t>
            </a:r>
          </a:p>
          <a:p>
            <a:pPr marL="0" indent="0" algn="l">
              <a:buNone/>
            </a:pPr>
            <a:r>
              <a:rPr lang="en-US" dirty="0" smtClean="0">
                <a:solidFill>
                  <a:schemeClr val="tx2"/>
                </a:solidFill>
              </a:rPr>
              <a:t>Surgery is usually: total </a:t>
            </a:r>
            <a:r>
              <a:rPr lang="en-US" dirty="0" err="1" smtClean="0">
                <a:solidFill>
                  <a:schemeClr val="tx2"/>
                </a:solidFill>
              </a:rPr>
              <a:t>laryngectomy±Neck</a:t>
            </a:r>
            <a:r>
              <a:rPr lang="en-US" dirty="0" smtClean="0">
                <a:solidFill>
                  <a:schemeClr val="tx2"/>
                </a:solidFill>
              </a:rPr>
              <a:t> dissection if nodes are palpable.</a:t>
            </a:r>
          </a:p>
          <a:p>
            <a:pPr marL="0" indent="0" algn="l">
              <a:buNone/>
            </a:pPr>
            <a:r>
              <a:rPr lang="en-US" dirty="0" smtClean="0">
                <a:solidFill>
                  <a:schemeClr val="tx2"/>
                </a:solidFill>
              </a:rPr>
              <a:t>Organ preservation therapy by induction Chemotherapy followed by radiotherapy.</a:t>
            </a:r>
          </a:p>
          <a:p>
            <a:pPr algn="just">
              <a:buFont typeface="Wingdings" pitchFamily="2" charset="2"/>
              <a:buNone/>
            </a:pPr>
            <a:endParaRPr lang="en-US" dirty="0" smtClean="0">
              <a:solidFill>
                <a:schemeClr val="tx2"/>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7346" name="Picture 4" descr="c"/>
          <p:cNvPicPr>
            <a:picLocks noGrp="1" noChangeAspect="1" noChangeArrowheads="1"/>
          </p:cNvPicPr>
          <p:nvPr>
            <p:ph idx="1"/>
          </p:nvPr>
        </p:nvPicPr>
        <p:blipFill>
          <a:blip r:embed="rId2" cstate="print"/>
          <a:srcRect/>
          <a:stretch>
            <a:fillRect/>
          </a:stretch>
        </p:blipFill>
        <p:spPr>
          <a:xfrm>
            <a:off x="574675" y="990600"/>
            <a:ext cx="8204200" cy="5334000"/>
          </a:xfrm>
          <a:noFill/>
        </p:spPr>
      </p:pic>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9144000" cy="1143000"/>
          </a:xfrm>
        </p:spPr>
        <p:txBody>
          <a:bodyPr>
            <a:normAutofit fontScale="90000"/>
          </a:bodyPr>
          <a:lstStyle/>
          <a:p>
            <a:r>
              <a:rPr lang="en-US" dirty="0" smtClean="0"/>
              <a:t>Voice rehabilitation after total </a:t>
            </a:r>
            <a:r>
              <a:rPr lang="en-US" dirty="0" err="1" smtClean="0"/>
              <a:t>laryngectomy</a:t>
            </a:r>
            <a:endParaRPr lang="ar-IQ" dirty="0"/>
          </a:p>
        </p:txBody>
      </p:sp>
      <p:sp>
        <p:nvSpPr>
          <p:cNvPr id="64514" name="Content Placeholder 2"/>
          <p:cNvSpPr>
            <a:spLocks noGrp="1"/>
          </p:cNvSpPr>
          <p:nvPr>
            <p:ph idx="1"/>
          </p:nvPr>
        </p:nvSpPr>
        <p:spPr/>
        <p:txBody>
          <a:bodyPr/>
          <a:lstStyle/>
          <a:p>
            <a:pPr marL="0" indent="0" algn="l">
              <a:buNone/>
            </a:pPr>
            <a:r>
              <a:rPr lang="en-US" dirty="0" err="1" smtClean="0">
                <a:solidFill>
                  <a:schemeClr val="tx2"/>
                </a:solidFill>
              </a:rPr>
              <a:t>Oesophageal</a:t>
            </a:r>
            <a:r>
              <a:rPr lang="en-US" dirty="0" smtClean="0">
                <a:solidFill>
                  <a:schemeClr val="tx2"/>
                </a:solidFill>
              </a:rPr>
              <a:t> speech.</a:t>
            </a:r>
          </a:p>
          <a:p>
            <a:pPr marL="0" indent="0" algn="l">
              <a:buNone/>
            </a:pPr>
            <a:r>
              <a:rPr lang="en-US" dirty="0" smtClean="0">
                <a:solidFill>
                  <a:schemeClr val="tx2"/>
                </a:solidFill>
              </a:rPr>
              <a:t>Artificial larynx.</a:t>
            </a:r>
          </a:p>
          <a:p>
            <a:pPr marL="0" indent="0" algn="l">
              <a:buNone/>
            </a:pPr>
            <a:r>
              <a:rPr lang="en-US" dirty="0" err="1" smtClean="0">
                <a:solidFill>
                  <a:schemeClr val="tx2"/>
                </a:solidFill>
              </a:rPr>
              <a:t>Tracheoesophageal</a:t>
            </a:r>
            <a:r>
              <a:rPr lang="en-US" dirty="0" smtClean="0">
                <a:solidFill>
                  <a:schemeClr val="tx2"/>
                </a:solidFill>
              </a:rPr>
              <a:t> valve.</a:t>
            </a:r>
          </a:p>
          <a:p>
            <a:pPr algn="just">
              <a:buFont typeface="Wingdings" pitchFamily="2" charset="2"/>
              <a:buNone/>
            </a:pPr>
            <a:endParaRPr lang="en-US" dirty="0" smtClean="0">
              <a:solidFill>
                <a:schemeClr val="tx2"/>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3568" y="330200"/>
            <a:ext cx="8229600" cy="1143000"/>
          </a:xfrm>
        </p:spPr>
        <p:txBody>
          <a:bodyPr/>
          <a:lstStyle/>
          <a:p>
            <a:r>
              <a:rPr lang="en-US" dirty="0" smtClean="0"/>
              <a:t>Carcinoma of the Larynx</a:t>
            </a:r>
            <a:endParaRPr lang="ar-IQ" dirty="0"/>
          </a:p>
        </p:txBody>
      </p:sp>
      <p:sp>
        <p:nvSpPr>
          <p:cNvPr id="17410" name="Rectangle 2"/>
          <p:cNvSpPr>
            <a:spLocks noGrp="1" noChangeArrowheads="1"/>
          </p:cNvSpPr>
          <p:nvPr>
            <p:ph idx="1"/>
          </p:nvPr>
        </p:nvSpPr>
        <p:spPr>
          <a:xfrm>
            <a:off x="0" y="1600200"/>
            <a:ext cx="9144000" cy="5257800"/>
          </a:xfrm>
        </p:spPr>
        <p:txBody>
          <a:bodyPr>
            <a:normAutofit/>
          </a:bodyPr>
          <a:lstStyle/>
          <a:p>
            <a:pPr marL="609600" indent="-609600" algn="l" eaLnBrk="1" hangingPunct="1">
              <a:buFont typeface="Wingdings" pitchFamily="2" charset="2"/>
              <a:buNone/>
              <a:defRPr/>
            </a:pPr>
            <a:r>
              <a:rPr lang="en-US" dirty="0" smtClean="0"/>
              <a:t>		</a:t>
            </a:r>
            <a:r>
              <a:rPr lang="en-US" dirty="0" smtClean="0">
                <a:solidFill>
                  <a:schemeClr val="tx2"/>
                </a:solidFill>
              </a:rPr>
              <a:t>The larynx is the most common site for carcinoma in the upper aero digestive tract occurring most often in men between 50-70 years of age</a:t>
            </a:r>
            <a:r>
              <a:rPr lang="en-US" dirty="0" smtClean="0"/>
              <a:t>.</a:t>
            </a:r>
          </a:p>
          <a:p>
            <a:pPr marL="609600" indent="-609600" algn="l" eaLnBrk="1" hangingPunct="1">
              <a:buFont typeface="Wingdings" pitchFamily="2" charset="2"/>
              <a:buNone/>
              <a:defRPr/>
            </a:pPr>
            <a:r>
              <a:rPr lang="en-US" dirty="0" smtClean="0"/>
              <a:t>Histology:</a:t>
            </a:r>
          </a:p>
          <a:p>
            <a:pPr marL="609600" indent="-609600" algn="l">
              <a:buNone/>
              <a:defRPr/>
            </a:pPr>
            <a:r>
              <a:rPr lang="en-US" dirty="0">
                <a:solidFill>
                  <a:schemeClr val="tx2"/>
                </a:solidFill>
              </a:rPr>
              <a:t>Microscopically 85-95% of </a:t>
            </a:r>
            <a:r>
              <a:rPr lang="en-US" dirty="0" smtClean="0">
                <a:solidFill>
                  <a:schemeClr val="tx2"/>
                </a:solidFill>
              </a:rPr>
              <a:t>laryngeal</a:t>
            </a:r>
          </a:p>
          <a:p>
            <a:pPr marL="609600" indent="-609600" algn="l">
              <a:buNone/>
              <a:defRPr/>
            </a:pPr>
            <a:r>
              <a:rPr lang="en-US" dirty="0" smtClean="0">
                <a:solidFill>
                  <a:schemeClr val="tx2"/>
                </a:solidFill>
              </a:rPr>
              <a:t> </a:t>
            </a:r>
            <a:r>
              <a:rPr lang="en-US" dirty="0">
                <a:solidFill>
                  <a:schemeClr val="tx2"/>
                </a:solidFill>
              </a:rPr>
              <a:t>tumors are squamous </a:t>
            </a:r>
            <a:r>
              <a:rPr lang="en-US" dirty="0" smtClean="0">
                <a:solidFill>
                  <a:schemeClr val="tx2"/>
                </a:solidFill>
              </a:rPr>
              <a:t>cell</a:t>
            </a:r>
          </a:p>
          <a:p>
            <a:pPr marL="609600" indent="-609600" algn="l">
              <a:buNone/>
              <a:defRPr/>
            </a:pPr>
            <a:r>
              <a:rPr lang="en-US" dirty="0" smtClean="0">
                <a:solidFill>
                  <a:schemeClr val="tx2"/>
                </a:solidFill>
              </a:rPr>
              <a:t> </a:t>
            </a:r>
            <a:r>
              <a:rPr lang="en-US" dirty="0">
                <a:solidFill>
                  <a:schemeClr val="tx2"/>
                </a:solidFill>
              </a:rPr>
              <a:t>carcinoma</a:t>
            </a:r>
            <a:endParaRPr lang="en-US" dirty="0" smtClean="0"/>
          </a:p>
          <a:p>
            <a:pPr marL="609600" indent="-609600" algn="l" eaLnBrk="1" hangingPunct="1">
              <a:buFont typeface="Wingdings" pitchFamily="2" charset="2"/>
              <a:buNone/>
              <a:defRPr/>
            </a:pPr>
            <a:r>
              <a:rPr lang="en-US" dirty="0" smtClean="0"/>
              <a:t> </a:t>
            </a:r>
          </a:p>
          <a:p>
            <a:pPr marL="609600" indent="-609600" algn="just" eaLnBrk="1" hangingPunct="1">
              <a:buFont typeface="Wingdings" pitchFamily="2" charset="2"/>
              <a:buNone/>
              <a:defRPr/>
            </a:pPr>
            <a:endParaRPr lang="en-US" dirty="0" smtClean="0">
              <a:solidFill>
                <a:schemeClr val="tx2"/>
              </a:solidFill>
            </a:endParaRPr>
          </a:p>
        </p:txBody>
      </p:sp>
      <p:sp>
        <p:nvSpPr>
          <p:cNvPr id="26627" name="WordArt 4"/>
          <p:cNvSpPr>
            <a:spLocks noChangeArrowheads="1" noChangeShapeType="1" noTextEdit="1"/>
          </p:cNvSpPr>
          <p:nvPr/>
        </p:nvSpPr>
        <p:spPr bwMode="auto">
          <a:xfrm>
            <a:off x="1905000" y="457200"/>
            <a:ext cx="5029200" cy="1016000"/>
          </a:xfrm>
          <a:prstGeom prst="rect">
            <a:avLst/>
          </a:prstGeom>
        </p:spPr>
        <p:txBody>
          <a:bodyPr wrap="none" fromWordArt="1">
            <a:prstTxWarp prst="textPlain">
              <a:avLst>
                <a:gd name="adj" fmla="val 50000"/>
              </a:avLst>
            </a:prstTxWarp>
          </a:bodyPr>
          <a:lstStyle/>
          <a:p>
            <a:pPr algn="ctr"/>
            <a:endParaRPr lang="ar-IQ" sz="3600" kern="10" dirty="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a:endParaRPr>
          </a:p>
        </p:txBody>
      </p:sp>
      <p:pic>
        <p:nvPicPr>
          <p:cNvPr id="26628" name="Picture 4" descr="laryngeal ca"/>
          <p:cNvPicPr>
            <a:picLocks noChangeAspect="1" noChangeArrowheads="1"/>
          </p:cNvPicPr>
          <p:nvPr/>
        </p:nvPicPr>
        <p:blipFill>
          <a:blip r:embed="rId3" cstate="print"/>
          <a:srcRect/>
          <a:stretch>
            <a:fillRect/>
          </a:stretch>
        </p:blipFill>
        <p:spPr bwMode="auto">
          <a:xfrm>
            <a:off x="6096000" y="3725863"/>
            <a:ext cx="3048000" cy="313213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ltLang="zh-CN" smtClean="0">
                <a:ea typeface="SimSun" pitchFamily="2" charset="-122"/>
              </a:rPr>
              <a:t>Electrolarynx</a:t>
            </a:r>
          </a:p>
        </p:txBody>
      </p:sp>
      <p:pic>
        <p:nvPicPr>
          <p:cNvPr id="65539" name="Picture 4" descr="electro"/>
          <p:cNvPicPr>
            <a:picLocks noGrp="1" noChangeAspect="1" noChangeArrowheads="1"/>
          </p:cNvPicPr>
          <p:nvPr>
            <p:ph idx="1"/>
          </p:nvPr>
        </p:nvPicPr>
        <p:blipFill>
          <a:blip r:embed="rId2" cstate="print"/>
          <a:stretch>
            <a:fillRect/>
          </a:stretch>
        </p:blipFill>
        <p:spPr>
          <a:xfrm>
            <a:off x="2699792" y="2041220"/>
            <a:ext cx="3456384" cy="4557078"/>
          </a:xfrm>
          <a:noFill/>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ltLang="zh-CN" smtClean="0">
                <a:ea typeface="SimSun" pitchFamily="2" charset="-122"/>
              </a:rPr>
              <a:t>Tracheo-oesophageal speech </a:t>
            </a:r>
          </a:p>
        </p:txBody>
      </p:sp>
      <p:pic>
        <p:nvPicPr>
          <p:cNvPr id="66563" name="Picture 4" descr="tep"/>
          <p:cNvPicPr>
            <a:picLocks noGrp="1" noChangeAspect="1" noChangeArrowheads="1"/>
          </p:cNvPicPr>
          <p:nvPr>
            <p:ph idx="1"/>
          </p:nvPr>
        </p:nvPicPr>
        <p:blipFill>
          <a:blip r:embed="rId2" cstate="print"/>
          <a:stretch>
            <a:fillRect/>
          </a:stretch>
        </p:blipFill>
        <p:spPr>
          <a:xfrm>
            <a:off x="2555776" y="1939762"/>
            <a:ext cx="3672408" cy="4856349"/>
          </a:xfrm>
          <a:noFill/>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smtClean="0"/>
              <a:t>Prognosis</a:t>
            </a:r>
          </a:p>
        </p:txBody>
      </p:sp>
      <p:graphicFrame>
        <p:nvGraphicFramePr>
          <p:cNvPr id="96304" name="Group 48"/>
          <p:cNvGraphicFramePr>
            <a:graphicFrameLocks noGrp="1"/>
          </p:cNvGraphicFramePr>
          <p:nvPr>
            <p:ph sz="half" idx="1"/>
          </p:nvPr>
        </p:nvGraphicFramePr>
        <p:xfrm>
          <a:off x="457200" y="1524000"/>
          <a:ext cx="8229600" cy="2590800"/>
        </p:xfrm>
        <a:graphic>
          <a:graphicData uri="http://schemas.openxmlformats.org/drawingml/2006/table">
            <a:tbl>
              <a:tblPr/>
              <a:tblGrid>
                <a:gridCol w="4114800"/>
                <a:gridCol w="4114800"/>
              </a:tblGrid>
              <a:tr h="4270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5 year survival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70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Stage 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&gt;95%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Stage II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85-90%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70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Stage III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ahoma" pitchFamily="34" charset="0"/>
                        </a:rPr>
                        <a:t>70-80%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70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Stage IV</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ahoma" pitchFamily="34" charset="0"/>
                        </a:rPr>
                        <a:t>50-60%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pull dir="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Tracheostomy</a:t>
            </a:r>
            <a:endParaRPr lang="ar-IQ" dirty="0"/>
          </a:p>
        </p:txBody>
      </p:sp>
      <p:sp>
        <p:nvSpPr>
          <p:cNvPr id="3" name="عنصر نائب للمحتوى 2"/>
          <p:cNvSpPr>
            <a:spLocks noGrp="1"/>
          </p:cNvSpPr>
          <p:nvPr>
            <p:ph idx="1"/>
          </p:nvPr>
        </p:nvSpPr>
        <p:spPr/>
        <p:txBody>
          <a:bodyPr/>
          <a:lstStyle/>
          <a:p>
            <a:pPr marL="0" indent="0" algn="l" rtl="0">
              <a:buNone/>
            </a:pPr>
            <a:r>
              <a:rPr lang="en-GB" b="1" dirty="0"/>
              <a:t>Surgical anatomy of the trachea</a:t>
            </a:r>
            <a:endParaRPr lang="en-US" dirty="0"/>
          </a:p>
          <a:p>
            <a:pPr marL="0" indent="0" algn="l" rtl="0">
              <a:buNone/>
            </a:pPr>
            <a:r>
              <a:rPr lang="en-GB" dirty="0"/>
              <a:t>The trachea is a </a:t>
            </a:r>
            <a:r>
              <a:rPr lang="en-GB" dirty="0" err="1"/>
              <a:t>fibromuscular</a:t>
            </a:r>
            <a:r>
              <a:rPr lang="en-GB" dirty="0"/>
              <a:t> tube supported by 20 hyaline cartilages which are opened posteriorly. </a:t>
            </a:r>
            <a:endParaRPr lang="en-GB" dirty="0" smtClean="0"/>
          </a:p>
          <a:p>
            <a:pPr marL="0" indent="0" algn="l" rtl="0">
              <a:buNone/>
            </a:pPr>
            <a:r>
              <a:rPr lang="en-GB" dirty="0" smtClean="0"/>
              <a:t>The </a:t>
            </a:r>
            <a:r>
              <a:rPr lang="en-GB" dirty="0"/>
              <a:t>soft tissue posterior wall is in contact with the oesophagus</a:t>
            </a:r>
            <a:r>
              <a:rPr lang="en-GB" dirty="0" smtClean="0"/>
              <a:t>.</a:t>
            </a:r>
          </a:p>
          <a:p>
            <a:pPr marL="0" indent="0" algn="l" rtl="0">
              <a:buNone/>
            </a:pPr>
            <a:r>
              <a:rPr lang="en-GB" dirty="0" smtClean="0"/>
              <a:t> </a:t>
            </a:r>
            <a:r>
              <a:rPr lang="en-US" dirty="0"/>
              <a:t>About 7-8 cartilaginous rings constitute the cervical portion</a:t>
            </a:r>
            <a:r>
              <a:rPr lang="en-US" dirty="0" smtClean="0"/>
              <a:t>.</a:t>
            </a:r>
          </a:p>
          <a:p>
            <a:pPr marL="0" indent="0" algn="l" rtl="0">
              <a:buNone/>
            </a:pPr>
            <a:r>
              <a:rPr lang="en-US" dirty="0" smtClean="0"/>
              <a:t> </a:t>
            </a:r>
            <a:r>
              <a:rPr lang="en-US" dirty="0"/>
              <a:t>Neck extension draws more rings to the cervical portion</a:t>
            </a:r>
          </a:p>
          <a:p>
            <a:pPr marL="0" indent="0" algn="l">
              <a:buNone/>
            </a:pPr>
            <a:endParaRPr lang="ar-IQ" dirty="0"/>
          </a:p>
        </p:txBody>
      </p:sp>
    </p:spTree>
    <p:extLst>
      <p:ext uri="{BB962C8B-B14F-4D97-AF65-F5344CB8AC3E}">
        <p14:creationId xmlns:p14="http://schemas.microsoft.com/office/powerpoint/2010/main" val="29982932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332656"/>
            <a:ext cx="9144000" cy="6525344"/>
          </a:xfrm>
        </p:spPr>
        <p:txBody>
          <a:bodyPr>
            <a:normAutofit/>
          </a:bodyPr>
          <a:lstStyle/>
          <a:p>
            <a:pPr marL="0" indent="0" algn="l" rtl="0">
              <a:buNone/>
            </a:pPr>
            <a:endParaRPr lang="en-GB" dirty="0" smtClean="0"/>
          </a:p>
          <a:p>
            <a:pPr marL="0" indent="0" algn="l" rtl="0">
              <a:buNone/>
            </a:pPr>
            <a:endParaRPr lang="en-GB" dirty="0"/>
          </a:p>
          <a:p>
            <a:pPr marL="0" indent="0" algn="l" rtl="0">
              <a:buNone/>
            </a:pPr>
            <a:r>
              <a:rPr lang="en-GB" dirty="0" smtClean="0"/>
              <a:t>The </a:t>
            </a:r>
            <a:r>
              <a:rPr lang="en-GB" dirty="0"/>
              <a:t>trachea </a:t>
            </a:r>
            <a:r>
              <a:rPr lang="en-GB" dirty="0" smtClean="0"/>
              <a:t>begins at </a:t>
            </a:r>
            <a:r>
              <a:rPr lang="en-GB" dirty="0"/>
              <a:t>the 6th cervical vertebra. </a:t>
            </a:r>
          </a:p>
          <a:p>
            <a:pPr marL="0" indent="0" algn="l" rtl="0">
              <a:buNone/>
            </a:pPr>
            <a:r>
              <a:rPr lang="en-US" dirty="0" smtClean="0"/>
              <a:t>The </a:t>
            </a:r>
            <a:r>
              <a:rPr lang="en-US" dirty="0"/>
              <a:t>trachea is more superficial at its upper end, it became deeper as it passes downward and backward so that at the </a:t>
            </a:r>
            <a:r>
              <a:rPr lang="en-US" dirty="0" err="1"/>
              <a:t>manuberum</a:t>
            </a:r>
            <a:r>
              <a:rPr lang="en-US" dirty="0"/>
              <a:t> it is one inch from surface.</a:t>
            </a:r>
          </a:p>
          <a:p>
            <a:pPr marL="0" indent="0" algn="l">
              <a:buNone/>
            </a:pPr>
            <a:r>
              <a:rPr lang="en-GB" dirty="0" smtClean="0"/>
              <a:t>In </a:t>
            </a:r>
            <a:r>
              <a:rPr lang="en-GB" dirty="0"/>
              <a:t>adults it is 12-16 cm long and 13-16 mm wide in women and 16-20 mm wide in men</a:t>
            </a:r>
            <a:r>
              <a:rPr lang="en-GB" dirty="0" smtClean="0"/>
              <a:t>.</a:t>
            </a:r>
          </a:p>
          <a:p>
            <a:pPr marL="0" indent="0" algn="l">
              <a:buNone/>
            </a:pPr>
            <a:r>
              <a:rPr lang="en-GB" dirty="0" smtClean="0"/>
              <a:t> </a:t>
            </a:r>
            <a:r>
              <a:rPr lang="en-GB" dirty="0"/>
              <a:t>It is slightly to the right of the midline and divides at the carina into the right and left bronchi. </a:t>
            </a:r>
            <a:endParaRPr lang="en-GB" dirty="0" smtClean="0"/>
          </a:p>
          <a:p>
            <a:pPr marL="0" indent="0" algn="l">
              <a:buNone/>
            </a:pPr>
            <a:r>
              <a:rPr lang="en-GB" dirty="0" smtClean="0"/>
              <a:t>The </a:t>
            </a:r>
            <a:r>
              <a:rPr lang="en-GB" dirty="0"/>
              <a:t>carina lies under the junction of the sternum at the level of the 4th thoracic vertebra</a:t>
            </a:r>
            <a:endParaRPr lang="ar-IQ" dirty="0"/>
          </a:p>
        </p:txBody>
      </p:sp>
    </p:spTree>
    <p:extLst>
      <p:ext uri="{BB962C8B-B14F-4D97-AF65-F5344CB8AC3E}">
        <p14:creationId xmlns:p14="http://schemas.microsoft.com/office/powerpoint/2010/main" val="27525032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74638"/>
            <a:ext cx="9144000" cy="1143000"/>
          </a:xfrm>
        </p:spPr>
        <p:txBody>
          <a:bodyPr>
            <a:normAutofit fontScale="90000"/>
          </a:bodyPr>
          <a:lstStyle/>
          <a:p>
            <a:r>
              <a:rPr lang="en-US" b="1" dirty="0"/>
              <a:t>MANAGEMENT OF THE OBSTRUCTED </a:t>
            </a:r>
            <a:r>
              <a:rPr lang="en-US" b="1" dirty="0" smtClean="0"/>
              <a:t>AIRWAY</a:t>
            </a:r>
            <a:endParaRPr lang="ar-IQ" dirty="0"/>
          </a:p>
        </p:txBody>
      </p:sp>
      <p:sp>
        <p:nvSpPr>
          <p:cNvPr id="3" name="عنصر نائب للمحتوى 2"/>
          <p:cNvSpPr>
            <a:spLocks noGrp="1"/>
          </p:cNvSpPr>
          <p:nvPr>
            <p:ph idx="1"/>
          </p:nvPr>
        </p:nvSpPr>
        <p:spPr>
          <a:xfrm>
            <a:off x="0" y="1412776"/>
            <a:ext cx="9144000" cy="5445224"/>
          </a:xfrm>
        </p:spPr>
        <p:txBody>
          <a:bodyPr>
            <a:normAutofit fontScale="92500" lnSpcReduction="10000"/>
          </a:bodyPr>
          <a:lstStyle/>
          <a:p>
            <a:pPr marL="0" indent="0" algn="l" rtl="0">
              <a:buNone/>
            </a:pPr>
            <a:r>
              <a:rPr lang="en-US" b="1" dirty="0"/>
              <a:t>I. </a:t>
            </a:r>
            <a:r>
              <a:rPr lang="en-US" b="1" dirty="0" err="1"/>
              <a:t>Laryngotomy</a:t>
            </a:r>
            <a:r>
              <a:rPr lang="en-US" b="1" dirty="0"/>
              <a:t> (</a:t>
            </a:r>
            <a:r>
              <a:rPr lang="en-US" b="1" dirty="0" err="1"/>
              <a:t>Cricothyroidotomy</a:t>
            </a:r>
            <a:r>
              <a:rPr lang="en-US" b="1" dirty="0"/>
              <a:t>)</a:t>
            </a:r>
            <a:endParaRPr lang="en-US" dirty="0"/>
          </a:p>
          <a:p>
            <a:pPr marL="0" indent="0" algn="l" rtl="0">
              <a:buNone/>
            </a:pPr>
            <a:r>
              <a:rPr lang="en-US" dirty="0"/>
              <a:t>An opening through the </a:t>
            </a:r>
            <a:r>
              <a:rPr lang="en-US" dirty="0" err="1"/>
              <a:t>cricothyroid</a:t>
            </a:r>
            <a:r>
              <a:rPr lang="en-US" dirty="0"/>
              <a:t> membrane.</a:t>
            </a:r>
          </a:p>
          <a:p>
            <a:pPr marL="0" indent="0" algn="l" rtl="0">
              <a:buNone/>
            </a:pPr>
            <a:r>
              <a:rPr lang="en-US" b="1" i="1" dirty="0"/>
              <a:t>Indications</a:t>
            </a:r>
            <a:endParaRPr lang="en-US" dirty="0"/>
          </a:p>
          <a:p>
            <a:pPr marL="0" indent="0" algn="l" rtl="0">
              <a:buNone/>
            </a:pPr>
            <a:r>
              <a:rPr lang="en-US" dirty="0"/>
              <a:t>Sudden laryngeal obstruction when intubation is impossible and </a:t>
            </a:r>
            <a:r>
              <a:rPr lang="en-US" dirty="0" smtClean="0"/>
              <a:t>facilities </a:t>
            </a:r>
            <a:r>
              <a:rPr lang="en-US" dirty="0"/>
              <a:t>for tracheostomy </a:t>
            </a:r>
            <a:r>
              <a:rPr lang="en-US" dirty="0" smtClean="0"/>
              <a:t>are</a:t>
            </a:r>
            <a:r>
              <a:rPr lang="en-US" dirty="0" smtClean="0"/>
              <a:t> </a:t>
            </a:r>
            <a:r>
              <a:rPr lang="en-US" dirty="0"/>
              <a:t>not available.</a:t>
            </a:r>
          </a:p>
          <a:p>
            <a:pPr marL="0" indent="0" algn="l" rtl="0">
              <a:buNone/>
            </a:pPr>
            <a:r>
              <a:rPr lang="en-US" b="1" i="1" dirty="0"/>
              <a:t>Technique</a:t>
            </a:r>
            <a:endParaRPr lang="en-US" dirty="0"/>
          </a:p>
          <a:p>
            <a:pPr marL="0" indent="0" algn="l">
              <a:buNone/>
            </a:pPr>
            <a:r>
              <a:rPr lang="en-US" dirty="0"/>
              <a:t>It is performed without </a:t>
            </a:r>
            <a:r>
              <a:rPr lang="en-US" dirty="0" err="1"/>
              <a:t>anaesthesia</a:t>
            </a:r>
            <a:r>
              <a:rPr lang="en-US" dirty="0"/>
              <a:t> by transverse incision to open the </a:t>
            </a:r>
            <a:r>
              <a:rPr lang="en-US" dirty="0" err="1"/>
              <a:t>cricothyroid</a:t>
            </a:r>
            <a:r>
              <a:rPr lang="en-US" dirty="0"/>
              <a:t> membrane. </a:t>
            </a:r>
            <a:endParaRPr lang="en-US" dirty="0" smtClean="0"/>
          </a:p>
          <a:p>
            <a:pPr marL="0" indent="0" algn="l">
              <a:buNone/>
            </a:pPr>
            <a:r>
              <a:rPr lang="en-US" dirty="0" smtClean="0"/>
              <a:t>An </a:t>
            </a:r>
            <a:r>
              <a:rPr lang="en-US" dirty="0"/>
              <a:t>elective tracheostomy is performed within a few hours if the obstruction is still present.</a:t>
            </a:r>
          </a:p>
          <a:p>
            <a:pPr marL="0" indent="0" algn="l" rtl="0">
              <a:buNone/>
            </a:pPr>
            <a:r>
              <a:rPr lang="en-US" b="1" i="1" dirty="0"/>
              <a:t>Complications</a:t>
            </a:r>
            <a:endParaRPr lang="en-US" dirty="0"/>
          </a:p>
          <a:p>
            <a:pPr marL="0" lvl="0" indent="0" algn="l" rtl="0">
              <a:buNone/>
            </a:pPr>
            <a:r>
              <a:rPr lang="en-US" dirty="0" err="1"/>
              <a:t>Haemorrhage</a:t>
            </a:r>
            <a:r>
              <a:rPr lang="en-US" dirty="0"/>
              <a:t>.               </a:t>
            </a:r>
          </a:p>
          <a:p>
            <a:pPr marL="0" lvl="0" indent="0" algn="l" rtl="0">
              <a:buNone/>
            </a:pPr>
            <a:r>
              <a:rPr lang="en-US" dirty="0"/>
              <a:t>Surgical emphysema.</a:t>
            </a:r>
          </a:p>
          <a:p>
            <a:pPr marL="0" indent="0" algn="l">
              <a:buNone/>
            </a:pPr>
            <a:r>
              <a:rPr lang="en-US" dirty="0" smtClean="0"/>
              <a:t>Laryngeal </a:t>
            </a:r>
            <a:r>
              <a:rPr lang="en-US" dirty="0" smtClean="0"/>
              <a:t>stenosis</a:t>
            </a:r>
            <a:endParaRPr lang="ar-IQ" dirty="0"/>
          </a:p>
        </p:txBody>
      </p:sp>
    </p:spTree>
    <p:extLst>
      <p:ext uri="{BB962C8B-B14F-4D97-AF65-F5344CB8AC3E}">
        <p14:creationId xmlns:p14="http://schemas.microsoft.com/office/powerpoint/2010/main" val="9498072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pic>
        <p:nvPicPr>
          <p:cNvPr id="4" name="عنصر نائب للمحتوى 3" descr="DSC00308"/>
          <p:cNvPicPr>
            <a:picLocks noGrp="1"/>
          </p:cNvPicPr>
          <p:nvPr>
            <p:ph idx="1"/>
          </p:nvPr>
        </p:nvPicPr>
        <p:blipFill>
          <a:blip r:embed="rId2" cstate="print"/>
          <a:srcRect/>
          <a:stretch>
            <a:fillRect/>
          </a:stretch>
        </p:blipFill>
        <p:spPr bwMode="auto">
          <a:xfrm>
            <a:off x="971600" y="1484784"/>
            <a:ext cx="6912768" cy="4824536"/>
          </a:xfrm>
          <a:prstGeom prst="rect">
            <a:avLst/>
          </a:prstGeom>
          <a:noFill/>
          <a:ln w="9525">
            <a:noFill/>
            <a:miter lim="800000"/>
            <a:headEnd/>
            <a:tailEnd/>
          </a:ln>
        </p:spPr>
      </p:pic>
    </p:spTree>
    <p:extLst>
      <p:ext uri="{BB962C8B-B14F-4D97-AF65-F5344CB8AC3E}">
        <p14:creationId xmlns:p14="http://schemas.microsoft.com/office/powerpoint/2010/main" val="8185624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5078" y="0"/>
            <a:ext cx="9144000" cy="1212957"/>
          </a:xfrm>
        </p:spPr>
        <p:txBody>
          <a:bodyPr>
            <a:noAutofit/>
          </a:bodyPr>
          <a:lstStyle/>
          <a:p>
            <a:pPr algn="ctr"/>
            <a:r>
              <a:rPr lang="en-US" sz="4800" b="1" dirty="0" smtClean="0"/>
              <a:t>Tracheostomy</a:t>
            </a:r>
            <a:endParaRPr lang="ar-IQ" sz="4800" dirty="0"/>
          </a:p>
        </p:txBody>
      </p:sp>
      <p:sp>
        <p:nvSpPr>
          <p:cNvPr id="3" name="عنصر نائب للمحتوى 2"/>
          <p:cNvSpPr>
            <a:spLocks noGrp="1"/>
          </p:cNvSpPr>
          <p:nvPr>
            <p:ph idx="1"/>
          </p:nvPr>
        </p:nvSpPr>
        <p:spPr>
          <a:xfrm>
            <a:off x="0" y="1628800"/>
            <a:ext cx="9144000" cy="5229200"/>
          </a:xfrm>
        </p:spPr>
        <p:txBody>
          <a:bodyPr>
            <a:normAutofit/>
          </a:bodyPr>
          <a:lstStyle/>
          <a:p>
            <a:pPr marL="0" indent="0" algn="l">
              <a:buNone/>
            </a:pPr>
            <a:r>
              <a:rPr lang="en-US" dirty="0"/>
              <a:t>The creation of surgical opening into the trachea and converting it into a stoma on the skin surface.</a:t>
            </a:r>
          </a:p>
          <a:p>
            <a:pPr marL="0" indent="0" algn="l">
              <a:buNone/>
            </a:pPr>
            <a:r>
              <a:rPr lang="en-US" dirty="0"/>
              <a:t>Types</a:t>
            </a:r>
          </a:p>
          <a:p>
            <a:pPr marL="0" indent="0" algn="l">
              <a:buNone/>
            </a:pPr>
            <a:r>
              <a:rPr lang="en-US" dirty="0"/>
              <a:t>	</a:t>
            </a:r>
            <a:r>
              <a:rPr lang="en-US" dirty="0" smtClean="0"/>
              <a:t>1- Emergency </a:t>
            </a:r>
            <a:r>
              <a:rPr lang="en-US" dirty="0"/>
              <a:t>tracheostomy: Its usually done under local </a:t>
            </a:r>
            <a:r>
              <a:rPr lang="en-US" dirty="0" err="1"/>
              <a:t>anaesthesia</a:t>
            </a:r>
            <a:r>
              <a:rPr lang="en-US" dirty="0"/>
              <a:t> in conditions such as acute respiratory failure, or large laryngeal </a:t>
            </a:r>
            <a:r>
              <a:rPr lang="en-US" dirty="0" smtClean="0"/>
              <a:t>tumor </a:t>
            </a:r>
            <a:r>
              <a:rPr lang="en-US" dirty="0"/>
              <a:t>presenting with stridor.</a:t>
            </a:r>
          </a:p>
          <a:p>
            <a:pPr marL="0" indent="0" algn="l">
              <a:buNone/>
            </a:pPr>
            <a:r>
              <a:rPr lang="en-US" dirty="0"/>
              <a:t>	</a:t>
            </a:r>
            <a:r>
              <a:rPr lang="en-US" dirty="0" smtClean="0"/>
              <a:t>2- Elective </a:t>
            </a:r>
            <a:r>
              <a:rPr lang="en-US" dirty="0"/>
              <a:t>temporary tracheostomy: This is performed as planned procedure, usually under </a:t>
            </a:r>
            <a:r>
              <a:rPr lang="en-US" dirty="0" smtClean="0"/>
              <a:t>GA.</a:t>
            </a:r>
            <a:endParaRPr lang="en-US" dirty="0"/>
          </a:p>
          <a:p>
            <a:pPr marL="0" indent="0" algn="l">
              <a:buNone/>
            </a:pPr>
            <a:r>
              <a:rPr lang="en-US" dirty="0"/>
              <a:t>	 </a:t>
            </a:r>
            <a:r>
              <a:rPr lang="en-US" dirty="0" smtClean="0"/>
              <a:t>3- Permanent </a:t>
            </a:r>
            <a:r>
              <a:rPr lang="en-US" dirty="0"/>
              <a:t>tracheostomy: The trachea is brought to the surface as a permanent mouth to the respiratory tract as following </a:t>
            </a:r>
            <a:r>
              <a:rPr lang="en-US" dirty="0" smtClean="0"/>
              <a:t>total </a:t>
            </a:r>
            <a:r>
              <a:rPr lang="en-US" dirty="0" err="1" smtClean="0"/>
              <a:t>laryngectomy</a:t>
            </a:r>
            <a:r>
              <a:rPr lang="en-US" dirty="0"/>
              <a:t>.</a:t>
            </a:r>
          </a:p>
          <a:p>
            <a:endParaRPr lang="ar-IQ" dirty="0"/>
          </a:p>
        </p:txBody>
      </p:sp>
    </p:spTree>
    <p:extLst>
      <p:ext uri="{BB962C8B-B14F-4D97-AF65-F5344CB8AC3E}">
        <p14:creationId xmlns:p14="http://schemas.microsoft.com/office/powerpoint/2010/main" val="8760720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966" y="0"/>
            <a:ext cx="9132033" cy="620688"/>
          </a:xfrm>
        </p:spPr>
        <p:txBody>
          <a:bodyPr>
            <a:normAutofit fontScale="90000"/>
          </a:bodyPr>
          <a:lstStyle/>
          <a:p>
            <a:pPr rtl="0"/>
            <a:r>
              <a:rPr lang="en-US" b="1" i="1" dirty="0"/>
              <a:t>Indications</a:t>
            </a:r>
            <a:endParaRPr lang="en-US" dirty="0"/>
          </a:p>
        </p:txBody>
      </p:sp>
      <p:sp>
        <p:nvSpPr>
          <p:cNvPr id="3" name="عنصر نائب للمحتوى 2"/>
          <p:cNvSpPr>
            <a:spLocks noGrp="1"/>
          </p:cNvSpPr>
          <p:nvPr>
            <p:ph idx="1"/>
          </p:nvPr>
        </p:nvSpPr>
        <p:spPr>
          <a:xfrm>
            <a:off x="0" y="692696"/>
            <a:ext cx="9144000" cy="6165304"/>
          </a:xfrm>
        </p:spPr>
        <p:txBody>
          <a:bodyPr>
            <a:normAutofit fontScale="70000" lnSpcReduction="20000"/>
          </a:bodyPr>
          <a:lstStyle/>
          <a:p>
            <a:pPr marL="0" indent="0" algn="l" rtl="0">
              <a:buNone/>
            </a:pPr>
            <a:r>
              <a:rPr lang="en-US" i="1" dirty="0"/>
              <a:t>I</a:t>
            </a:r>
            <a:r>
              <a:rPr lang="en-US" sz="3100" i="1" dirty="0"/>
              <a:t>. </a:t>
            </a:r>
            <a:r>
              <a:rPr lang="en-US" sz="3100" b="1" i="1" dirty="0"/>
              <a:t>Emergency</a:t>
            </a:r>
            <a:endParaRPr lang="en-US" sz="3100" b="1" dirty="0"/>
          </a:p>
          <a:p>
            <a:pPr marL="0" lvl="0" indent="0" algn="l" rtl="0">
              <a:buNone/>
            </a:pPr>
            <a:r>
              <a:rPr lang="en-US" sz="3100" dirty="0"/>
              <a:t>  </a:t>
            </a:r>
            <a:r>
              <a:rPr lang="en-US" sz="3100" u="sng" dirty="0"/>
              <a:t>Relief of upper </a:t>
            </a:r>
            <a:r>
              <a:rPr lang="en-US" sz="3100" u="sng" dirty="0" smtClean="0"/>
              <a:t>airway </a:t>
            </a:r>
            <a:r>
              <a:rPr lang="en-US" sz="3100" u="sng" dirty="0"/>
              <a:t>obstruction</a:t>
            </a:r>
            <a:r>
              <a:rPr lang="en-US" sz="3100" dirty="0"/>
              <a:t>.</a:t>
            </a:r>
          </a:p>
          <a:p>
            <a:pPr marL="0" lvl="0" indent="0" algn="l" rtl="0">
              <a:buNone/>
            </a:pPr>
            <a:r>
              <a:rPr lang="en-US" sz="3100" dirty="0" smtClean="0"/>
              <a:t>Congenital, Inflammatory lesions,  </a:t>
            </a:r>
            <a:r>
              <a:rPr lang="en-US" sz="3100" dirty="0"/>
              <a:t>Laryngeal </a:t>
            </a:r>
            <a:r>
              <a:rPr lang="en-US" sz="3100" dirty="0" smtClean="0"/>
              <a:t>tumors, Impacted </a:t>
            </a:r>
            <a:r>
              <a:rPr lang="en-US" sz="3100" dirty="0"/>
              <a:t>F.B</a:t>
            </a:r>
            <a:r>
              <a:rPr lang="en-US" sz="3100" dirty="0" smtClean="0"/>
              <a:t>., Trauma, and </a:t>
            </a:r>
            <a:r>
              <a:rPr lang="en-US" sz="3100" dirty="0" smtClean="0"/>
              <a:t> Bilateral </a:t>
            </a:r>
            <a:r>
              <a:rPr lang="en-US" sz="3100" dirty="0"/>
              <a:t>abductor paralysis.</a:t>
            </a:r>
          </a:p>
          <a:p>
            <a:pPr marL="0" indent="0" algn="l">
              <a:buNone/>
            </a:pPr>
            <a:r>
              <a:rPr lang="en-US" b="1" i="1" dirty="0"/>
              <a:t>Signs of upper airway obstruction</a:t>
            </a:r>
            <a:endParaRPr lang="en-US" b="1" dirty="0"/>
          </a:p>
          <a:p>
            <a:pPr marL="0" lvl="0" indent="0" algn="l" rtl="0">
              <a:buNone/>
            </a:pPr>
            <a:r>
              <a:rPr lang="en-AU" dirty="0"/>
              <a:t>Accessory Muscle </a:t>
            </a:r>
            <a:r>
              <a:rPr lang="en-AU" dirty="0" smtClean="0"/>
              <a:t>use, Pallor</a:t>
            </a:r>
            <a:r>
              <a:rPr lang="en-AU" dirty="0"/>
              <a:t>, diaphoresis, </a:t>
            </a:r>
            <a:r>
              <a:rPr lang="en-AU" dirty="0" smtClean="0"/>
              <a:t>restlessness, Tachycardia, Cyanosis </a:t>
            </a:r>
            <a:r>
              <a:rPr lang="en-AU" dirty="0"/>
              <a:t>and altered </a:t>
            </a:r>
            <a:r>
              <a:rPr lang="en-AU" dirty="0" smtClean="0"/>
              <a:t>conscious state, Intercostal recession, Nasal Flaring, Exhaustion </a:t>
            </a:r>
            <a:endParaRPr lang="en-US" dirty="0"/>
          </a:p>
          <a:p>
            <a:pPr marL="0" lvl="0" indent="0" algn="l">
              <a:buNone/>
            </a:pPr>
            <a:r>
              <a:rPr lang="en-AU" b="1" dirty="0" err="1"/>
              <a:t>Bradycardia</a:t>
            </a:r>
            <a:r>
              <a:rPr lang="en-AU" b="1" dirty="0"/>
              <a:t> – most dangerous sign</a:t>
            </a:r>
            <a:endParaRPr lang="en-US" b="1" dirty="0"/>
          </a:p>
          <a:p>
            <a:pPr marL="0" indent="0" algn="l">
              <a:buNone/>
            </a:pPr>
            <a:r>
              <a:rPr lang="en-US" sz="3100" dirty="0"/>
              <a:t>2. </a:t>
            </a:r>
            <a:r>
              <a:rPr lang="en-US" sz="3100" u="sng" dirty="0"/>
              <a:t>Respiratory insufficiency</a:t>
            </a:r>
            <a:r>
              <a:rPr lang="en-US" sz="3100" dirty="0"/>
              <a:t>: severe head and chest injuries, drug intoxication</a:t>
            </a:r>
            <a:r>
              <a:rPr lang="en-US" sz="3100" dirty="0" smtClean="0"/>
              <a:t>. </a:t>
            </a:r>
            <a:endParaRPr lang="en-US" sz="3100" dirty="0" smtClean="0"/>
          </a:p>
          <a:p>
            <a:pPr marL="0" indent="0" algn="l">
              <a:buNone/>
            </a:pPr>
            <a:r>
              <a:rPr lang="en-US" sz="3100" dirty="0" smtClean="0"/>
              <a:t>Tracheostomy </a:t>
            </a:r>
            <a:r>
              <a:rPr lang="en-US" sz="3100" dirty="0"/>
              <a:t>aids respiration by:</a:t>
            </a:r>
          </a:p>
          <a:p>
            <a:pPr marL="0" indent="0" algn="l" rtl="0">
              <a:buNone/>
            </a:pPr>
            <a:r>
              <a:rPr lang="en-US" sz="3100" dirty="0"/>
              <a:t>    a-Reduction of the dead </a:t>
            </a:r>
            <a:r>
              <a:rPr lang="en-US" sz="3100" dirty="0" smtClean="0"/>
              <a:t>space.</a:t>
            </a:r>
            <a:endParaRPr lang="en-US" sz="3100" dirty="0"/>
          </a:p>
          <a:p>
            <a:pPr marL="0" indent="0" algn="l" rtl="0">
              <a:buNone/>
            </a:pPr>
            <a:r>
              <a:rPr lang="en-US" sz="3100" dirty="0"/>
              <a:t>    b-Reducing resistance to airflow.</a:t>
            </a:r>
          </a:p>
          <a:p>
            <a:pPr marL="0" indent="0" algn="l" rtl="0">
              <a:buNone/>
            </a:pPr>
            <a:r>
              <a:rPr lang="en-US" sz="3100" dirty="0"/>
              <a:t>    c. The ability to use mechanical ventilator</a:t>
            </a:r>
            <a:r>
              <a:rPr lang="en-US" sz="3100" dirty="0" smtClean="0"/>
              <a:t>.</a:t>
            </a:r>
            <a:endParaRPr lang="en-US" sz="3100" dirty="0"/>
          </a:p>
          <a:p>
            <a:pPr marL="0" indent="0" algn="l">
              <a:buNone/>
            </a:pPr>
            <a:r>
              <a:rPr lang="en-US" sz="3100" dirty="0"/>
              <a:t>3. </a:t>
            </a:r>
            <a:r>
              <a:rPr lang="en-US" sz="3100" u="sng" dirty="0"/>
              <a:t>Respiratory difficulty due to secretions (bronchial toilet)</a:t>
            </a:r>
            <a:r>
              <a:rPr lang="en-US" sz="3100" dirty="0"/>
              <a:t>: coma, CVA and neurological </a:t>
            </a:r>
            <a:r>
              <a:rPr lang="en-US" sz="3100" dirty="0" smtClean="0"/>
              <a:t>lesions.</a:t>
            </a:r>
            <a:endParaRPr lang="en-US" sz="3100" dirty="0" smtClean="0"/>
          </a:p>
          <a:p>
            <a:pPr marL="0" indent="0" algn="l">
              <a:buNone/>
            </a:pPr>
            <a:r>
              <a:rPr lang="en-US" sz="3100" dirty="0"/>
              <a:t>II. </a:t>
            </a:r>
            <a:r>
              <a:rPr lang="en-US" sz="3100" b="1" i="1" dirty="0"/>
              <a:t>Elective</a:t>
            </a:r>
            <a:r>
              <a:rPr lang="en-US" sz="3100" i="1" dirty="0"/>
              <a:t>:</a:t>
            </a:r>
            <a:r>
              <a:rPr lang="en-US" sz="3100" dirty="0"/>
              <a:t> in cases of major head and neck surgery to maintain the airway and to protect it against </a:t>
            </a:r>
            <a:r>
              <a:rPr lang="en-US" sz="3100" dirty="0" smtClean="0"/>
              <a:t>hemorrhage.</a:t>
            </a:r>
            <a:endParaRPr lang="en-US" sz="3100" dirty="0"/>
          </a:p>
          <a:p>
            <a:pPr marL="0" indent="0" algn="l">
              <a:buNone/>
            </a:pPr>
            <a:r>
              <a:rPr lang="en-US" dirty="0"/>
              <a:t> </a:t>
            </a:r>
          </a:p>
          <a:p>
            <a:pPr marL="0" indent="0" algn="l">
              <a:buNone/>
            </a:pPr>
            <a:endParaRPr lang="en-US" dirty="0"/>
          </a:p>
          <a:p>
            <a:pPr marL="0" indent="0" algn="l">
              <a:buNone/>
            </a:pPr>
            <a:endParaRPr lang="ar-IQ" dirty="0"/>
          </a:p>
        </p:txBody>
      </p:sp>
    </p:spTree>
    <p:extLst>
      <p:ext uri="{BB962C8B-B14F-4D97-AF65-F5344CB8AC3E}">
        <p14:creationId xmlns:p14="http://schemas.microsoft.com/office/powerpoint/2010/main" val="17589622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7833W"/>
          <p:cNvPicPr/>
          <p:nvPr/>
        </p:nvPicPr>
        <p:blipFill>
          <a:blip r:embed="rId2"/>
          <a:srcRect t="11594"/>
          <a:stretch>
            <a:fillRect/>
          </a:stretch>
        </p:blipFill>
        <p:spPr bwMode="auto">
          <a:xfrm>
            <a:off x="0" y="0"/>
            <a:ext cx="9144000" cy="6858000"/>
          </a:xfrm>
          <a:prstGeom prst="rect">
            <a:avLst/>
          </a:prstGeom>
          <a:noFill/>
          <a:ln w="9525">
            <a:noFill/>
            <a:miter lim="800000"/>
            <a:headEnd/>
            <a:tailEnd/>
          </a:ln>
        </p:spPr>
      </p:pic>
    </p:spTree>
    <p:extLst>
      <p:ext uri="{BB962C8B-B14F-4D97-AF65-F5344CB8AC3E}">
        <p14:creationId xmlns:p14="http://schemas.microsoft.com/office/powerpoint/2010/main" val="130459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Etiology</a:t>
            </a:r>
            <a:endParaRPr lang="ar-IQ" dirty="0"/>
          </a:p>
        </p:txBody>
      </p:sp>
      <p:sp>
        <p:nvSpPr>
          <p:cNvPr id="30722" name="Content Placeholder 2"/>
          <p:cNvSpPr>
            <a:spLocks noGrp="1"/>
          </p:cNvSpPr>
          <p:nvPr>
            <p:ph idx="1"/>
          </p:nvPr>
        </p:nvSpPr>
        <p:spPr/>
        <p:txBody>
          <a:bodyPr>
            <a:normAutofit/>
          </a:bodyPr>
          <a:lstStyle/>
          <a:p>
            <a:pPr marL="0" indent="0" algn="l">
              <a:buNone/>
            </a:pPr>
            <a:r>
              <a:rPr lang="en-US" dirty="0" smtClean="0">
                <a:solidFill>
                  <a:schemeClr val="tx2"/>
                </a:solidFill>
              </a:rPr>
              <a:t>Heavy smoking and alcoholism.</a:t>
            </a:r>
          </a:p>
          <a:p>
            <a:pPr marL="0" indent="0" algn="l">
              <a:buNone/>
            </a:pPr>
            <a:r>
              <a:rPr lang="en-US" dirty="0" smtClean="0">
                <a:solidFill>
                  <a:schemeClr val="tx2"/>
                </a:solidFill>
              </a:rPr>
              <a:t>Cigarette smoke contains hydrocarbons which are carcinogenic.</a:t>
            </a:r>
          </a:p>
          <a:p>
            <a:pPr marL="0" indent="0" algn="l">
              <a:buNone/>
            </a:pPr>
            <a:r>
              <a:rPr lang="en-US" dirty="0" smtClean="0">
                <a:solidFill>
                  <a:schemeClr val="tx2"/>
                </a:solidFill>
              </a:rPr>
              <a:t>Combination of alcohol and smoking increases the risk 15 folds compared to each factor alone (2-3 folds).</a:t>
            </a:r>
          </a:p>
          <a:p>
            <a:pPr marL="0" indent="0" algn="l">
              <a:buNone/>
            </a:pPr>
            <a:r>
              <a:rPr lang="en-US" dirty="0" smtClean="0">
                <a:solidFill>
                  <a:schemeClr val="tx2"/>
                </a:solidFill>
              </a:rPr>
              <a:t>Radiation exposure.</a:t>
            </a:r>
          </a:p>
          <a:p>
            <a:pPr marL="0" indent="0" algn="l">
              <a:buNone/>
            </a:pPr>
            <a:r>
              <a:rPr lang="en-US" dirty="0" smtClean="0">
                <a:solidFill>
                  <a:schemeClr val="tx2"/>
                </a:solidFill>
              </a:rPr>
              <a:t>Asbestos, mustard gas exposure.</a:t>
            </a:r>
          </a:p>
          <a:p>
            <a:pPr marL="0" indent="0" algn="l">
              <a:buNone/>
            </a:pPr>
            <a:r>
              <a:rPr lang="en-US" dirty="0" smtClean="0">
                <a:solidFill>
                  <a:schemeClr val="tx2"/>
                </a:solidFill>
              </a:rPr>
              <a:t>GERD.</a:t>
            </a:r>
          </a:p>
          <a:p>
            <a:pPr marL="0" indent="0" algn="l">
              <a:buNone/>
            </a:pPr>
            <a:r>
              <a:rPr lang="en-US" dirty="0" smtClean="0">
                <a:solidFill>
                  <a:schemeClr val="tx2"/>
                </a:solidFill>
              </a:rPr>
              <a:t>Human papilloma virus.</a:t>
            </a:r>
          </a:p>
          <a:p>
            <a:pPr algn="just"/>
            <a:endParaRPr lang="en-US" dirty="0" smtClean="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p:nvPr/>
        </p:nvPicPr>
        <p:blipFill>
          <a:blip r:embed="rId2"/>
          <a:srcRect/>
          <a:stretch>
            <a:fillRect/>
          </a:stretch>
        </p:blipFill>
        <p:spPr bwMode="auto">
          <a:xfrm>
            <a:off x="0" y="4620"/>
            <a:ext cx="4499992" cy="4144459"/>
          </a:xfrm>
          <a:prstGeom prst="rect">
            <a:avLst/>
          </a:prstGeom>
          <a:noFill/>
          <a:ln w="9525">
            <a:noFill/>
            <a:miter lim="800000"/>
            <a:headEnd/>
            <a:tailEnd/>
          </a:ln>
        </p:spPr>
      </p:pic>
      <p:pic>
        <p:nvPicPr>
          <p:cNvPr id="3" name="صورة 2" descr="e"/>
          <p:cNvPicPr/>
          <p:nvPr/>
        </p:nvPicPr>
        <p:blipFill>
          <a:blip r:embed="rId3"/>
          <a:srcRect/>
          <a:stretch>
            <a:fillRect/>
          </a:stretch>
        </p:blipFill>
        <p:spPr bwMode="auto">
          <a:xfrm>
            <a:off x="4499992" y="2708920"/>
            <a:ext cx="4627241" cy="4149080"/>
          </a:xfrm>
          <a:prstGeom prst="rect">
            <a:avLst/>
          </a:prstGeom>
          <a:noFill/>
          <a:ln w="9525">
            <a:noFill/>
            <a:miter lim="800000"/>
            <a:headEnd/>
            <a:tailEnd/>
          </a:ln>
        </p:spPr>
      </p:pic>
    </p:spTree>
    <p:extLst>
      <p:ext uri="{BB962C8B-B14F-4D97-AF65-F5344CB8AC3E}">
        <p14:creationId xmlns:p14="http://schemas.microsoft.com/office/powerpoint/2010/main" val="2083581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0" y="0"/>
            <a:ext cx="9144000" cy="6858000"/>
          </a:xfrm>
        </p:spPr>
        <p:txBody>
          <a:bodyPr>
            <a:normAutofit/>
          </a:bodyPr>
          <a:lstStyle/>
          <a:p>
            <a:pPr marL="0" indent="0" algn="l">
              <a:buNone/>
            </a:pPr>
            <a:r>
              <a:rPr lang="en-US" b="1" i="1" dirty="0"/>
              <a:t>Postoperative Management</a:t>
            </a:r>
            <a:endParaRPr lang="en-US" dirty="0"/>
          </a:p>
          <a:p>
            <a:pPr marL="0" lvl="0" indent="0" algn="l" rtl="0">
              <a:buNone/>
            </a:pPr>
            <a:r>
              <a:rPr lang="en-US" b="1" i="1" dirty="0"/>
              <a:t>Nursing</a:t>
            </a:r>
            <a:r>
              <a:rPr lang="en-US" dirty="0"/>
              <a:t>: constant attention is essential for the first 24 hours. The patient should have a paper to write and a bell to get assistance.</a:t>
            </a:r>
          </a:p>
          <a:p>
            <a:pPr marL="0" lvl="0" indent="0" algn="l" rtl="0">
              <a:buNone/>
            </a:pPr>
            <a:r>
              <a:rPr lang="en-US" b="1" i="1" dirty="0"/>
              <a:t>Care of the tube: </a:t>
            </a:r>
            <a:endParaRPr lang="en-US" b="1" dirty="0"/>
          </a:p>
          <a:p>
            <a:pPr marL="0" lvl="0" indent="0" algn="l" rtl="0">
              <a:buNone/>
            </a:pPr>
            <a:r>
              <a:rPr lang="en-US" dirty="0" smtClean="0"/>
              <a:t>Frequent tube suctioning and humidification of inspired air to prevent blockage.</a:t>
            </a:r>
          </a:p>
          <a:p>
            <a:pPr marL="0" lvl="0" indent="0" algn="l" rtl="0">
              <a:buNone/>
            </a:pPr>
            <a:r>
              <a:rPr lang="en-US" dirty="0" smtClean="0"/>
              <a:t>The </a:t>
            </a:r>
            <a:r>
              <a:rPr lang="en-US" dirty="0"/>
              <a:t>safest way is to stitch it to the skin with a </a:t>
            </a:r>
            <a:r>
              <a:rPr lang="en-US" dirty="0" smtClean="0"/>
              <a:t>silk to prevent tube slippage.</a:t>
            </a:r>
            <a:endParaRPr lang="en-US" dirty="0"/>
          </a:p>
          <a:p>
            <a:pPr marL="0" lvl="0" indent="0" algn="l" rtl="0">
              <a:buNone/>
            </a:pPr>
            <a:r>
              <a:rPr lang="en-US" dirty="0"/>
              <a:t>If cuffed tube is used, it should be periodically deflated to prevent pressure necrosis of the trachea.</a:t>
            </a:r>
          </a:p>
          <a:p>
            <a:pPr marL="0" lvl="0" indent="0" algn="l" rtl="0">
              <a:buNone/>
            </a:pPr>
            <a:r>
              <a:rPr lang="en-US" dirty="0" smtClean="0"/>
              <a:t>The first tube change can be done 3-4 days after surgery when the tract is fully formed.</a:t>
            </a:r>
            <a:endParaRPr lang="en-US" dirty="0"/>
          </a:p>
          <a:p>
            <a:pPr marL="0" indent="0" algn="l" rtl="0">
              <a:buNone/>
            </a:pPr>
            <a:endParaRPr lang="ar-IQ" dirty="0"/>
          </a:p>
        </p:txBody>
      </p:sp>
    </p:spTree>
    <p:extLst>
      <p:ext uri="{BB962C8B-B14F-4D97-AF65-F5344CB8AC3E}">
        <p14:creationId xmlns:p14="http://schemas.microsoft.com/office/powerpoint/2010/main" val="11752920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90" y="9398"/>
            <a:ext cx="9144000" cy="562074"/>
          </a:xfrm>
        </p:spPr>
        <p:txBody>
          <a:bodyPr>
            <a:normAutofit fontScale="90000"/>
          </a:bodyPr>
          <a:lstStyle/>
          <a:p>
            <a:r>
              <a:rPr lang="en-US" dirty="0" smtClean="0"/>
              <a:t>Complications</a:t>
            </a:r>
            <a:endParaRPr lang="ar-IQ" dirty="0"/>
          </a:p>
        </p:txBody>
      </p:sp>
      <p:sp>
        <p:nvSpPr>
          <p:cNvPr id="3" name="عنصر نائب للمحتوى 2"/>
          <p:cNvSpPr>
            <a:spLocks noGrp="1"/>
          </p:cNvSpPr>
          <p:nvPr>
            <p:ph idx="1"/>
          </p:nvPr>
        </p:nvSpPr>
        <p:spPr>
          <a:xfrm>
            <a:off x="0" y="548680"/>
            <a:ext cx="9144000" cy="6309320"/>
          </a:xfrm>
        </p:spPr>
        <p:txBody>
          <a:bodyPr>
            <a:normAutofit fontScale="92500" lnSpcReduction="10000"/>
          </a:bodyPr>
          <a:lstStyle/>
          <a:p>
            <a:pPr marL="0" lvl="0" indent="0" algn="l" rtl="0">
              <a:buNone/>
            </a:pPr>
            <a:r>
              <a:rPr lang="en-US" dirty="0" smtClean="0"/>
              <a:t>1- </a:t>
            </a:r>
            <a:r>
              <a:rPr lang="en-US" i="1" dirty="0" err="1" smtClean="0"/>
              <a:t>Haemorrhage</a:t>
            </a:r>
            <a:r>
              <a:rPr lang="en-US" dirty="0" smtClean="0"/>
              <a:t>.</a:t>
            </a:r>
            <a:endParaRPr lang="en-US" dirty="0"/>
          </a:p>
          <a:p>
            <a:pPr marL="0" lvl="0" indent="0" algn="l" rtl="0">
              <a:buNone/>
            </a:pPr>
            <a:r>
              <a:rPr lang="en-US" dirty="0"/>
              <a:t> </a:t>
            </a:r>
            <a:r>
              <a:rPr lang="en-US" dirty="0" smtClean="0"/>
              <a:t>2- </a:t>
            </a:r>
            <a:r>
              <a:rPr lang="en-US" i="1" dirty="0" err="1" smtClean="0"/>
              <a:t>Aprea</a:t>
            </a:r>
            <a:r>
              <a:rPr lang="en-US" dirty="0"/>
              <a:t>: a result from sudden discharge of CO2 and the obstruction has been bypassed. It is managed by allowing the patient to breath a mixture of 95% O</a:t>
            </a:r>
            <a:r>
              <a:rPr lang="en-US" baseline="-25000" dirty="0"/>
              <a:t>2</a:t>
            </a:r>
            <a:r>
              <a:rPr lang="en-US" dirty="0"/>
              <a:t> and 5% CO</a:t>
            </a:r>
            <a:r>
              <a:rPr lang="en-US" baseline="-25000" dirty="0"/>
              <a:t>2</a:t>
            </a:r>
            <a:r>
              <a:rPr lang="en-US" dirty="0"/>
              <a:t>.</a:t>
            </a:r>
          </a:p>
          <a:p>
            <a:pPr marL="0" indent="0" algn="l" rtl="0">
              <a:buNone/>
            </a:pPr>
            <a:r>
              <a:rPr lang="en-US" dirty="0"/>
              <a:t>3</a:t>
            </a:r>
            <a:r>
              <a:rPr lang="en-US" dirty="0" smtClean="0"/>
              <a:t>. </a:t>
            </a:r>
            <a:r>
              <a:rPr lang="en-US" i="1" dirty="0"/>
              <a:t>Displacement of the tracheostomy tube</a:t>
            </a:r>
            <a:r>
              <a:rPr lang="en-US" dirty="0"/>
              <a:t> caused by: </a:t>
            </a:r>
            <a:r>
              <a:rPr lang="en-US" dirty="0" smtClean="0"/>
              <a:t> </a:t>
            </a:r>
            <a:r>
              <a:rPr lang="en-US" dirty="0"/>
              <a:t>Thick neck</a:t>
            </a:r>
            <a:r>
              <a:rPr lang="en-US" dirty="0" smtClean="0"/>
              <a:t>. </a:t>
            </a:r>
            <a:r>
              <a:rPr lang="en-US" dirty="0"/>
              <a:t>Short tracheostomy </a:t>
            </a:r>
            <a:r>
              <a:rPr lang="en-US" dirty="0" smtClean="0"/>
              <a:t>tube</a:t>
            </a:r>
            <a:r>
              <a:rPr lang="en-US" dirty="0" smtClean="0"/>
              <a:t>. Postoperative </a:t>
            </a:r>
            <a:r>
              <a:rPr lang="en-US" dirty="0" err="1"/>
              <a:t>oedema</a:t>
            </a:r>
            <a:r>
              <a:rPr lang="en-US" dirty="0"/>
              <a:t> and </a:t>
            </a:r>
            <a:r>
              <a:rPr lang="en-US" dirty="0" err="1"/>
              <a:t>haemorrhage</a:t>
            </a:r>
            <a:r>
              <a:rPr lang="en-US" dirty="0"/>
              <a:t> causing broadening of the distance between the skin surface and the anterior tracheal wall.</a:t>
            </a:r>
          </a:p>
          <a:p>
            <a:pPr marL="0" indent="0" algn="l" rtl="0">
              <a:buNone/>
            </a:pPr>
            <a:r>
              <a:rPr lang="en-US" i="1" dirty="0"/>
              <a:t>4.  Obstruction of the tracheostomy tube</a:t>
            </a:r>
            <a:r>
              <a:rPr lang="en-US" dirty="0"/>
              <a:t>: this occurs if there is lack of humidification or poor toilet. It is treated by changing the tube.</a:t>
            </a:r>
          </a:p>
          <a:p>
            <a:pPr marL="0" indent="0" algn="l" rtl="0">
              <a:buNone/>
            </a:pPr>
            <a:r>
              <a:rPr lang="en-US" i="1" dirty="0"/>
              <a:t>5.   Surgical emphysema</a:t>
            </a:r>
            <a:r>
              <a:rPr lang="en-US" dirty="0" smtClean="0"/>
              <a:t>:  Too </a:t>
            </a:r>
            <a:r>
              <a:rPr lang="en-US" dirty="0"/>
              <a:t>tight suturing of the wound</a:t>
            </a:r>
            <a:r>
              <a:rPr lang="en-US" dirty="0" smtClean="0"/>
              <a:t>.  </a:t>
            </a:r>
            <a:r>
              <a:rPr lang="en-US" dirty="0"/>
              <a:t>Small tracheostomy tube</a:t>
            </a:r>
            <a:r>
              <a:rPr lang="en-US" dirty="0" smtClean="0"/>
              <a:t>. Patient </a:t>
            </a:r>
            <a:r>
              <a:rPr lang="en-US" dirty="0"/>
              <a:t>on positive pressure ventilation.</a:t>
            </a:r>
          </a:p>
          <a:p>
            <a:pPr marL="0" indent="0" algn="l" rtl="0">
              <a:buNone/>
            </a:pPr>
            <a:r>
              <a:rPr lang="en-US" i="1" dirty="0"/>
              <a:t>6. Pneumothorax</a:t>
            </a:r>
            <a:r>
              <a:rPr lang="en-US" dirty="0"/>
              <a:t>: Due to injury to apical pleura. It is common in children and in low tracheostomy procedures.</a:t>
            </a:r>
          </a:p>
          <a:p>
            <a:pPr marL="0" indent="0" algn="l" rtl="0">
              <a:buNone/>
            </a:pPr>
            <a:r>
              <a:rPr lang="en-US" i="1" dirty="0"/>
              <a:t>7. Infection</a:t>
            </a:r>
            <a:r>
              <a:rPr lang="en-US" dirty="0"/>
              <a:t>:       </a:t>
            </a:r>
            <a:r>
              <a:rPr lang="en-US" dirty="0" smtClean="0"/>
              <a:t>wound,  </a:t>
            </a:r>
            <a:r>
              <a:rPr lang="en-US" dirty="0"/>
              <a:t>Chest</a:t>
            </a:r>
          </a:p>
          <a:p>
            <a:pPr marL="0" indent="0" algn="l" rtl="0">
              <a:buNone/>
            </a:pPr>
            <a:r>
              <a:rPr lang="en-US" i="1" dirty="0"/>
              <a:t>8. Subglottic </a:t>
            </a:r>
            <a:r>
              <a:rPr lang="en-US" i="1" dirty="0" err="1"/>
              <a:t>stenois</a:t>
            </a:r>
            <a:r>
              <a:rPr lang="en-US" i="1" dirty="0"/>
              <a:t>:</a:t>
            </a:r>
            <a:r>
              <a:rPr lang="en-US" dirty="0"/>
              <a:t> especially if the cricoid cartilage is injured.</a:t>
            </a:r>
          </a:p>
          <a:p>
            <a:pPr marL="0" indent="0" algn="l">
              <a:buNone/>
            </a:pPr>
            <a:endParaRPr lang="ar-IQ" dirty="0"/>
          </a:p>
        </p:txBody>
      </p:sp>
    </p:spTree>
    <p:extLst>
      <p:ext uri="{BB962C8B-B14F-4D97-AF65-F5344CB8AC3E}">
        <p14:creationId xmlns:p14="http://schemas.microsoft.com/office/powerpoint/2010/main" val="34287489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25835" cy="692696"/>
          </a:xfrm>
        </p:spPr>
        <p:txBody>
          <a:bodyPr>
            <a:normAutofit fontScale="90000"/>
          </a:bodyPr>
          <a:lstStyle/>
          <a:p>
            <a:r>
              <a:rPr lang="en-US" b="1" dirty="0"/>
              <a:t>PARALYSIS OF THE </a:t>
            </a:r>
            <a:r>
              <a:rPr lang="en-US" b="1" dirty="0" smtClean="0"/>
              <a:t>LARYNX</a:t>
            </a:r>
            <a:endParaRPr lang="ar-IQ" dirty="0"/>
          </a:p>
        </p:txBody>
      </p:sp>
      <p:sp>
        <p:nvSpPr>
          <p:cNvPr id="3" name="عنصر نائب للمحتوى 2"/>
          <p:cNvSpPr>
            <a:spLocks noGrp="1"/>
          </p:cNvSpPr>
          <p:nvPr>
            <p:ph idx="1"/>
          </p:nvPr>
        </p:nvSpPr>
        <p:spPr>
          <a:xfrm>
            <a:off x="0" y="764704"/>
            <a:ext cx="9144000" cy="6093296"/>
          </a:xfrm>
        </p:spPr>
        <p:txBody>
          <a:bodyPr>
            <a:normAutofit fontScale="85000" lnSpcReduction="20000"/>
          </a:bodyPr>
          <a:lstStyle/>
          <a:p>
            <a:pPr marL="0" indent="0" algn="l">
              <a:buNone/>
            </a:pPr>
            <a:r>
              <a:rPr lang="en-US" b="1" i="1" dirty="0" smtClean="0"/>
              <a:t>I</a:t>
            </a:r>
            <a:r>
              <a:rPr lang="en-US" b="1" i="1" dirty="0"/>
              <a:t>. Organic</a:t>
            </a:r>
          </a:p>
          <a:p>
            <a:pPr marL="0" lvl="0" indent="0" algn="l" rtl="0">
              <a:buNone/>
            </a:pPr>
            <a:r>
              <a:rPr lang="en-US" b="1" i="1" dirty="0"/>
              <a:t>Central lesions</a:t>
            </a:r>
            <a:r>
              <a:rPr lang="en-US" dirty="0"/>
              <a:t>: since the larynx is presented on both sides of the cortex, it requires bilateral symmetrical lesions to produce laryngeal paralysis. e.g. C.V.A., intracranial tumors and bulbar palsy.</a:t>
            </a:r>
          </a:p>
          <a:p>
            <a:pPr marL="0" lvl="0" indent="0" algn="l" rtl="0">
              <a:buNone/>
            </a:pPr>
            <a:r>
              <a:rPr lang="en-US" b="1" i="1" dirty="0"/>
              <a:t>Peripheral lesions</a:t>
            </a:r>
            <a:endParaRPr lang="en-US" b="1" dirty="0"/>
          </a:p>
          <a:p>
            <a:pPr marL="0" lvl="0" indent="0" algn="l" rtl="0">
              <a:buNone/>
            </a:pPr>
            <a:r>
              <a:rPr lang="en-US" u="sng" dirty="0"/>
              <a:t>Congenita</a:t>
            </a:r>
            <a:r>
              <a:rPr lang="en-US" dirty="0"/>
              <a:t>l: Second most common cause of stridor in infants.</a:t>
            </a:r>
          </a:p>
          <a:p>
            <a:pPr marL="0" lvl="0" indent="0" algn="l" rtl="0">
              <a:buNone/>
            </a:pPr>
            <a:r>
              <a:rPr lang="en-US" u="sng" dirty="0" err="1"/>
              <a:t>Tumours</a:t>
            </a:r>
            <a:r>
              <a:rPr lang="en-US" dirty="0"/>
              <a:t>: carcinoma of the lung, </a:t>
            </a:r>
            <a:r>
              <a:rPr lang="en-US" dirty="0" err="1"/>
              <a:t>oesophagus</a:t>
            </a:r>
            <a:r>
              <a:rPr lang="en-US" dirty="0"/>
              <a:t>, larynx, </a:t>
            </a:r>
            <a:r>
              <a:rPr lang="en-US" dirty="0" err="1"/>
              <a:t>hypopharynx</a:t>
            </a:r>
            <a:r>
              <a:rPr lang="en-US" dirty="0"/>
              <a:t> and </a:t>
            </a:r>
            <a:r>
              <a:rPr lang="en-US" dirty="0" err="1"/>
              <a:t>mediastinal</a:t>
            </a:r>
            <a:r>
              <a:rPr lang="en-US" dirty="0"/>
              <a:t> metastasis.  </a:t>
            </a:r>
          </a:p>
          <a:p>
            <a:pPr marL="0" lvl="0" indent="0" algn="l" rtl="0">
              <a:buNone/>
            </a:pPr>
            <a:r>
              <a:rPr lang="en-US" u="sng" dirty="0"/>
              <a:t>Trauma</a:t>
            </a:r>
            <a:r>
              <a:rPr lang="en-US" dirty="0"/>
              <a:t>: surgical trauma of thyroidectomy and chest surgery. The left R.L.N. being more affected by </a:t>
            </a:r>
            <a:r>
              <a:rPr lang="en-US" dirty="0" err="1"/>
              <a:t>tumours</a:t>
            </a:r>
            <a:r>
              <a:rPr lang="en-US" dirty="0"/>
              <a:t> and trauma than the right owing to its longer course.</a:t>
            </a:r>
          </a:p>
          <a:p>
            <a:pPr marL="0" lvl="0" indent="0" algn="l" rtl="0">
              <a:buNone/>
            </a:pPr>
            <a:r>
              <a:rPr lang="en-US" u="sng" dirty="0"/>
              <a:t>Neurological lesions</a:t>
            </a:r>
            <a:r>
              <a:rPr lang="en-US" dirty="0"/>
              <a:t>: C.V.A, multiple sclerosis and head injury. </a:t>
            </a:r>
          </a:p>
          <a:p>
            <a:pPr marL="0" lvl="0" indent="0" algn="l" rtl="0">
              <a:buNone/>
            </a:pPr>
            <a:r>
              <a:rPr lang="en-US" u="sng" dirty="0"/>
              <a:t>Inflammatory lesions</a:t>
            </a:r>
            <a:r>
              <a:rPr lang="en-US" dirty="0"/>
              <a:t>: </a:t>
            </a:r>
            <a:r>
              <a:rPr lang="en-US" dirty="0" smtClean="0"/>
              <a:t>Pulmonary </a:t>
            </a:r>
            <a:r>
              <a:rPr lang="en-US" dirty="0"/>
              <a:t>or </a:t>
            </a:r>
            <a:r>
              <a:rPr lang="en-US" dirty="0" err="1"/>
              <a:t>mediastinal</a:t>
            </a:r>
            <a:r>
              <a:rPr lang="en-US" dirty="0"/>
              <a:t> T.B. and diphtheria toxins.</a:t>
            </a:r>
          </a:p>
          <a:p>
            <a:pPr marL="0" lvl="0" indent="0" algn="l" rtl="0">
              <a:buNone/>
            </a:pPr>
            <a:r>
              <a:rPr lang="en-US" u="sng" dirty="0"/>
              <a:t>Idiopathic</a:t>
            </a:r>
            <a:r>
              <a:rPr lang="en-US" dirty="0"/>
              <a:t>: no cause could be found although infectious mononucleosis and influenza viruses have been suggested as </a:t>
            </a:r>
            <a:r>
              <a:rPr lang="en-US" dirty="0" err="1"/>
              <a:t>aetiological</a:t>
            </a:r>
            <a:r>
              <a:rPr lang="en-US" dirty="0"/>
              <a:t> agents.</a:t>
            </a:r>
          </a:p>
          <a:p>
            <a:pPr marL="0" indent="0" algn="l" rtl="0">
              <a:buNone/>
            </a:pPr>
            <a:r>
              <a:rPr lang="en-US" b="1" i="1" dirty="0"/>
              <a:t>II. Functional:</a:t>
            </a:r>
            <a:endParaRPr lang="en-US" b="1" dirty="0"/>
          </a:p>
          <a:p>
            <a:pPr marL="0" indent="0" algn="l" rtl="0">
              <a:buNone/>
            </a:pPr>
            <a:r>
              <a:rPr lang="en-US" dirty="0"/>
              <a:t>Occurs in emotionally unstable individuals, particularly in young women. </a:t>
            </a:r>
          </a:p>
          <a:p>
            <a:pPr marL="0" indent="0" algn="l">
              <a:buNone/>
            </a:pPr>
            <a:endParaRPr lang="ar-IQ" dirty="0"/>
          </a:p>
        </p:txBody>
      </p:sp>
    </p:spTree>
    <p:extLst>
      <p:ext uri="{BB962C8B-B14F-4D97-AF65-F5344CB8AC3E}">
        <p14:creationId xmlns:p14="http://schemas.microsoft.com/office/powerpoint/2010/main" val="19756804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3905"/>
            <a:ext cx="9144000" cy="678791"/>
          </a:xfrm>
        </p:spPr>
        <p:txBody>
          <a:bodyPr>
            <a:normAutofit fontScale="90000"/>
          </a:bodyPr>
          <a:lstStyle/>
          <a:p>
            <a:r>
              <a:rPr lang="en-US" b="1" i="1" dirty="0" smtClean="0"/>
              <a:t>Investigations</a:t>
            </a:r>
            <a:endParaRPr lang="ar-IQ" dirty="0"/>
          </a:p>
        </p:txBody>
      </p:sp>
      <p:sp>
        <p:nvSpPr>
          <p:cNvPr id="3" name="عنصر نائب للمحتوى 2"/>
          <p:cNvSpPr>
            <a:spLocks noGrp="1"/>
          </p:cNvSpPr>
          <p:nvPr>
            <p:ph idx="1"/>
          </p:nvPr>
        </p:nvSpPr>
        <p:spPr>
          <a:xfrm>
            <a:off x="0" y="764704"/>
            <a:ext cx="9144000" cy="6093296"/>
          </a:xfrm>
        </p:spPr>
        <p:txBody>
          <a:bodyPr>
            <a:normAutofit/>
          </a:bodyPr>
          <a:lstStyle/>
          <a:p>
            <a:pPr marL="0" lvl="0" indent="0" algn="l" rtl="0">
              <a:buNone/>
            </a:pPr>
            <a:r>
              <a:rPr lang="en-US" b="1" dirty="0"/>
              <a:t>History.</a:t>
            </a:r>
          </a:p>
          <a:p>
            <a:pPr marL="0" lvl="0" indent="0" algn="l" rtl="0">
              <a:buNone/>
            </a:pPr>
            <a:r>
              <a:rPr lang="en-US" b="1" dirty="0"/>
              <a:t>Examination:</a:t>
            </a:r>
            <a:r>
              <a:rPr lang="en-US" dirty="0"/>
              <a:t> mirror or rigid laryngoscopy, </a:t>
            </a:r>
            <a:r>
              <a:rPr lang="en-US" dirty="0" err="1"/>
              <a:t>fiberoptic</a:t>
            </a:r>
            <a:r>
              <a:rPr lang="en-US" dirty="0"/>
              <a:t> exam is important to visualize larynx in normal anatomic state</a:t>
            </a:r>
            <a:r>
              <a:rPr lang="en-US" dirty="0" smtClean="0"/>
              <a:t>.</a:t>
            </a:r>
            <a:endParaRPr lang="en-US" dirty="0"/>
          </a:p>
          <a:p>
            <a:pPr marL="0" lvl="0" indent="0" algn="l" rtl="0">
              <a:buNone/>
            </a:pPr>
            <a:r>
              <a:rPr lang="en-US" dirty="0"/>
              <a:t>Examination also includes postnasal space, neck and chest.</a:t>
            </a:r>
          </a:p>
          <a:p>
            <a:pPr marL="0" lvl="0" indent="0" algn="l" rtl="0">
              <a:buNone/>
            </a:pPr>
            <a:r>
              <a:rPr lang="en-US" dirty="0"/>
              <a:t>Imaging studies:</a:t>
            </a:r>
          </a:p>
          <a:p>
            <a:pPr marL="0" indent="0" algn="l" rtl="0">
              <a:buNone/>
            </a:pPr>
            <a:r>
              <a:rPr lang="en-US" dirty="0"/>
              <a:t>1. Chest X-ray.</a:t>
            </a:r>
          </a:p>
          <a:p>
            <a:pPr marL="0" indent="0" algn="l" rtl="0">
              <a:buNone/>
            </a:pPr>
            <a:r>
              <a:rPr lang="en-US" dirty="0"/>
              <a:t>2. CT scan of skull base, neck and thorax down to aortic arch.</a:t>
            </a:r>
          </a:p>
          <a:p>
            <a:pPr marL="0" indent="0" algn="l" rtl="0">
              <a:buNone/>
            </a:pPr>
            <a:r>
              <a:rPr lang="en-US" dirty="0"/>
              <a:t>3. MRI of brain.</a:t>
            </a:r>
          </a:p>
          <a:p>
            <a:pPr marL="0" lvl="0" indent="0" algn="l" rtl="0">
              <a:buNone/>
            </a:pPr>
            <a:r>
              <a:rPr lang="en-US" dirty="0"/>
              <a:t>Sputum analysis for cytology.</a:t>
            </a:r>
          </a:p>
          <a:p>
            <a:pPr marL="0" lvl="0" indent="0" algn="l" rtl="0">
              <a:buNone/>
            </a:pPr>
            <a:r>
              <a:rPr lang="en-US" dirty="0"/>
              <a:t>Fasting glucose, ESR and viral </a:t>
            </a:r>
            <a:r>
              <a:rPr lang="en-US" dirty="0" err="1"/>
              <a:t>titres</a:t>
            </a:r>
            <a:r>
              <a:rPr lang="en-US" dirty="0"/>
              <a:t>.</a:t>
            </a:r>
          </a:p>
          <a:p>
            <a:pPr marL="0" lvl="0" indent="0" algn="l" rtl="0">
              <a:buNone/>
            </a:pPr>
            <a:r>
              <a:rPr lang="en-US" dirty="0" err="1"/>
              <a:t>Panendoscopy</a:t>
            </a:r>
            <a:r>
              <a:rPr lang="en-US" dirty="0"/>
              <a:t> including </a:t>
            </a:r>
            <a:r>
              <a:rPr lang="en-US" dirty="0" err="1"/>
              <a:t>oesophagoscopy</a:t>
            </a:r>
            <a:r>
              <a:rPr lang="en-US" dirty="0"/>
              <a:t> and bronchoscopy.</a:t>
            </a:r>
          </a:p>
          <a:p>
            <a:endParaRPr lang="ar-IQ" dirty="0"/>
          </a:p>
        </p:txBody>
      </p:sp>
    </p:spTree>
    <p:extLst>
      <p:ext uri="{BB962C8B-B14F-4D97-AF65-F5344CB8AC3E}">
        <p14:creationId xmlns:p14="http://schemas.microsoft.com/office/powerpoint/2010/main" val="3300218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764704"/>
          </a:xfrm>
        </p:spPr>
        <p:txBody>
          <a:bodyPr>
            <a:normAutofit fontScale="90000"/>
          </a:bodyPr>
          <a:lstStyle/>
          <a:p>
            <a:r>
              <a:rPr lang="en-US" b="1" i="1" dirty="0"/>
              <a:t>Management</a:t>
            </a:r>
            <a:endParaRPr lang="ar-IQ" dirty="0"/>
          </a:p>
        </p:txBody>
      </p:sp>
      <p:sp>
        <p:nvSpPr>
          <p:cNvPr id="3" name="عنصر نائب للمحتوى 2"/>
          <p:cNvSpPr>
            <a:spLocks noGrp="1"/>
          </p:cNvSpPr>
          <p:nvPr>
            <p:ph idx="1"/>
          </p:nvPr>
        </p:nvSpPr>
        <p:spPr>
          <a:xfrm>
            <a:off x="0" y="908720"/>
            <a:ext cx="9144000" cy="5949280"/>
          </a:xfrm>
        </p:spPr>
        <p:txBody>
          <a:bodyPr>
            <a:normAutofit/>
          </a:bodyPr>
          <a:lstStyle/>
          <a:p>
            <a:pPr marL="0" indent="0" algn="l" rtl="0">
              <a:buNone/>
            </a:pPr>
            <a:r>
              <a:rPr lang="en-US" dirty="0"/>
              <a:t>Main strategies:</a:t>
            </a:r>
            <a:endParaRPr lang="en-US" sz="1800" dirty="0"/>
          </a:p>
          <a:p>
            <a:pPr marL="0" lvl="0" indent="0" algn="l" rtl="0">
              <a:buNone/>
            </a:pPr>
            <a:r>
              <a:rPr lang="en-US" dirty="0"/>
              <a:t>Treat the cause.</a:t>
            </a:r>
            <a:endParaRPr lang="en-US" sz="1800" dirty="0"/>
          </a:p>
          <a:p>
            <a:pPr marL="0" lvl="0" indent="0" algn="l" rtl="0">
              <a:buNone/>
            </a:pPr>
            <a:r>
              <a:rPr lang="en-US" dirty="0"/>
              <a:t>Observation for 6-12 months after </a:t>
            </a:r>
            <a:r>
              <a:rPr lang="en-US" dirty="0" smtClean="0"/>
              <a:t>injury.</a:t>
            </a:r>
            <a:endParaRPr lang="en-US" sz="1800" dirty="0"/>
          </a:p>
          <a:p>
            <a:pPr marL="0" lvl="0" indent="0" algn="l" rtl="0">
              <a:buNone/>
            </a:pPr>
            <a:r>
              <a:rPr lang="en-US" dirty="0" smtClean="0"/>
              <a:t>Speech &amp;/</a:t>
            </a:r>
            <a:r>
              <a:rPr lang="en-US" dirty="0"/>
              <a:t>or swallow therapy</a:t>
            </a:r>
            <a:endParaRPr lang="en-US" sz="1800" dirty="0"/>
          </a:p>
          <a:p>
            <a:pPr marL="0" lvl="0" indent="0" algn="l" rtl="0">
              <a:buNone/>
            </a:pPr>
            <a:r>
              <a:rPr lang="en-US" dirty="0"/>
              <a:t>Early surgical intervention</a:t>
            </a:r>
            <a:endParaRPr lang="en-US" sz="1800" dirty="0"/>
          </a:p>
          <a:p>
            <a:pPr marL="457200" lvl="1" indent="0" algn="l" rtl="0">
              <a:buNone/>
            </a:pPr>
            <a:r>
              <a:rPr lang="en-US" dirty="0"/>
              <a:t>Temporary – augmentation with filler.</a:t>
            </a:r>
            <a:endParaRPr lang="en-US" sz="1600" dirty="0"/>
          </a:p>
          <a:p>
            <a:pPr marL="457200" lvl="1" indent="0" algn="l" rtl="0">
              <a:buNone/>
            </a:pPr>
            <a:r>
              <a:rPr lang="en-US" dirty="0"/>
              <a:t>Permanent – </a:t>
            </a:r>
            <a:r>
              <a:rPr lang="en-US" dirty="0" err="1"/>
              <a:t>medialization</a:t>
            </a:r>
            <a:r>
              <a:rPr lang="en-US" dirty="0"/>
              <a:t> surgery.</a:t>
            </a:r>
            <a:r>
              <a:rPr lang="en-US" sz="1600" dirty="0"/>
              <a:t> </a:t>
            </a:r>
          </a:p>
          <a:p>
            <a:pPr marL="0" indent="0" algn="l" rtl="0">
              <a:buNone/>
            </a:pPr>
            <a:r>
              <a:rPr lang="en-US" b="1" i="1" dirty="0"/>
              <a:t> </a:t>
            </a:r>
            <a:endParaRPr lang="en-US" sz="1800" dirty="0"/>
          </a:p>
          <a:p>
            <a:pPr marL="0" lvl="0" indent="0" algn="l" rtl="0">
              <a:buNone/>
            </a:pPr>
            <a:r>
              <a:rPr lang="en-US" dirty="0"/>
              <a:t>Abductor paralysis: unilateral or bilateral.</a:t>
            </a:r>
            <a:endParaRPr lang="en-US" sz="1800" dirty="0"/>
          </a:p>
          <a:p>
            <a:pPr marL="0" lvl="0" indent="0" algn="l" rtl="0">
              <a:buNone/>
            </a:pPr>
            <a:r>
              <a:rPr lang="en-US" dirty="0"/>
              <a:t>Adductor paralysis: unilateral or bilateral.</a:t>
            </a:r>
            <a:endParaRPr lang="en-US" sz="1800" dirty="0"/>
          </a:p>
          <a:p>
            <a:pPr marL="0" indent="0" rtl="0">
              <a:buNone/>
            </a:pPr>
            <a:r>
              <a:rPr lang="en-US" b="1" dirty="0"/>
              <a:t> </a:t>
            </a:r>
            <a:endParaRPr lang="en-US" sz="1800" dirty="0"/>
          </a:p>
          <a:p>
            <a:endParaRPr lang="ar-IQ" dirty="0"/>
          </a:p>
        </p:txBody>
      </p:sp>
      <p:pic>
        <p:nvPicPr>
          <p:cNvPr id="4" name="صورة 3" descr="hoarse_img_1"/>
          <p:cNvPicPr/>
          <p:nvPr/>
        </p:nvPicPr>
        <p:blipFill>
          <a:blip r:embed="rId2"/>
          <a:srcRect/>
          <a:stretch>
            <a:fillRect/>
          </a:stretch>
        </p:blipFill>
        <p:spPr bwMode="auto">
          <a:xfrm>
            <a:off x="6444208" y="2852937"/>
            <a:ext cx="2665462" cy="4005064"/>
          </a:xfrm>
          <a:prstGeom prst="rect">
            <a:avLst/>
          </a:prstGeom>
          <a:noFill/>
          <a:ln w="9525">
            <a:noFill/>
            <a:miter lim="800000"/>
            <a:headEnd/>
            <a:tailEnd/>
          </a:ln>
        </p:spPr>
      </p:pic>
    </p:spTree>
    <p:extLst>
      <p:ext uri="{BB962C8B-B14F-4D97-AF65-F5344CB8AC3E}">
        <p14:creationId xmlns:p14="http://schemas.microsoft.com/office/powerpoint/2010/main" val="10152750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3905"/>
            <a:ext cx="9144000" cy="822807"/>
          </a:xfrm>
        </p:spPr>
        <p:txBody>
          <a:bodyPr>
            <a:normAutofit/>
          </a:bodyPr>
          <a:lstStyle/>
          <a:p>
            <a:r>
              <a:rPr lang="en-US" b="1" dirty="0"/>
              <a:t>Unilateral Abductor </a:t>
            </a:r>
            <a:r>
              <a:rPr lang="en-US" b="1" dirty="0" smtClean="0"/>
              <a:t>Paralysis</a:t>
            </a:r>
            <a:endParaRPr lang="ar-IQ" dirty="0"/>
          </a:p>
        </p:txBody>
      </p:sp>
      <p:sp>
        <p:nvSpPr>
          <p:cNvPr id="3" name="عنصر نائب للمحتوى 2"/>
          <p:cNvSpPr>
            <a:spLocks noGrp="1"/>
          </p:cNvSpPr>
          <p:nvPr>
            <p:ph idx="1"/>
          </p:nvPr>
        </p:nvSpPr>
        <p:spPr>
          <a:xfrm>
            <a:off x="0" y="908720"/>
            <a:ext cx="9144000" cy="5949280"/>
          </a:xfrm>
        </p:spPr>
        <p:txBody>
          <a:bodyPr>
            <a:normAutofit fontScale="92500"/>
          </a:bodyPr>
          <a:lstStyle/>
          <a:p>
            <a:pPr marL="0" indent="0" algn="l" rtl="0">
              <a:buNone/>
            </a:pPr>
            <a:r>
              <a:rPr lang="en-US" b="1" i="1" dirty="0"/>
              <a:t>Position:</a:t>
            </a:r>
            <a:r>
              <a:rPr lang="en-US" dirty="0"/>
              <a:t> The paralyzed cord lies near the midline (</a:t>
            </a:r>
            <a:r>
              <a:rPr lang="en-US" dirty="0" err="1"/>
              <a:t>paramedian</a:t>
            </a:r>
            <a:r>
              <a:rPr lang="en-US" dirty="0"/>
              <a:t> position).</a:t>
            </a:r>
          </a:p>
          <a:p>
            <a:pPr marL="0" indent="0" algn="l" rtl="0">
              <a:buNone/>
            </a:pPr>
            <a:r>
              <a:rPr lang="en-US" b="1" i="1" dirty="0" err="1"/>
              <a:t>Aetiology</a:t>
            </a:r>
            <a:r>
              <a:rPr lang="en-US" b="1" i="1" dirty="0"/>
              <a:t>:</a:t>
            </a:r>
            <a:r>
              <a:rPr lang="en-US" dirty="0"/>
              <a:t> The most common cause is damage to the R.L.N. by:</a:t>
            </a:r>
          </a:p>
          <a:p>
            <a:pPr marL="0" lvl="0" indent="0" algn="l" rtl="0">
              <a:buNone/>
            </a:pPr>
            <a:r>
              <a:rPr lang="en-US" dirty="0"/>
              <a:t>Left bronchogenic carcinoma, aortic aneurysm and cardiac surgery.</a:t>
            </a:r>
          </a:p>
          <a:p>
            <a:pPr marL="0" lvl="0" indent="0" algn="l" rtl="0">
              <a:buNone/>
            </a:pPr>
            <a:r>
              <a:rPr lang="en-US" dirty="0"/>
              <a:t>Surgical trauma of thyroidectomy.</a:t>
            </a:r>
          </a:p>
          <a:p>
            <a:pPr marL="0" indent="0" algn="l">
              <a:buNone/>
            </a:pPr>
            <a:r>
              <a:rPr lang="en-US" b="1" i="1" dirty="0"/>
              <a:t>Clinically</a:t>
            </a:r>
            <a:r>
              <a:rPr lang="en-US" b="1" dirty="0"/>
              <a:t>:</a:t>
            </a:r>
            <a:r>
              <a:rPr lang="en-US" dirty="0"/>
              <a:t> the voice and respiration remain near normal and the condition may be unsuspected. </a:t>
            </a:r>
          </a:p>
          <a:p>
            <a:pPr marL="0" indent="0" algn="l" rtl="0">
              <a:buNone/>
            </a:pPr>
            <a:r>
              <a:rPr lang="en-US" b="1" i="1" dirty="0"/>
              <a:t>Treatment</a:t>
            </a:r>
            <a:endParaRPr lang="en-US" dirty="0"/>
          </a:p>
          <a:p>
            <a:pPr marL="0" lvl="0" indent="0" algn="l" rtl="0">
              <a:buNone/>
            </a:pPr>
            <a:r>
              <a:rPr lang="en-US" dirty="0"/>
              <a:t>Treat the cause: if it is occurred after thyroidectomy, then the neck should be urgently explored and any ligature involving the R.L.N. should be removed. </a:t>
            </a:r>
          </a:p>
          <a:p>
            <a:pPr marL="0" lvl="0" indent="0" algn="l" rtl="0">
              <a:buNone/>
            </a:pPr>
            <a:r>
              <a:rPr lang="en-US" dirty="0"/>
              <a:t>Speech therapy: the voice problem is minimal and the other cord usually compensates by speech therapy.</a:t>
            </a:r>
          </a:p>
          <a:p>
            <a:pPr marL="0" indent="0" algn="l">
              <a:buNone/>
            </a:pPr>
            <a:endParaRPr lang="ar-IQ" dirty="0"/>
          </a:p>
        </p:txBody>
      </p:sp>
    </p:spTree>
    <p:extLst>
      <p:ext uri="{BB962C8B-B14F-4D97-AF65-F5344CB8AC3E}">
        <p14:creationId xmlns:p14="http://schemas.microsoft.com/office/powerpoint/2010/main" val="20290478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92696"/>
          </a:xfrm>
        </p:spPr>
        <p:txBody>
          <a:bodyPr>
            <a:normAutofit fontScale="90000"/>
          </a:bodyPr>
          <a:lstStyle/>
          <a:p>
            <a:r>
              <a:rPr lang="en-US" b="1" dirty="0"/>
              <a:t>Unilateral Adductor </a:t>
            </a:r>
            <a:r>
              <a:rPr lang="en-US" b="1" dirty="0" smtClean="0"/>
              <a:t>Paralysis</a:t>
            </a:r>
            <a:endParaRPr lang="ar-IQ" dirty="0"/>
          </a:p>
        </p:txBody>
      </p:sp>
      <p:sp>
        <p:nvSpPr>
          <p:cNvPr id="3" name="عنصر نائب للمحتوى 2"/>
          <p:cNvSpPr>
            <a:spLocks noGrp="1"/>
          </p:cNvSpPr>
          <p:nvPr>
            <p:ph idx="1"/>
          </p:nvPr>
        </p:nvSpPr>
        <p:spPr>
          <a:xfrm>
            <a:off x="0" y="692696"/>
            <a:ext cx="9144000" cy="6165304"/>
          </a:xfrm>
        </p:spPr>
        <p:txBody>
          <a:bodyPr>
            <a:normAutofit lnSpcReduction="10000"/>
          </a:bodyPr>
          <a:lstStyle/>
          <a:p>
            <a:pPr marL="0" indent="0" algn="l" rtl="0">
              <a:buNone/>
            </a:pPr>
            <a:r>
              <a:rPr lang="en-US" b="1" i="1" dirty="0" smtClean="0"/>
              <a:t>Position</a:t>
            </a:r>
            <a:r>
              <a:rPr lang="en-US" b="1" i="1" dirty="0"/>
              <a:t>:</a:t>
            </a:r>
            <a:r>
              <a:rPr lang="en-US" dirty="0"/>
              <a:t> the paralyzed cord lies in lateral position.</a:t>
            </a:r>
          </a:p>
          <a:p>
            <a:pPr marL="0" indent="0" algn="l" rtl="0">
              <a:buNone/>
            </a:pPr>
            <a:r>
              <a:rPr lang="en-US" b="1" i="1" dirty="0" err="1"/>
              <a:t>Aetiology</a:t>
            </a:r>
            <a:r>
              <a:rPr lang="en-US" b="1" i="1" dirty="0"/>
              <a:t>:</a:t>
            </a:r>
            <a:r>
              <a:rPr lang="en-US" dirty="0"/>
              <a:t> It is the result of damage to the </a:t>
            </a:r>
            <a:r>
              <a:rPr lang="en-US" dirty="0" err="1"/>
              <a:t>vagus</a:t>
            </a:r>
            <a:r>
              <a:rPr lang="en-US" dirty="0"/>
              <a:t> or both the superior and R.L.N. </a:t>
            </a:r>
          </a:p>
          <a:p>
            <a:pPr marL="0" indent="0" algn="l" rtl="0">
              <a:buNone/>
            </a:pPr>
            <a:r>
              <a:rPr lang="en-US" dirty="0"/>
              <a:t>1. Thyroid surgery is the most common cause. </a:t>
            </a:r>
          </a:p>
          <a:p>
            <a:pPr marL="0" indent="0" algn="l" rtl="0">
              <a:buNone/>
            </a:pPr>
            <a:r>
              <a:rPr lang="en-US" dirty="0"/>
              <a:t>2. Rarely, lesions of medulla, posterior cranial fossa and jugular foramen can cause it. </a:t>
            </a:r>
          </a:p>
          <a:p>
            <a:pPr marL="0" indent="0" algn="l" rtl="0">
              <a:buNone/>
            </a:pPr>
            <a:r>
              <a:rPr lang="en-US" b="1" i="1" dirty="0"/>
              <a:t>Clinically</a:t>
            </a:r>
            <a:r>
              <a:rPr lang="en-US" b="1" dirty="0"/>
              <a:t>:</a:t>
            </a:r>
            <a:r>
              <a:rPr lang="en-US" dirty="0"/>
              <a:t> the patient will be aphonic at the onset, but later the opposite cord will cross the midline and the voice will begin to return. Respiration is normal but aspiration of food and saliva can occur.</a:t>
            </a:r>
          </a:p>
          <a:p>
            <a:pPr marL="0" indent="0" algn="l" rtl="0">
              <a:buNone/>
            </a:pPr>
            <a:r>
              <a:rPr lang="en-US" b="1" i="1" dirty="0"/>
              <a:t>Treatment:</a:t>
            </a:r>
            <a:r>
              <a:rPr lang="en-US" i="1" dirty="0"/>
              <a:t> </a:t>
            </a:r>
            <a:r>
              <a:rPr lang="en-US" dirty="0"/>
              <a:t>1.</a:t>
            </a:r>
            <a:r>
              <a:rPr lang="en-US" i="1" dirty="0"/>
              <a:t> </a:t>
            </a:r>
            <a:r>
              <a:rPr lang="en-US" dirty="0"/>
              <a:t>Treat the cause.</a:t>
            </a:r>
          </a:p>
          <a:p>
            <a:pPr marL="0" indent="0" algn="l" rtl="0">
              <a:buNone/>
            </a:pPr>
            <a:r>
              <a:rPr lang="en-US" dirty="0"/>
              <a:t>                  2.  Speech therapy.</a:t>
            </a:r>
          </a:p>
          <a:p>
            <a:pPr marL="0" indent="0" algn="l">
              <a:buNone/>
            </a:pPr>
            <a:r>
              <a:rPr lang="en-US" dirty="0"/>
              <a:t>             3. If there is no compensation after 6-12 months </a:t>
            </a:r>
            <a:r>
              <a:rPr lang="en-US" dirty="0" err="1"/>
              <a:t>teflon</a:t>
            </a:r>
            <a:r>
              <a:rPr lang="en-US" dirty="0"/>
              <a:t> paste injection in the paralyzed cord.    </a:t>
            </a:r>
          </a:p>
          <a:p>
            <a:pPr marL="0" indent="0" algn="l">
              <a:buNone/>
            </a:pPr>
            <a:endParaRPr lang="ar-IQ" dirty="0"/>
          </a:p>
        </p:txBody>
      </p:sp>
    </p:spTree>
    <p:extLst>
      <p:ext uri="{BB962C8B-B14F-4D97-AF65-F5344CB8AC3E}">
        <p14:creationId xmlns:p14="http://schemas.microsoft.com/office/powerpoint/2010/main" val="10440008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648" y="0"/>
            <a:ext cx="9144000" cy="836712"/>
          </a:xfrm>
        </p:spPr>
        <p:txBody>
          <a:bodyPr>
            <a:normAutofit/>
          </a:bodyPr>
          <a:lstStyle/>
          <a:p>
            <a:r>
              <a:rPr lang="en-US" b="1" dirty="0"/>
              <a:t>Bilateral Abductor </a:t>
            </a:r>
            <a:r>
              <a:rPr lang="en-US" b="1" dirty="0" smtClean="0"/>
              <a:t>Paralysis</a:t>
            </a:r>
            <a:endParaRPr lang="ar-IQ" dirty="0"/>
          </a:p>
        </p:txBody>
      </p:sp>
      <p:sp>
        <p:nvSpPr>
          <p:cNvPr id="3" name="عنصر نائب للمحتوى 2"/>
          <p:cNvSpPr>
            <a:spLocks noGrp="1"/>
          </p:cNvSpPr>
          <p:nvPr>
            <p:ph idx="1"/>
          </p:nvPr>
        </p:nvSpPr>
        <p:spPr>
          <a:xfrm>
            <a:off x="0" y="764704"/>
            <a:ext cx="9144000" cy="6093296"/>
          </a:xfrm>
        </p:spPr>
        <p:txBody>
          <a:bodyPr>
            <a:normAutofit fontScale="92500" lnSpcReduction="10000"/>
          </a:bodyPr>
          <a:lstStyle/>
          <a:p>
            <a:pPr marL="0" indent="0" algn="l" rtl="0">
              <a:buNone/>
            </a:pPr>
            <a:r>
              <a:rPr lang="en-US" b="1" i="1" dirty="0"/>
              <a:t>Position</a:t>
            </a:r>
            <a:r>
              <a:rPr lang="en-US" b="1" dirty="0"/>
              <a:t>:</a:t>
            </a:r>
            <a:r>
              <a:rPr lang="en-US" dirty="0"/>
              <a:t> Both cords lie near the midline (</a:t>
            </a:r>
            <a:r>
              <a:rPr lang="en-US" dirty="0" err="1"/>
              <a:t>paramedian</a:t>
            </a:r>
            <a:r>
              <a:rPr lang="en-US" dirty="0"/>
              <a:t>).</a:t>
            </a:r>
          </a:p>
          <a:p>
            <a:pPr marL="0" indent="0" algn="l" rtl="0">
              <a:buNone/>
            </a:pPr>
            <a:r>
              <a:rPr lang="en-US" b="1" i="1" dirty="0" err="1"/>
              <a:t>Aetiology</a:t>
            </a:r>
            <a:r>
              <a:rPr lang="en-US" b="1" dirty="0"/>
              <a:t>:</a:t>
            </a:r>
            <a:r>
              <a:rPr lang="en-US" dirty="0"/>
              <a:t> It is most often caused by</a:t>
            </a:r>
          </a:p>
          <a:p>
            <a:pPr marL="0" lvl="0" indent="0" algn="l" rtl="0">
              <a:buNone/>
            </a:pPr>
            <a:r>
              <a:rPr lang="en-US" dirty="0"/>
              <a:t>Damage to both R.L.N. at thyroidectomy, for this all thyroid surgery should be preceded by laryngoscopy.</a:t>
            </a:r>
          </a:p>
          <a:p>
            <a:pPr marL="0" lvl="0" indent="0" algn="l" rtl="0">
              <a:buNone/>
            </a:pPr>
            <a:r>
              <a:rPr lang="en-US" dirty="0"/>
              <a:t>It is also seen as a complication of </a:t>
            </a:r>
            <a:r>
              <a:rPr lang="en-US" dirty="0" err="1"/>
              <a:t>postcricoid</a:t>
            </a:r>
            <a:r>
              <a:rPr lang="en-US" dirty="0"/>
              <a:t> cancer and carcinoma of the cervical </a:t>
            </a:r>
            <a:r>
              <a:rPr lang="en-US" dirty="0" err="1"/>
              <a:t>oesophagus</a:t>
            </a:r>
            <a:r>
              <a:rPr lang="en-US" dirty="0"/>
              <a:t>.</a:t>
            </a:r>
          </a:p>
          <a:p>
            <a:pPr marL="0" indent="0" algn="l" rtl="0">
              <a:buNone/>
            </a:pPr>
            <a:r>
              <a:rPr lang="en-US" b="1" i="1" dirty="0"/>
              <a:t>Clinically</a:t>
            </a:r>
            <a:r>
              <a:rPr lang="en-US" b="1" dirty="0"/>
              <a:t>:</a:t>
            </a:r>
            <a:r>
              <a:rPr lang="en-US" dirty="0"/>
              <a:t> the quality of voice is good but sooner or later every patient will have stridor.</a:t>
            </a:r>
          </a:p>
          <a:p>
            <a:pPr marL="0" indent="0" algn="l" rtl="0">
              <a:buNone/>
            </a:pPr>
            <a:r>
              <a:rPr lang="en-US" b="1" i="1" dirty="0"/>
              <a:t>Treatment</a:t>
            </a:r>
            <a:endParaRPr lang="en-US" dirty="0"/>
          </a:p>
          <a:p>
            <a:pPr marL="0" indent="0" algn="l" rtl="0">
              <a:buNone/>
            </a:pPr>
            <a:r>
              <a:rPr lang="en-US" i="1" dirty="0"/>
              <a:t>Sudden onset</a:t>
            </a:r>
            <a:r>
              <a:rPr lang="en-US" dirty="0"/>
              <a:t> </a:t>
            </a:r>
            <a:r>
              <a:rPr lang="en-US" b="1" dirty="0"/>
              <a:t>→</a:t>
            </a:r>
            <a:r>
              <a:rPr lang="en-US" dirty="0"/>
              <a:t> Intubation or tracheostomy and urgent exploration of the neck is indicated in thyroidectomy. </a:t>
            </a:r>
          </a:p>
          <a:p>
            <a:pPr marL="0" indent="0" algn="l" rtl="0">
              <a:buNone/>
            </a:pPr>
            <a:r>
              <a:rPr lang="en-US" dirty="0"/>
              <a:t> </a:t>
            </a:r>
            <a:r>
              <a:rPr lang="en-US" i="1" dirty="0"/>
              <a:t>less urgent cases</a:t>
            </a:r>
            <a:r>
              <a:rPr lang="en-US" dirty="0"/>
              <a:t>: </a:t>
            </a:r>
            <a:r>
              <a:rPr lang="en-US" dirty="0" smtClean="0"/>
              <a:t>Observation.</a:t>
            </a:r>
          </a:p>
          <a:p>
            <a:pPr marL="0" indent="0" algn="l" rtl="0">
              <a:buNone/>
            </a:pPr>
            <a:r>
              <a:rPr lang="en-US" dirty="0" smtClean="0"/>
              <a:t>The </a:t>
            </a:r>
            <a:r>
              <a:rPr lang="en-US" dirty="0"/>
              <a:t>final decision for treatment is taken after 6-12 months because compensation is possible at this period. If no improvement:</a:t>
            </a:r>
          </a:p>
          <a:p>
            <a:pPr marL="0" lvl="0" indent="0" algn="l" rtl="0">
              <a:buNone/>
            </a:pPr>
            <a:r>
              <a:rPr lang="en-US" dirty="0"/>
              <a:t>Permanent tracheostomy with a speaking valve.</a:t>
            </a:r>
          </a:p>
          <a:p>
            <a:pPr marL="0" indent="0" algn="l">
              <a:buNone/>
            </a:pPr>
            <a:r>
              <a:rPr lang="en-US" dirty="0"/>
              <a:t> </a:t>
            </a:r>
            <a:r>
              <a:rPr lang="en-US" dirty="0" err="1"/>
              <a:t>Arytenoidectomy</a:t>
            </a:r>
            <a:r>
              <a:rPr lang="en-US" dirty="0"/>
              <a:t> and/or </a:t>
            </a:r>
            <a:r>
              <a:rPr lang="en-US" dirty="0" err="1"/>
              <a:t>cordectomy</a:t>
            </a:r>
            <a:endParaRPr lang="ar-IQ" dirty="0"/>
          </a:p>
        </p:txBody>
      </p:sp>
    </p:spTree>
    <p:extLst>
      <p:ext uri="{BB962C8B-B14F-4D97-AF65-F5344CB8AC3E}">
        <p14:creationId xmlns:p14="http://schemas.microsoft.com/office/powerpoint/2010/main" val="20637433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634082"/>
          </a:xfrm>
        </p:spPr>
        <p:txBody>
          <a:bodyPr>
            <a:normAutofit fontScale="90000"/>
          </a:bodyPr>
          <a:lstStyle/>
          <a:p>
            <a:r>
              <a:rPr lang="en-US" b="1" dirty="0"/>
              <a:t>Bilateral Adductor </a:t>
            </a:r>
            <a:r>
              <a:rPr lang="en-US" b="1" dirty="0" smtClean="0"/>
              <a:t>Paralysis</a:t>
            </a:r>
            <a:endParaRPr lang="ar-IQ" dirty="0"/>
          </a:p>
        </p:txBody>
      </p:sp>
      <p:sp>
        <p:nvSpPr>
          <p:cNvPr id="3" name="عنصر نائب للمحتوى 2"/>
          <p:cNvSpPr>
            <a:spLocks noGrp="1"/>
          </p:cNvSpPr>
          <p:nvPr>
            <p:ph idx="1"/>
          </p:nvPr>
        </p:nvSpPr>
        <p:spPr>
          <a:xfrm>
            <a:off x="0" y="836712"/>
            <a:ext cx="9144000" cy="6021288"/>
          </a:xfrm>
        </p:spPr>
        <p:txBody>
          <a:bodyPr>
            <a:normAutofit/>
          </a:bodyPr>
          <a:lstStyle/>
          <a:p>
            <a:pPr marL="0" indent="0" algn="l" rtl="0">
              <a:buNone/>
            </a:pPr>
            <a:r>
              <a:rPr lang="en-US" b="1" i="1" dirty="0" smtClean="0"/>
              <a:t>Position</a:t>
            </a:r>
            <a:r>
              <a:rPr lang="en-US" i="1" dirty="0"/>
              <a:t>:</a:t>
            </a:r>
            <a:r>
              <a:rPr lang="en-US" dirty="0"/>
              <a:t> Both cords lie in lateral position.</a:t>
            </a:r>
          </a:p>
          <a:p>
            <a:pPr marL="0" indent="0" algn="l">
              <a:buNone/>
            </a:pPr>
            <a:r>
              <a:rPr lang="en-US" b="1" i="1" dirty="0" err="1"/>
              <a:t>Aetiology</a:t>
            </a:r>
            <a:r>
              <a:rPr lang="en-US" b="1" i="1" dirty="0"/>
              <a:t>:</a:t>
            </a:r>
            <a:r>
              <a:rPr lang="en-US" b="1" dirty="0"/>
              <a:t> </a:t>
            </a:r>
            <a:r>
              <a:rPr lang="en-US" dirty="0"/>
              <a:t>It is commonly functional and most frequently encountered in hysterical females.</a:t>
            </a:r>
          </a:p>
          <a:p>
            <a:pPr marL="0" indent="0" algn="l" rtl="0">
              <a:buNone/>
            </a:pPr>
            <a:r>
              <a:rPr lang="en-US" b="1" i="1" dirty="0"/>
              <a:t>Clinically:</a:t>
            </a:r>
            <a:r>
              <a:rPr lang="en-US" b="1" dirty="0"/>
              <a:t> </a:t>
            </a:r>
            <a:r>
              <a:rPr lang="en-US" dirty="0"/>
              <a:t>the voice is weak and the patient uses a whisper. The most important single diagnostic feature is when the patient is asked to cough, there is good adduction of the cords.</a:t>
            </a:r>
          </a:p>
          <a:p>
            <a:pPr marL="0" indent="0" algn="l" rtl="0">
              <a:buNone/>
            </a:pPr>
            <a:r>
              <a:rPr lang="en-US" b="1" i="1" dirty="0"/>
              <a:t>Treatment:</a:t>
            </a:r>
            <a:r>
              <a:rPr lang="en-US" dirty="0"/>
              <a:t> Psychotherapy and speech </a:t>
            </a:r>
            <a:r>
              <a:rPr lang="en-US"/>
              <a:t>therapy</a:t>
            </a:r>
            <a:r>
              <a:rPr lang="en-US" smtClean="0"/>
              <a:t>.</a:t>
            </a:r>
            <a:endParaRPr lang="en-US" dirty="0"/>
          </a:p>
        </p:txBody>
      </p:sp>
    </p:spTree>
    <p:extLst>
      <p:ext uri="{BB962C8B-B14F-4D97-AF65-F5344CB8AC3E}">
        <p14:creationId xmlns:p14="http://schemas.microsoft.com/office/powerpoint/2010/main" val="3229614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9" name="Picture 5" descr="Laryngeal divisions, Cummings"/>
          <p:cNvPicPr>
            <a:picLocks noGrp="1" noChangeAspect="1" noChangeArrowheads="1"/>
          </p:cNvPicPr>
          <p:nvPr>
            <p:ph/>
          </p:nvPr>
        </p:nvPicPr>
        <p:blipFill>
          <a:blip r:embed="rId2" cstate="print"/>
          <a:stretch>
            <a:fillRect/>
          </a:stretch>
        </p:blipFill>
        <p:spPr>
          <a:xfrm>
            <a:off x="2019300" y="1813719"/>
            <a:ext cx="5105400" cy="2743200"/>
          </a:xfrm>
          <a:noFill/>
        </p:spPr>
      </p:pic>
      <p:sp>
        <p:nvSpPr>
          <p:cNvPr id="34818" name="Rectangle 2"/>
          <p:cNvSpPr>
            <a:spLocks noGrp="1" noChangeArrowheads="1"/>
          </p:cNvSpPr>
          <p:nvPr>
            <p:ph type="title" idx="4294967295"/>
          </p:nvPr>
        </p:nvSpPr>
        <p:spPr>
          <a:xfrm>
            <a:off x="914400" y="274638"/>
            <a:ext cx="8229600" cy="1143000"/>
          </a:xfrm>
        </p:spPr>
        <p:txBody>
          <a:bodyPr/>
          <a:lstStyle/>
          <a:p>
            <a:r>
              <a:rPr lang="en-US" smtClean="0">
                <a:solidFill>
                  <a:srgbClr val="FF0000"/>
                </a:solidFill>
              </a:rPr>
              <a:t>Classification</a:t>
            </a:r>
          </a:p>
        </p:txBody>
      </p:sp>
    </p:spTree>
  </p:cSld>
  <p:clrMapOvr>
    <a:masterClrMapping/>
  </p:clrMapOvr>
  <p:transition spd="slow">
    <p:pull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p:cNvSpPr>
            <a:spLocks noGrp="1"/>
          </p:cNvSpPr>
          <p:nvPr>
            <p:ph idx="1"/>
          </p:nvPr>
        </p:nvSpPr>
        <p:spPr>
          <a:xfrm>
            <a:off x="-26775" y="548680"/>
            <a:ext cx="9144000" cy="4114800"/>
          </a:xfrm>
        </p:spPr>
        <p:txBody>
          <a:bodyPr>
            <a:normAutofit/>
          </a:bodyPr>
          <a:lstStyle/>
          <a:p>
            <a:pPr marL="0" indent="0" algn="l">
              <a:buNone/>
            </a:pPr>
            <a:r>
              <a:rPr lang="en-US" sz="3600" b="1" dirty="0" err="1" smtClean="0">
                <a:solidFill>
                  <a:schemeClr val="tx2"/>
                </a:solidFill>
              </a:rPr>
              <a:t>Supraglottis</a:t>
            </a:r>
            <a:r>
              <a:rPr lang="en-US" sz="3600" b="1" dirty="0" smtClean="0">
                <a:solidFill>
                  <a:schemeClr val="tx2"/>
                </a:solidFill>
              </a:rPr>
              <a:t>: </a:t>
            </a:r>
          </a:p>
          <a:p>
            <a:pPr marL="0" indent="0" algn="l">
              <a:buNone/>
            </a:pPr>
            <a:r>
              <a:rPr lang="en-US" dirty="0" smtClean="0">
                <a:solidFill>
                  <a:schemeClr val="tx2"/>
                </a:solidFill>
              </a:rPr>
              <a:t>It includes the epiglottis, </a:t>
            </a:r>
            <a:r>
              <a:rPr lang="en-US" dirty="0" err="1" smtClean="0">
                <a:solidFill>
                  <a:schemeClr val="tx2"/>
                </a:solidFill>
              </a:rPr>
              <a:t>aryepiglottic</a:t>
            </a:r>
            <a:r>
              <a:rPr lang="en-US" dirty="0" smtClean="0">
                <a:solidFill>
                  <a:schemeClr val="tx2"/>
                </a:solidFill>
              </a:rPr>
              <a:t> folds, arytenoids, false cords and the ventricles. </a:t>
            </a:r>
          </a:p>
          <a:p>
            <a:pPr marL="0" indent="0" algn="l">
              <a:buNone/>
            </a:pPr>
            <a:r>
              <a:rPr lang="en-US" dirty="0" smtClean="0">
                <a:solidFill>
                  <a:schemeClr val="tx2"/>
                </a:solidFill>
              </a:rPr>
              <a:t>The </a:t>
            </a:r>
            <a:r>
              <a:rPr lang="en-US" dirty="0" err="1" smtClean="0">
                <a:solidFill>
                  <a:schemeClr val="tx2"/>
                </a:solidFill>
              </a:rPr>
              <a:t>supraglottis</a:t>
            </a:r>
            <a:r>
              <a:rPr lang="en-US" dirty="0" smtClean="0">
                <a:solidFill>
                  <a:schemeClr val="tx2"/>
                </a:solidFill>
              </a:rPr>
              <a:t> has a rich lymphatic drainage and a high proportion of these </a:t>
            </a:r>
            <a:r>
              <a:rPr lang="en-US" dirty="0" smtClean="0">
                <a:solidFill>
                  <a:schemeClr val="tx2"/>
                </a:solidFill>
              </a:rPr>
              <a:t>tumors </a:t>
            </a:r>
            <a:r>
              <a:rPr lang="en-US" dirty="0" smtClean="0">
                <a:solidFill>
                  <a:schemeClr val="tx2"/>
                </a:solidFill>
              </a:rPr>
              <a:t>spread to upper and middle jugular </a:t>
            </a:r>
            <a:r>
              <a:rPr lang="en-US" dirty="0" smtClean="0">
                <a:solidFill>
                  <a:schemeClr val="tx2"/>
                </a:solidFill>
              </a:rPr>
              <a:t>lymph nodes</a:t>
            </a:r>
            <a:r>
              <a:rPr lang="en-US" dirty="0" smtClean="0">
                <a:solidFill>
                  <a:schemeClr val="tx2"/>
                </a:solidFill>
              </a:rPr>
              <a:t>.</a:t>
            </a:r>
          </a:p>
          <a:p>
            <a:pPr marL="0" indent="0" algn="l">
              <a:buNone/>
            </a:pPr>
            <a:r>
              <a:rPr lang="en-US" dirty="0" smtClean="0">
                <a:solidFill>
                  <a:schemeClr val="tx2"/>
                </a:solidFill>
              </a:rPr>
              <a:t> Hoarseness of voice is a late symptom, therefore these </a:t>
            </a:r>
            <a:r>
              <a:rPr lang="en-US" dirty="0" smtClean="0">
                <a:solidFill>
                  <a:schemeClr val="tx2"/>
                </a:solidFill>
              </a:rPr>
              <a:t>tumors </a:t>
            </a:r>
            <a:r>
              <a:rPr lang="en-US" dirty="0" smtClean="0">
                <a:solidFill>
                  <a:schemeClr val="tx2"/>
                </a:solidFill>
              </a:rPr>
              <a:t>often diagnosed late and carries a bad prognosis. </a:t>
            </a:r>
          </a:p>
          <a:p>
            <a:pPr marL="0" indent="0" algn="l">
              <a:buNone/>
            </a:pPr>
            <a:endParaRPr lang="en-US" dirty="0" smtClean="0"/>
          </a:p>
        </p:txBody>
      </p:sp>
      <p:pic>
        <p:nvPicPr>
          <p:cNvPr id="4" name="Picture 4" descr="a"/>
          <p:cNvPicPr>
            <a:picLocks noChangeAspect="1" noChangeArrowheads="1"/>
          </p:cNvPicPr>
          <p:nvPr/>
        </p:nvPicPr>
        <p:blipFill rotWithShape="1">
          <a:blip r:embed="rId2" cstate="print"/>
          <a:srcRect l="18757" t="29563" r="50863" b="43560"/>
          <a:stretch/>
        </p:blipFill>
        <p:spPr>
          <a:xfrm>
            <a:off x="6102895" y="4076374"/>
            <a:ext cx="3041105" cy="2739008"/>
          </a:xfrm>
          <a:prstGeom prst="rect">
            <a:avLst/>
          </a:prstGeom>
          <a:noFill/>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a:xfrm>
            <a:off x="0" y="692696"/>
            <a:ext cx="9099196" cy="4114800"/>
          </a:xfrm>
        </p:spPr>
        <p:txBody>
          <a:bodyPr/>
          <a:lstStyle/>
          <a:p>
            <a:pPr marL="0" indent="0" algn="l">
              <a:buNone/>
            </a:pPr>
            <a:r>
              <a:rPr lang="en-US" sz="3600" b="1" dirty="0" smtClean="0">
                <a:solidFill>
                  <a:schemeClr val="tx2"/>
                </a:solidFill>
              </a:rPr>
              <a:t>Glottis: </a:t>
            </a:r>
          </a:p>
          <a:p>
            <a:pPr marL="0" indent="0" algn="l">
              <a:buNone/>
            </a:pPr>
            <a:r>
              <a:rPr lang="en-US" dirty="0" smtClean="0">
                <a:solidFill>
                  <a:schemeClr val="tx2"/>
                </a:solidFill>
              </a:rPr>
              <a:t>Vocal cords and the anterior and posterior commissures. The vocal cords have no lymphatic drainage and hoarseness of voice is an early symptom, therefore these </a:t>
            </a:r>
            <a:r>
              <a:rPr lang="en-US" dirty="0" smtClean="0">
                <a:solidFill>
                  <a:schemeClr val="tx2"/>
                </a:solidFill>
              </a:rPr>
              <a:t>tumors </a:t>
            </a:r>
            <a:r>
              <a:rPr lang="en-US" dirty="0" smtClean="0">
                <a:solidFill>
                  <a:schemeClr val="tx2"/>
                </a:solidFill>
              </a:rPr>
              <a:t>have an excellent prognosis.</a:t>
            </a:r>
          </a:p>
          <a:p>
            <a:endParaRPr lang="en-US" dirty="0" smtClean="0"/>
          </a:p>
          <a:p>
            <a:pPr algn="just"/>
            <a:endParaRPr lang="en-US" dirty="0" smtClean="0"/>
          </a:p>
        </p:txBody>
      </p:sp>
      <p:pic>
        <p:nvPicPr>
          <p:cNvPr id="3" name="Picture 4" descr="untitleds"/>
          <p:cNvPicPr>
            <a:picLocks noChangeAspect="1" noChangeArrowheads="1"/>
          </p:cNvPicPr>
          <p:nvPr/>
        </p:nvPicPr>
        <p:blipFill rotWithShape="1">
          <a:blip r:embed="rId2" cstate="print"/>
          <a:srcRect l="23906" t="30578" r="43599" b="36066"/>
          <a:stretch/>
        </p:blipFill>
        <p:spPr>
          <a:xfrm>
            <a:off x="4932040" y="3710962"/>
            <a:ext cx="4167156" cy="3147849"/>
          </a:xfrm>
          <a:prstGeom prst="rect">
            <a:avLst/>
          </a:prstGeom>
          <a:noFill/>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2"/>
          <p:cNvSpPr>
            <a:spLocks noGrp="1"/>
          </p:cNvSpPr>
          <p:nvPr>
            <p:ph idx="1"/>
          </p:nvPr>
        </p:nvSpPr>
        <p:spPr>
          <a:xfrm>
            <a:off x="0" y="692696"/>
            <a:ext cx="9144000" cy="4114800"/>
          </a:xfrm>
        </p:spPr>
        <p:txBody>
          <a:bodyPr>
            <a:normAutofit/>
          </a:bodyPr>
          <a:lstStyle/>
          <a:p>
            <a:pPr marL="0" indent="0" algn="l">
              <a:buNone/>
            </a:pPr>
            <a:r>
              <a:rPr lang="en-US" sz="3600" b="1" dirty="0" err="1" smtClean="0">
                <a:solidFill>
                  <a:schemeClr val="tx2"/>
                </a:solidFill>
              </a:rPr>
              <a:t>Subglottis</a:t>
            </a:r>
            <a:r>
              <a:rPr lang="en-US" sz="3600" b="1" dirty="0" smtClean="0">
                <a:solidFill>
                  <a:schemeClr val="tx2"/>
                </a:solidFill>
              </a:rPr>
              <a:t>: </a:t>
            </a:r>
          </a:p>
          <a:p>
            <a:pPr marL="0" indent="0" algn="l">
              <a:buNone/>
            </a:pPr>
            <a:r>
              <a:rPr lang="en-US" dirty="0" smtClean="0">
                <a:solidFill>
                  <a:schemeClr val="tx2"/>
                </a:solidFill>
              </a:rPr>
              <a:t>Up to lower border of </a:t>
            </a:r>
            <a:r>
              <a:rPr lang="en-US" dirty="0" smtClean="0">
                <a:solidFill>
                  <a:schemeClr val="tx2"/>
                </a:solidFill>
              </a:rPr>
              <a:t>cricoid </a:t>
            </a:r>
            <a:r>
              <a:rPr lang="en-US" dirty="0" smtClean="0">
                <a:solidFill>
                  <a:schemeClr val="tx2"/>
                </a:solidFill>
              </a:rPr>
              <a:t>cartilage. It is the rarest region to be affected. Lymphatic </a:t>
            </a:r>
            <a:r>
              <a:rPr lang="en-US" dirty="0" err="1" smtClean="0">
                <a:solidFill>
                  <a:schemeClr val="tx2"/>
                </a:solidFill>
              </a:rPr>
              <a:t>mertastasis</a:t>
            </a:r>
            <a:r>
              <a:rPr lang="en-US" dirty="0" smtClean="0">
                <a:solidFill>
                  <a:schemeClr val="tx2"/>
                </a:solidFill>
              </a:rPr>
              <a:t> go to </a:t>
            </a:r>
            <a:r>
              <a:rPr lang="en-US" dirty="0" err="1" smtClean="0">
                <a:solidFill>
                  <a:schemeClr val="tx2"/>
                </a:solidFill>
              </a:rPr>
              <a:t>prelaryngeal</a:t>
            </a:r>
            <a:r>
              <a:rPr lang="en-US" dirty="0" smtClean="0">
                <a:solidFill>
                  <a:schemeClr val="tx2"/>
                </a:solidFill>
              </a:rPr>
              <a:t>, </a:t>
            </a:r>
            <a:r>
              <a:rPr lang="en-US" dirty="0" err="1" smtClean="0">
                <a:solidFill>
                  <a:schemeClr val="tx2"/>
                </a:solidFill>
              </a:rPr>
              <a:t>paratracheal</a:t>
            </a:r>
            <a:r>
              <a:rPr lang="en-US" dirty="0" smtClean="0">
                <a:solidFill>
                  <a:schemeClr val="tx2"/>
                </a:solidFill>
              </a:rPr>
              <a:t> and lower jugular </a:t>
            </a:r>
            <a:r>
              <a:rPr lang="en-US" dirty="0" smtClean="0">
                <a:solidFill>
                  <a:schemeClr val="tx2"/>
                </a:solidFill>
              </a:rPr>
              <a:t>lymph nodes</a:t>
            </a:r>
            <a:r>
              <a:rPr lang="en-US" dirty="0" smtClean="0">
                <a:solidFill>
                  <a:schemeClr val="tx2"/>
                </a:solidFill>
              </a:rPr>
              <a:t>.</a:t>
            </a:r>
          </a:p>
          <a:p>
            <a:pPr marL="0" indent="0" algn="l">
              <a:buNone/>
            </a:pPr>
            <a:r>
              <a:rPr lang="en-US" dirty="0" smtClean="0">
                <a:solidFill>
                  <a:schemeClr val="tx2"/>
                </a:solidFill>
              </a:rPr>
              <a:t> Hoarseness of voice is a late symptom and the patient may initially presents with stridor. </a:t>
            </a:r>
          </a:p>
          <a:p>
            <a:pPr marL="0" indent="0" algn="l">
              <a:buNone/>
            </a:pPr>
            <a:r>
              <a:rPr lang="en-US" dirty="0" smtClean="0">
                <a:solidFill>
                  <a:schemeClr val="tx2"/>
                </a:solidFill>
              </a:rPr>
              <a:t>The prognosis is poorer than carcinoma of the glottis and </a:t>
            </a:r>
            <a:r>
              <a:rPr lang="en-US" dirty="0" err="1" smtClean="0">
                <a:solidFill>
                  <a:schemeClr val="tx2"/>
                </a:solidFill>
              </a:rPr>
              <a:t>supraglottis</a:t>
            </a:r>
            <a:r>
              <a:rPr lang="en-US" dirty="0" smtClean="0">
                <a:solidFill>
                  <a:schemeClr val="tx2"/>
                </a:solidFill>
              </a:rPr>
              <a:t>.</a:t>
            </a:r>
          </a:p>
          <a:p>
            <a:pPr algn="just"/>
            <a:endParaRPr 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TNM classification and staging</a:t>
            </a:r>
            <a:endParaRPr lang="ar-IQ" dirty="0"/>
          </a:p>
        </p:txBody>
      </p:sp>
      <p:sp>
        <p:nvSpPr>
          <p:cNvPr id="41986" name="Content Placeholder 2"/>
          <p:cNvSpPr>
            <a:spLocks noGrp="1"/>
          </p:cNvSpPr>
          <p:nvPr>
            <p:ph idx="1"/>
          </p:nvPr>
        </p:nvSpPr>
        <p:spPr/>
        <p:txBody>
          <a:bodyPr/>
          <a:lstStyle/>
          <a:p>
            <a:pPr marL="0" indent="0" algn="l">
              <a:buNone/>
            </a:pPr>
            <a:r>
              <a:rPr lang="en-US" dirty="0" smtClean="0"/>
              <a:t>	</a:t>
            </a:r>
            <a:r>
              <a:rPr lang="en-US" dirty="0" smtClean="0">
                <a:solidFill>
                  <a:schemeClr val="tx2"/>
                </a:solidFill>
              </a:rPr>
              <a:t>Laryngeal carcinoma is classified according to the TNM staging system:</a:t>
            </a:r>
          </a:p>
          <a:p>
            <a:pPr marL="0" indent="0" algn="l">
              <a:buNone/>
            </a:pPr>
            <a:r>
              <a:rPr lang="en-US" dirty="0" smtClean="0">
                <a:solidFill>
                  <a:schemeClr val="tx2"/>
                </a:solidFill>
              </a:rPr>
              <a:t>T1: </a:t>
            </a:r>
            <a:r>
              <a:rPr lang="en-US" dirty="0" err="1" smtClean="0">
                <a:solidFill>
                  <a:schemeClr val="tx2"/>
                </a:solidFill>
              </a:rPr>
              <a:t>Tumuor</a:t>
            </a:r>
            <a:r>
              <a:rPr lang="en-US" dirty="0" smtClean="0">
                <a:solidFill>
                  <a:schemeClr val="tx2"/>
                </a:solidFill>
              </a:rPr>
              <a:t> is limited to one region.</a:t>
            </a:r>
          </a:p>
          <a:p>
            <a:pPr marL="0" indent="0" algn="l">
              <a:buNone/>
            </a:pPr>
            <a:r>
              <a:rPr lang="en-US" dirty="0" smtClean="0">
                <a:solidFill>
                  <a:schemeClr val="tx2"/>
                </a:solidFill>
              </a:rPr>
              <a:t>T2: </a:t>
            </a:r>
            <a:r>
              <a:rPr lang="en-US" dirty="0" err="1" smtClean="0">
                <a:solidFill>
                  <a:schemeClr val="tx2"/>
                </a:solidFill>
              </a:rPr>
              <a:t>Tumuor</a:t>
            </a:r>
            <a:r>
              <a:rPr lang="en-US" dirty="0" smtClean="0">
                <a:solidFill>
                  <a:schemeClr val="tx2"/>
                </a:solidFill>
              </a:rPr>
              <a:t> affecting two adjacent regions.</a:t>
            </a:r>
          </a:p>
          <a:p>
            <a:pPr marL="0" indent="0" algn="l">
              <a:buNone/>
            </a:pPr>
            <a:r>
              <a:rPr lang="en-US" dirty="0" smtClean="0">
                <a:solidFill>
                  <a:schemeClr val="tx2"/>
                </a:solidFill>
              </a:rPr>
              <a:t>T3: Fixation of the vocal cord.</a:t>
            </a:r>
          </a:p>
          <a:p>
            <a:pPr marL="0" indent="0" algn="l">
              <a:buNone/>
            </a:pPr>
            <a:r>
              <a:rPr lang="en-US" dirty="0" smtClean="0">
                <a:solidFill>
                  <a:schemeClr val="tx2"/>
                </a:solidFill>
              </a:rPr>
              <a:t>T4: </a:t>
            </a:r>
            <a:r>
              <a:rPr lang="en-US" dirty="0" err="1" smtClean="0">
                <a:solidFill>
                  <a:schemeClr val="tx2"/>
                </a:solidFill>
              </a:rPr>
              <a:t>Tumour</a:t>
            </a:r>
            <a:r>
              <a:rPr lang="en-US" dirty="0" smtClean="0">
                <a:solidFill>
                  <a:schemeClr val="tx2"/>
                </a:solidFill>
              </a:rPr>
              <a:t> outside the larynx.</a:t>
            </a:r>
          </a:p>
          <a:p>
            <a:pPr marL="0" indent="0" algn="l">
              <a:buNone/>
            </a:pPr>
            <a:endParaRPr lang="en-US"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762000" y="304800"/>
            <a:ext cx="7772400" cy="1143000"/>
          </a:xfrm>
        </p:spPr>
        <p:txBody>
          <a:bodyPr/>
          <a:lstStyle/>
          <a:p>
            <a:r>
              <a:rPr lang="en-US" smtClean="0">
                <a:solidFill>
                  <a:srgbClr val="FF0000"/>
                </a:solidFill>
              </a:rPr>
              <a:t>Staging- Nodes</a:t>
            </a:r>
          </a:p>
        </p:txBody>
      </p:sp>
      <p:graphicFrame>
        <p:nvGraphicFramePr>
          <p:cNvPr id="61470" name="Group 30"/>
          <p:cNvGraphicFramePr>
            <a:graphicFrameLocks noGrp="1"/>
          </p:cNvGraphicFramePr>
          <p:nvPr>
            <p:ph idx="1"/>
          </p:nvPr>
        </p:nvGraphicFramePr>
        <p:xfrm>
          <a:off x="457200" y="1935163"/>
          <a:ext cx="8229600" cy="4886960"/>
        </p:xfrm>
        <a:graphic>
          <a:graphicData uri="http://schemas.openxmlformats.org/drawingml/2006/table">
            <a:tbl>
              <a:tblPr/>
              <a:tblGrid>
                <a:gridCol w="1066800"/>
                <a:gridCol w="7162800"/>
              </a:tblGrid>
              <a:tr h="7493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dirty="0" smtClean="0">
                          <a:ln>
                            <a:noFill/>
                          </a:ln>
                          <a:solidFill>
                            <a:schemeClr val="tx2"/>
                          </a:solidFill>
                          <a:effectLst/>
                          <a:latin typeface="Tahoma" pitchFamily="34" charset="0"/>
                        </a:rPr>
                        <a:t>N0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dirty="0" smtClean="0">
                          <a:ln>
                            <a:noFill/>
                          </a:ln>
                          <a:solidFill>
                            <a:schemeClr val="tx2"/>
                          </a:solidFill>
                          <a:effectLst/>
                          <a:latin typeface="Tahoma" pitchFamily="34" charset="0"/>
                        </a:rPr>
                        <a:t>No cervical lymph nodes positive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93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dirty="0" smtClean="0">
                          <a:ln>
                            <a:noFill/>
                          </a:ln>
                          <a:solidFill>
                            <a:schemeClr val="tx2"/>
                          </a:solidFill>
                          <a:effectLst/>
                          <a:latin typeface="Tahoma" pitchFamily="34" charset="0"/>
                        </a:rPr>
                        <a:t>N1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dirty="0" smtClean="0">
                          <a:ln>
                            <a:noFill/>
                          </a:ln>
                          <a:solidFill>
                            <a:schemeClr val="tx2"/>
                          </a:solidFill>
                          <a:effectLst/>
                          <a:latin typeface="Tahoma" pitchFamily="34" charset="0"/>
                        </a:rPr>
                        <a:t>Single </a:t>
                      </a:r>
                      <a:r>
                        <a:rPr kumimoji="0" lang="en-US" sz="2800" b="0" i="0" u="none" strike="noStrike" cap="none" normalizeH="0" baseline="0" dirty="0" err="1" smtClean="0">
                          <a:ln>
                            <a:noFill/>
                          </a:ln>
                          <a:solidFill>
                            <a:schemeClr val="tx2"/>
                          </a:solidFill>
                          <a:effectLst/>
                          <a:latin typeface="Tahoma" pitchFamily="34" charset="0"/>
                        </a:rPr>
                        <a:t>ipsilateral</a:t>
                      </a:r>
                      <a:r>
                        <a:rPr kumimoji="0" lang="en-US" sz="2800" b="0" i="0" u="none" strike="noStrike" cap="none" normalizeH="0" baseline="0" dirty="0" smtClean="0">
                          <a:ln>
                            <a:noFill/>
                          </a:ln>
                          <a:solidFill>
                            <a:schemeClr val="tx2"/>
                          </a:solidFill>
                          <a:effectLst/>
                          <a:latin typeface="Tahoma" pitchFamily="34" charset="0"/>
                        </a:rPr>
                        <a:t> lymph node ≤ 3cm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93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2"/>
                          </a:solidFill>
                          <a:effectLst/>
                          <a:latin typeface="Tahoma" pitchFamily="34" charset="0"/>
                        </a:rPr>
                        <a:t>N2a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dirty="0" smtClean="0">
                          <a:ln>
                            <a:noFill/>
                          </a:ln>
                          <a:solidFill>
                            <a:schemeClr val="tx2"/>
                          </a:solidFill>
                          <a:effectLst/>
                          <a:latin typeface="Tahoma" pitchFamily="34" charset="0"/>
                        </a:rPr>
                        <a:t>Single </a:t>
                      </a:r>
                      <a:r>
                        <a:rPr kumimoji="0" lang="en-US" sz="2800" b="0" i="0" u="none" strike="noStrike" cap="none" normalizeH="0" baseline="0" dirty="0" err="1" smtClean="0">
                          <a:ln>
                            <a:noFill/>
                          </a:ln>
                          <a:solidFill>
                            <a:schemeClr val="tx2"/>
                          </a:solidFill>
                          <a:effectLst/>
                          <a:latin typeface="Tahoma" pitchFamily="34" charset="0"/>
                        </a:rPr>
                        <a:t>ipsilateral</a:t>
                      </a:r>
                      <a:r>
                        <a:rPr kumimoji="0" lang="en-US" sz="2800" b="0" i="0" u="none" strike="noStrike" cap="none" normalizeH="0" baseline="0" dirty="0" smtClean="0">
                          <a:ln>
                            <a:noFill/>
                          </a:ln>
                          <a:solidFill>
                            <a:schemeClr val="tx2"/>
                          </a:solidFill>
                          <a:effectLst/>
                          <a:latin typeface="Tahoma" pitchFamily="34" charset="0"/>
                        </a:rPr>
                        <a:t> node &gt; 3cm and ≤6cm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93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2"/>
                          </a:solidFill>
                          <a:effectLst/>
                          <a:latin typeface="Tahoma" pitchFamily="34" charset="0"/>
                        </a:rPr>
                        <a:t>N2b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dirty="0" smtClean="0">
                          <a:ln>
                            <a:noFill/>
                          </a:ln>
                          <a:solidFill>
                            <a:schemeClr val="tx2"/>
                          </a:solidFill>
                          <a:effectLst/>
                          <a:latin typeface="Tahoma" pitchFamily="34" charset="0"/>
                        </a:rPr>
                        <a:t>Multiple </a:t>
                      </a:r>
                      <a:r>
                        <a:rPr kumimoji="0" lang="en-US" sz="2800" b="0" i="0" u="none" strike="noStrike" cap="none" normalizeH="0" baseline="0" dirty="0" err="1" smtClean="0">
                          <a:ln>
                            <a:noFill/>
                          </a:ln>
                          <a:solidFill>
                            <a:schemeClr val="tx2"/>
                          </a:solidFill>
                          <a:effectLst/>
                          <a:latin typeface="Tahoma" pitchFamily="34" charset="0"/>
                        </a:rPr>
                        <a:t>ipsilateral</a:t>
                      </a:r>
                      <a:r>
                        <a:rPr kumimoji="0" lang="en-US" sz="2800" b="0" i="0" u="none" strike="noStrike" cap="none" normalizeH="0" baseline="0" dirty="0" smtClean="0">
                          <a:ln>
                            <a:noFill/>
                          </a:ln>
                          <a:solidFill>
                            <a:schemeClr val="tx2"/>
                          </a:solidFill>
                          <a:effectLst/>
                          <a:latin typeface="Tahoma" pitchFamily="34" charset="0"/>
                        </a:rPr>
                        <a:t> lymph nodes, each ≤ 6cm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93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2"/>
                          </a:solidFill>
                          <a:effectLst/>
                          <a:latin typeface="Tahoma" pitchFamily="34" charset="0"/>
                        </a:rPr>
                        <a:t>N2c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dirty="0" smtClean="0">
                          <a:ln>
                            <a:noFill/>
                          </a:ln>
                          <a:solidFill>
                            <a:schemeClr val="tx2"/>
                          </a:solidFill>
                          <a:effectLst/>
                          <a:latin typeface="Tahoma" pitchFamily="34" charset="0"/>
                        </a:rPr>
                        <a:t>Bilateral or </a:t>
                      </a:r>
                      <a:r>
                        <a:rPr kumimoji="0" lang="en-US" sz="2800" b="0" i="0" u="none" strike="noStrike" cap="none" normalizeH="0" baseline="0" dirty="0" err="1" smtClean="0">
                          <a:ln>
                            <a:noFill/>
                          </a:ln>
                          <a:solidFill>
                            <a:schemeClr val="tx2"/>
                          </a:solidFill>
                          <a:effectLst/>
                          <a:latin typeface="Tahoma" pitchFamily="34" charset="0"/>
                        </a:rPr>
                        <a:t>contralateral</a:t>
                      </a:r>
                      <a:r>
                        <a:rPr kumimoji="0" lang="en-US" sz="2800" b="0" i="0" u="none" strike="noStrike" cap="none" normalizeH="0" baseline="0" dirty="0" smtClean="0">
                          <a:ln>
                            <a:noFill/>
                          </a:ln>
                          <a:solidFill>
                            <a:schemeClr val="tx2"/>
                          </a:solidFill>
                          <a:effectLst/>
                          <a:latin typeface="Tahoma" pitchFamily="34" charset="0"/>
                        </a:rPr>
                        <a:t> lymph nodes, each ≤6cm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93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smtClean="0">
                          <a:ln>
                            <a:noFill/>
                          </a:ln>
                          <a:solidFill>
                            <a:schemeClr val="tx2"/>
                          </a:solidFill>
                          <a:effectLst/>
                          <a:latin typeface="Tahoma" pitchFamily="34" charset="0"/>
                        </a:rPr>
                        <a:t>N3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Wingdings" pitchFamily="2" charset="2"/>
                        <a:buNone/>
                        <a:tabLst/>
                      </a:pPr>
                      <a:r>
                        <a:rPr kumimoji="0" lang="en-US" sz="2800" b="0" i="0" u="none" strike="noStrike" cap="none" normalizeH="0" baseline="0" dirty="0" smtClean="0">
                          <a:ln>
                            <a:noFill/>
                          </a:ln>
                          <a:solidFill>
                            <a:schemeClr val="tx2"/>
                          </a:solidFill>
                          <a:effectLst/>
                          <a:latin typeface="Tahoma" pitchFamily="34" charset="0"/>
                        </a:rPr>
                        <a:t>Single or multiple lymph nodes &gt; 6cm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238</TotalTime>
  <Words>2094</Words>
  <Application>Microsoft Office PowerPoint</Application>
  <PresentationFormat>عرض على الشاشة (3:4)‏</PresentationFormat>
  <Paragraphs>249</Paragraphs>
  <Slides>39</Slides>
  <Notes>2</Notes>
  <HiddenSlides>0</HiddenSlides>
  <MMClips>0</MMClips>
  <ScaleCrop>false</ScaleCrop>
  <HeadingPairs>
    <vt:vector size="4" baseType="variant">
      <vt:variant>
        <vt:lpstr>نسق</vt:lpstr>
      </vt:variant>
      <vt:variant>
        <vt:i4>1</vt:i4>
      </vt:variant>
      <vt:variant>
        <vt:lpstr>عناوين الشرائح</vt:lpstr>
      </vt:variant>
      <vt:variant>
        <vt:i4>39</vt:i4>
      </vt:variant>
    </vt:vector>
  </HeadingPairs>
  <TitlesOfParts>
    <vt:vector size="40" baseType="lpstr">
      <vt:lpstr>تدفق</vt:lpstr>
      <vt:lpstr>Tumors of the Larynx</vt:lpstr>
      <vt:lpstr>Carcinoma of the Larynx</vt:lpstr>
      <vt:lpstr>Etiology</vt:lpstr>
      <vt:lpstr>Classification</vt:lpstr>
      <vt:lpstr>عرض تقديمي في PowerPoint</vt:lpstr>
      <vt:lpstr>عرض تقديمي في PowerPoint</vt:lpstr>
      <vt:lpstr>عرض تقديمي في PowerPoint</vt:lpstr>
      <vt:lpstr>TNM classification and staging</vt:lpstr>
      <vt:lpstr>Staging- Nodes</vt:lpstr>
      <vt:lpstr>Staging- Metastasis</vt:lpstr>
      <vt:lpstr>Clinical Picture</vt:lpstr>
      <vt:lpstr>Examination</vt:lpstr>
      <vt:lpstr>عرض تقديمي في PowerPoint</vt:lpstr>
      <vt:lpstr>Investigations</vt:lpstr>
      <vt:lpstr>Spread of Laryngeal carcinoma</vt:lpstr>
      <vt:lpstr>Treatment</vt:lpstr>
      <vt:lpstr>عرض تقديمي في PowerPoint</vt:lpstr>
      <vt:lpstr>عرض تقديمي في PowerPoint</vt:lpstr>
      <vt:lpstr>Voice rehabilitation after total laryngectomy</vt:lpstr>
      <vt:lpstr>Electrolarynx</vt:lpstr>
      <vt:lpstr>Tracheo-oesophageal speech </vt:lpstr>
      <vt:lpstr>Prognosis</vt:lpstr>
      <vt:lpstr>Tracheostomy</vt:lpstr>
      <vt:lpstr>عرض تقديمي في PowerPoint</vt:lpstr>
      <vt:lpstr>MANAGEMENT OF THE OBSTRUCTED AIRWAY</vt:lpstr>
      <vt:lpstr>عرض تقديمي في PowerPoint</vt:lpstr>
      <vt:lpstr>Tracheostomy</vt:lpstr>
      <vt:lpstr>Indications</vt:lpstr>
      <vt:lpstr>عرض تقديمي في PowerPoint</vt:lpstr>
      <vt:lpstr>عرض تقديمي في PowerPoint</vt:lpstr>
      <vt:lpstr>عرض تقديمي في PowerPoint</vt:lpstr>
      <vt:lpstr>Complications</vt:lpstr>
      <vt:lpstr>PARALYSIS OF THE LARYNX</vt:lpstr>
      <vt:lpstr>Investigations</vt:lpstr>
      <vt:lpstr>Management</vt:lpstr>
      <vt:lpstr>Unilateral Abductor Paralysis</vt:lpstr>
      <vt:lpstr>Unilateral Adductor Paralysis</vt:lpstr>
      <vt:lpstr>Bilateral Abductor Paralysis</vt:lpstr>
      <vt:lpstr>Bilateral Adductor Paralysis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Asus</cp:lastModifiedBy>
  <cp:revision>26</cp:revision>
  <dcterms:created xsi:type="dcterms:W3CDTF">2013-09-23T07:16:05Z</dcterms:created>
  <dcterms:modified xsi:type="dcterms:W3CDTF">2014-03-07T18:28:30Z</dcterms:modified>
</cp:coreProperties>
</file>