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p:sldMasterIdLst>
    <p:sldMasterId id="2147483803" r:id="rId1"/>
  </p:sldMasterIdLst>
  <p:notesMasterIdLst>
    <p:notesMasterId r:id="rId40"/>
  </p:notesMasterIdLst>
  <p:sldIdLst>
    <p:sldId id="337" r:id="rId2"/>
    <p:sldId id="328" r:id="rId3"/>
    <p:sldId id="329" r:id="rId4"/>
    <p:sldId id="330" r:id="rId5"/>
    <p:sldId id="308" r:id="rId6"/>
    <p:sldId id="331" r:id="rId7"/>
    <p:sldId id="332" r:id="rId8"/>
    <p:sldId id="333" r:id="rId9"/>
    <p:sldId id="334" r:id="rId10"/>
    <p:sldId id="291" r:id="rId11"/>
    <p:sldId id="292" r:id="rId12"/>
    <p:sldId id="335" r:id="rId13"/>
    <p:sldId id="336" r:id="rId14"/>
    <p:sldId id="263" r:id="rId15"/>
    <p:sldId id="325" r:id="rId16"/>
    <p:sldId id="286" r:id="rId17"/>
    <p:sldId id="288" r:id="rId18"/>
    <p:sldId id="289" r:id="rId19"/>
    <p:sldId id="272" r:id="rId20"/>
    <p:sldId id="271" r:id="rId21"/>
    <p:sldId id="273" r:id="rId22"/>
    <p:sldId id="274" r:id="rId23"/>
    <p:sldId id="276" r:id="rId24"/>
    <p:sldId id="307" r:id="rId25"/>
    <p:sldId id="265" r:id="rId26"/>
    <p:sldId id="319" r:id="rId27"/>
    <p:sldId id="303" r:id="rId28"/>
    <p:sldId id="315" r:id="rId29"/>
    <p:sldId id="299" r:id="rId30"/>
    <p:sldId id="321" r:id="rId31"/>
    <p:sldId id="310" r:id="rId32"/>
    <p:sldId id="320" r:id="rId33"/>
    <p:sldId id="266" r:id="rId34"/>
    <p:sldId id="267" r:id="rId35"/>
    <p:sldId id="323" r:id="rId36"/>
    <p:sldId id="324" r:id="rId37"/>
    <p:sldId id="296" r:id="rId38"/>
    <p:sldId id="314" r:id="rId39"/>
  </p:sldIdLst>
  <p:sldSz cx="9144000" cy="6858000" type="screen4x3"/>
  <p:notesSz cx="6858000" cy="9144000"/>
  <p:defaultTextStyle>
    <a:defPPr>
      <a:defRPr lang="ar-IQ"/>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84380"/>
    <p:restoredTop sz="94660"/>
  </p:normalViewPr>
  <p:slideViewPr>
    <p:cSldViewPr>
      <p:cViewPr varScale="1">
        <p:scale>
          <a:sx n="70" d="100"/>
          <a:sy n="70" d="100"/>
        </p:scale>
        <p:origin x="660" y="72"/>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heme" Target="theme/theme1.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3886200" y="0"/>
            <a:ext cx="2971800" cy="457200"/>
          </a:xfrm>
          <a:prstGeom prst="rect">
            <a:avLst/>
          </a:prstGeom>
        </p:spPr>
        <p:txBody>
          <a:bodyPr vert="horz" lIns="91440" tIns="45720" rIns="91440" bIns="45720" rtlCol="1"/>
          <a:lstStyle>
            <a:lvl1pPr algn="r">
              <a:defRPr sz="1200"/>
            </a:lvl1pPr>
          </a:lstStyle>
          <a:p>
            <a:endParaRPr lang="ar-IQ"/>
          </a:p>
        </p:txBody>
      </p:sp>
      <p:sp>
        <p:nvSpPr>
          <p:cNvPr id="3" name="Date Placeholder 2"/>
          <p:cNvSpPr>
            <a:spLocks noGrp="1"/>
          </p:cNvSpPr>
          <p:nvPr>
            <p:ph type="dt" idx="1"/>
          </p:nvPr>
        </p:nvSpPr>
        <p:spPr>
          <a:xfrm>
            <a:off x="1588" y="0"/>
            <a:ext cx="2971800" cy="457200"/>
          </a:xfrm>
          <a:prstGeom prst="rect">
            <a:avLst/>
          </a:prstGeom>
        </p:spPr>
        <p:txBody>
          <a:bodyPr vert="horz" lIns="91440" tIns="45720" rIns="91440" bIns="45720" rtlCol="1"/>
          <a:lstStyle>
            <a:lvl1pPr algn="l">
              <a:defRPr sz="1200"/>
            </a:lvl1pPr>
          </a:lstStyle>
          <a:p>
            <a:fld id="{E42F9040-4CE4-4562-9EFF-01F356B78E54}" type="datetimeFigureOut">
              <a:rPr lang="ar-IQ" smtClean="0"/>
              <a:pPr/>
              <a:t>20/05/1435</a:t>
            </a:fld>
            <a:endParaRPr lang="ar-IQ"/>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1" anchor="ctr"/>
          <a:lstStyle/>
          <a:p>
            <a:endParaRPr lang="ar-IQ"/>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1">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IQ"/>
          </a:p>
        </p:txBody>
      </p:sp>
      <p:sp>
        <p:nvSpPr>
          <p:cNvPr id="6" name="Footer Placeholder 5"/>
          <p:cNvSpPr>
            <a:spLocks noGrp="1"/>
          </p:cNvSpPr>
          <p:nvPr>
            <p:ph type="ftr" sz="quarter" idx="4"/>
          </p:nvPr>
        </p:nvSpPr>
        <p:spPr>
          <a:xfrm>
            <a:off x="3886200" y="8685213"/>
            <a:ext cx="2971800" cy="457200"/>
          </a:xfrm>
          <a:prstGeom prst="rect">
            <a:avLst/>
          </a:prstGeom>
        </p:spPr>
        <p:txBody>
          <a:bodyPr vert="horz" lIns="91440" tIns="45720" rIns="91440" bIns="45720" rtlCol="1" anchor="b"/>
          <a:lstStyle>
            <a:lvl1pPr algn="r">
              <a:defRPr sz="1200"/>
            </a:lvl1pPr>
          </a:lstStyle>
          <a:p>
            <a:endParaRPr lang="ar-IQ"/>
          </a:p>
        </p:txBody>
      </p:sp>
      <p:sp>
        <p:nvSpPr>
          <p:cNvPr id="7" name="Slide Number Placeholder 6"/>
          <p:cNvSpPr>
            <a:spLocks noGrp="1"/>
          </p:cNvSpPr>
          <p:nvPr>
            <p:ph type="sldNum" sz="quarter" idx="5"/>
          </p:nvPr>
        </p:nvSpPr>
        <p:spPr>
          <a:xfrm>
            <a:off x="1588" y="8685213"/>
            <a:ext cx="2971800" cy="457200"/>
          </a:xfrm>
          <a:prstGeom prst="rect">
            <a:avLst/>
          </a:prstGeom>
        </p:spPr>
        <p:txBody>
          <a:bodyPr vert="horz" lIns="91440" tIns="45720" rIns="91440" bIns="45720" rtlCol="1" anchor="b"/>
          <a:lstStyle>
            <a:lvl1pPr algn="l">
              <a:defRPr sz="1200"/>
            </a:lvl1pPr>
          </a:lstStyle>
          <a:p>
            <a:fld id="{10559FA7-5E14-4ACA-9DD5-47831C3ADDF0}" type="slidenum">
              <a:rPr lang="ar-IQ" smtClean="0"/>
              <a:pPr/>
              <a:t>‹#›</a:t>
            </a:fld>
            <a:endParaRPr lang="ar-IQ"/>
          </a:p>
        </p:txBody>
      </p:sp>
    </p:spTree>
    <p:extLst>
      <p:ext uri="{BB962C8B-B14F-4D97-AF65-F5344CB8AC3E}">
        <p14:creationId xmlns:p14="http://schemas.microsoft.com/office/powerpoint/2010/main" val="1295500220"/>
      </p:ext>
    </p:extLst>
  </p:cSld>
  <p:clrMap bg1="lt1" tx1="dk1" bg2="lt2" tx2="dk2" accent1="accent1" accent2="accent2" accent3="accent3" accent4="accent4" accent5="accent5" accent6="accent6" hlink="hlink" folHlink="folHlink"/>
  <p:notesStyle>
    <a:lvl1pPr marL="0" algn="r" defTabSz="914400" rtl="1" eaLnBrk="1" latinLnBrk="0" hangingPunct="1">
      <a:defRPr sz="1200" kern="1200">
        <a:solidFill>
          <a:schemeClr val="tx1"/>
        </a:solidFill>
        <a:latin typeface="+mn-lt"/>
        <a:ea typeface="+mn-ea"/>
        <a:cs typeface="+mn-cs"/>
      </a:defRPr>
    </a:lvl1pPr>
    <a:lvl2pPr marL="457200" algn="r" defTabSz="914400" rtl="1" eaLnBrk="1" latinLnBrk="0" hangingPunct="1">
      <a:defRPr sz="1200" kern="1200">
        <a:solidFill>
          <a:schemeClr val="tx1"/>
        </a:solidFill>
        <a:latin typeface="+mn-lt"/>
        <a:ea typeface="+mn-ea"/>
        <a:cs typeface="+mn-cs"/>
      </a:defRPr>
    </a:lvl2pPr>
    <a:lvl3pPr marL="914400" algn="r" defTabSz="914400" rtl="1" eaLnBrk="1" latinLnBrk="0" hangingPunct="1">
      <a:defRPr sz="1200" kern="1200">
        <a:solidFill>
          <a:schemeClr val="tx1"/>
        </a:solidFill>
        <a:latin typeface="+mn-lt"/>
        <a:ea typeface="+mn-ea"/>
        <a:cs typeface="+mn-cs"/>
      </a:defRPr>
    </a:lvl3pPr>
    <a:lvl4pPr marL="1371600" algn="r" defTabSz="914400" rtl="1" eaLnBrk="1" latinLnBrk="0" hangingPunct="1">
      <a:defRPr sz="1200" kern="1200">
        <a:solidFill>
          <a:schemeClr val="tx1"/>
        </a:solidFill>
        <a:latin typeface="+mn-lt"/>
        <a:ea typeface="+mn-ea"/>
        <a:cs typeface="+mn-cs"/>
      </a:defRPr>
    </a:lvl4pPr>
    <a:lvl5pPr marL="1828800" algn="r" defTabSz="914400" rtl="1" eaLnBrk="1" latinLnBrk="0" hangingPunct="1">
      <a:defRPr sz="1200" kern="1200">
        <a:solidFill>
          <a:schemeClr val="tx1"/>
        </a:solidFill>
        <a:latin typeface="+mn-lt"/>
        <a:ea typeface="+mn-ea"/>
        <a:cs typeface="+mn-cs"/>
      </a:defRPr>
    </a:lvl5pPr>
    <a:lvl6pPr marL="2286000" algn="r" defTabSz="914400" rtl="1" eaLnBrk="1" latinLnBrk="0" hangingPunct="1">
      <a:defRPr sz="1200" kern="1200">
        <a:solidFill>
          <a:schemeClr val="tx1"/>
        </a:solidFill>
        <a:latin typeface="+mn-lt"/>
        <a:ea typeface="+mn-ea"/>
        <a:cs typeface="+mn-cs"/>
      </a:defRPr>
    </a:lvl6pPr>
    <a:lvl7pPr marL="2743200" algn="r" defTabSz="914400" rtl="1" eaLnBrk="1" latinLnBrk="0" hangingPunct="1">
      <a:defRPr sz="1200" kern="1200">
        <a:solidFill>
          <a:schemeClr val="tx1"/>
        </a:solidFill>
        <a:latin typeface="+mn-lt"/>
        <a:ea typeface="+mn-ea"/>
        <a:cs typeface="+mn-cs"/>
      </a:defRPr>
    </a:lvl7pPr>
    <a:lvl8pPr marL="3200400" algn="r" defTabSz="914400" rtl="1" eaLnBrk="1" latinLnBrk="0" hangingPunct="1">
      <a:defRPr sz="1200" kern="1200">
        <a:solidFill>
          <a:schemeClr val="tx1"/>
        </a:solidFill>
        <a:latin typeface="+mn-lt"/>
        <a:ea typeface="+mn-ea"/>
        <a:cs typeface="+mn-cs"/>
      </a:defRPr>
    </a:lvl8pPr>
    <a:lvl9pPr marL="3657600" algn="r" defTabSz="914400" rtl="1"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ar-IQ" dirty="0"/>
          </a:p>
        </p:txBody>
      </p:sp>
      <p:sp>
        <p:nvSpPr>
          <p:cNvPr id="4" name="Slide Number Placeholder 3"/>
          <p:cNvSpPr>
            <a:spLocks noGrp="1"/>
          </p:cNvSpPr>
          <p:nvPr>
            <p:ph type="sldNum" sz="quarter" idx="10"/>
          </p:nvPr>
        </p:nvSpPr>
        <p:spPr/>
        <p:txBody>
          <a:bodyPr/>
          <a:lstStyle/>
          <a:p>
            <a:fld id="{10559FA7-5E14-4ACA-9DD5-47831C3ADDF0}" type="slidenum">
              <a:rPr lang="ar-IQ" smtClean="0"/>
              <a:pPr/>
              <a:t>34</a:t>
            </a:fld>
            <a:endParaRPr lang="ar-IQ"/>
          </a:p>
        </p:txBody>
      </p:sp>
    </p:spTree>
    <p:extLst>
      <p:ext uri="{BB962C8B-B14F-4D97-AF65-F5344CB8AC3E}">
        <p14:creationId xmlns:p14="http://schemas.microsoft.com/office/powerpoint/2010/main" val="46766885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BFA25CA-68A6-4910-BE87-EB99928AD100}" type="slidenum">
              <a:rPr lang="en-US"/>
              <a:pPr/>
              <a:t>38</a:t>
            </a:fld>
            <a:endParaRPr lang="en-US" dirty="0"/>
          </a:p>
        </p:txBody>
      </p:sp>
      <p:sp>
        <p:nvSpPr>
          <p:cNvPr id="77826" name="Rectangle 2"/>
          <p:cNvSpPr>
            <a:spLocks noGrp="1" noRot="1" noChangeAspect="1" noChangeArrowheads="1" noTextEdit="1"/>
          </p:cNvSpPr>
          <p:nvPr>
            <p:ph type="sldImg"/>
          </p:nvPr>
        </p:nvSpPr>
        <p:spPr>
          <a:ln/>
        </p:spPr>
      </p:sp>
      <p:sp>
        <p:nvSpPr>
          <p:cNvPr id="77827" name="Rectangle 3"/>
          <p:cNvSpPr>
            <a:spLocks noGrp="1" noChangeArrowheads="1"/>
          </p:cNvSpPr>
          <p:nvPr>
            <p:ph type="body" idx="1"/>
          </p:nvPr>
        </p:nvSpPr>
        <p:spPr>
          <a:xfrm>
            <a:off x="914400" y="4343400"/>
            <a:ext cx="5029200" cy="4114800"/>
          </a:xfrm>
        </p:spPr>
        <p:txBody>
          <a:bodyPr/>
          <a:lstStyle/>
          <a:p>
            <a:endParaRPr lang="ar-IQ"/>
          </a:p>
        </p:txBody>
      </p:sp>
    </p:spTree>
    <p:extLst>
      <p:ext uri="{BB962C8B-B14F-4D97-AF65-F5344CB8AC3E}">
        <p14:creationId xmlns:p14="http://schemas.microsoft.com/office/powerpoint/2010/main" val="157477337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smtClean="0"/>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D8C2FE8F-8ED5-4809-A35C-7C3517D1ED27}" type="datetimeFigureOut">
              <a:rPr lang="ar-IQ" smtClean="0"/>
              <a:pPr/>
              <a:t>20/05/1435</a:t>
            </a:fld>
            <a:endParaRPr lang="ar-IQ"/>
          </a:p>
        </p:txBody>
      </p:sp>
      <p:sp>
        <p:nvSpPr>
          <p:cNvPr id="5" name="Footer Placeholder 4"/>
          <p:cNvSpPr>
            <a:spLocks noGrp="1"/>
          </p:cNvSpPr>
          <p:nvPr>
            <p:ph type="ftr" sz="quarter" idx="11"/>
          </p:nvPr>
        </p:nvSpPr>
        <p:spPr/>
        <p:txBody>
          <a:bodyPr/>
          <a:lstStyle/>
          <a:p>
            <a:endParaRPr lang="ar-IQ"/>
          </a:p>
        </p:txBody>
      </p:sp>
      <p:sp>
        <p:nvSpPr>
          <p:cNvPr id="6" name="Slide Number Placeholder 5"/>
          <p:cNvSpPr>
            <a:spLocks noGrp="1"/>
          </p:cNvSpPr>
          <p:nvPr>
            <p:ph type="sldNum" sz="quarter" idx="12"/>
          </p:nvPr>
        </p:nvSpPr>
        <p:spPr/>
        <p:txBody>
          <a:bodyPr/>
          <a:lstStyle/>
          <a:p>
            <a:fld id="{7690A079-73D1-4D87-A488-CA0241D366E4}" type="slidenum">
              <a:rPr lang="ar-IQ" smtClean="0"/>
              <a:pPr/>
              <a:t>‹#›</a:t>
            </a:fld>
            <a:endParaRPr lang="ar-IQ"/>
          </a:p>
        </p:txBody>
      </p:sp>
    </p:spTree>
    <p:extLst>
      <p:ext uri="{BB962C8B-B14F-4D97-AF65-F5344CB8AC3E}">
        <p14:creationId xmlns:p14="http://schemas.microsoft.com/office/powerpoint/2010/main" val="144172136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D8C2FE8F-8ED5-4809-A35C-7C3517D1ED27}" type="datetimeFigureOut">
              <a:rPr lang="ar-IQ" smtClean="0"/>
              <a:pPr/>
              <a:t>20/05/1435</a:t>
            </a:fld>
            <a:endParaRPr lang="ar-IQ"/>
          </a:p>
        </p:txBody>
      </p:sp>
      <p:sp>
        <p:nvSpPr>
          <p:cNvPr id="5" name="Footer Placeholder 4"/>
          <p:cNvSpPr>
            <a:spLocks noGrp="1"/>
          </p:cNvSpPr>
          <p:nvPr>
            <p:ph type="ftr" sz="quarter" idx="11"/>
          </p:nvPr>
        </p:nvSpPr>
        <p:spPr/>
        <p:txBody>
          <a:bodyPr/>
          <a:lstStyle/>
          <a:p>
            <a:endParaRPr lang="ar-IQ"/>
          </a:p>
        </p:txBody>
      </p:sp>
      <p:sp>
        <p:nvSpPr>
          <p:cNvPr id="6" name="Slide Number Placeholder 5"/>
          <p:cNvSpPr>
            <a:spLocks noGrp="1"/>
          </p:cNvSpPr>
          <p:nvPr>
            <p:ph type="sldNum" sz="quarter" idx="12"/>
          </p:nvPr>
        </p:nvSpPr>
        <p:spPr/>
        <p:txBody>
          <a:bodyPr/>
          <a:lstStyle/>
          <a:p>
            <a:fld id="{7690A079-73D1-4D87-A488-CA0241D366E4}" type="slidenum">
              <a:rPr lang="ar-IQ" smtClean="0"/>
              <a:pPr/>
              <a:t>‹#›</a:t>
            </a:fld>
            <a:endParaRPr lang="ar-IQ"/>
          </a:p>
        </p:txBody>
      </p:sp>
    </p:spTree>
    <p:extLst>
      <p:ext uri="{BB962C8B-B14F-4D97-AF65-F5344CB8AC3E}">
        <p14:creationId xmlns:p14="http://schemas.microsoft.com/office/powerpoint/2010/main" val="245889068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D8C2FE8F-8ED5-4809-A35C-7C3517D1ED27}" type="datetimeFigureOut">
              <a:rPr lang="ar-IQ" smtClean="0"/>
              <a:pPr/>
              <a:t>20/05/1435</a:t>
            </a:fld>
            <a:endParaRPr lang="ar-IQ"/>
          </a:p>
        </p:txBody>
      </p:sp>
      <p:sp>
        <p:nvSpPr>
          <p:cNvPr id="5" name="Footer Placeholder 4"/>
          <p:cNvSpPr>
            <a:spLocks noGrp="1"/>
          </p:cNvSpPr>
          <p:nvPr>
            <p:ph type="ftr" sz="quarter" idx="11"/>
          </p:nvPr>
        </p:nvSpPr>
        <p:spPr/>
        <p:txBody>
          <a:bodyPr/>
          <a:lstStyle/>
          <a:p>
            <a:endParaRPr lang="ar-IQ"/>
          </a:p>
        </p:txBody>
      </p:sp>
      <p:sp>
        <p:nvSpPr>
          <p:cNvPr id="6" name="Slide Number Placeholder 5"/>
          <p:cNvSpPr>
            <a:spLocks noGrp="1"/>
          </p:cNvSpPr>
          <p:nvPr>
            <p:ph type="sldNum" sz="quarter" idx="12"/>
          </p:nvPr>
        </p:nvSpPr>
        <p:spPr/>
        <p:txBody>
          <a:bodyPr/>
          <a:lstStyle/>
          <a:p>
            <a:fld id="{7690A079-73D1-4D87-A488-CA0241D366E4}" type="slidenum">
              <a:rPr lang="ar-IQ" smtClean="0"/>
              <a:pPr/>
              <a:t>‹#›</a:t>
            </a:fld>
            <a:endParaRPr lang="ar-IQ"/>
          </a:p>
        </p:txBody>
      </p:sp>
    </p:spTree>
    <p:extLst>
      <p:ext uri="{BB962C8B-B14F-4D97-AF65-F5344CB8AC3E}">
        <p14:creationId xmlns:p14="http://schemas.microsoft.com/office/powerpoint/2010/main" val="147361611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D8C2FE8F-8ED5-4809-A35C-7C3517D1ED27}" type="datetimeFigureOut">
              <a:rPr lang="ar-IQ" smtClean="0"/>
              <a:pPr/>
              <a:t>20/05/1435</a:t>
            </a:fld>
            <a:endParaRPr lang="ar-IQ"/>
          </a:p>
        </p:txBody>
      </p:sp>
      <p:sp>
        <p:nvSpPr>
          <p:cNvPr id="5" name="Footer Placeholder 4"/>
          <p:cNvSpPr>
            <a:spLocks noGrp="1"/>
          </p:cNvSpPr>
          <p:nvPr>
            <p:ph type="ftr" sz="quarter" idx="11"/>
          </p:nvPr>
        </p:nvSpPr>
        <p:spPr/>
        <p:txBody>
          <a:bodyPr/>
          <a:lstStyle/>
          <a:p>
            <a:endParaRPr lang="ar-IQ"/>
          </a:p>
        </p:txBody>
      </p:sp>
      <p:sp>
        <p:nvSpPr>
          <p:cNvPr id="6" name="Slide Number Placeholder 5"/>
          <p:cNvSpPr>
            <a:spLocks noGrp="1"/>
          </p:cNvSpPr>
          <p:nvPr>
            <p:ph type="sldNum" sz="quarter" idx="12"/>
          </p:nvPr>
        </p:nvSpPr>
        <p:spPr/>
        <p:txBody>
          <a:bodyPr/>
          <a:lstStyle/>
          <a:p>
            <a:fld id="{7690A079-73D1-4D87-A488-CA0241D366E4}" type="slidenum">
              <a:rPr lang="ar-IQ" smtClean="0"/>
              <a:pPr/>
              <a:t>‹#›</a:t>
            </a:fld>
            <a:endParaRPr lang="ar-IQ"/>
          </a:p>
        </p:txBody>
      </p:sp>
    </p:spTree>
    <p:extLst>
      <p:ext uri="{BB962C8B-B14F-4D97-AF65-F5344CB8AC3E}">
        <p14:creationId xmlns:p14="http://schemas.microsoft.com/office/powerpoint/2010/main" val="331407959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smtClean="0"/>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D8C2FE8F-8ED5-4809-A35C-7C3517D1ED27}" type="datetimeFigureOut">
              <a:rPr lang="ar-IQ" smtClean="0"/>
              <a:pPr/>
              <a:t>20/05/1435</a:t>
            </a:fld>
            <a:endParaRPr lang="ar-IQ"/>
          </a:p>
        </p:txBody>
      </p:sp>
      <p:sp>
        <p:nvSpPr>
          <p:cNvPr id="5" name="Footer Placeholder 4"/>
          <p:cNvSpPr>
            <a:spLocks noGrp="1"/>
          </p:cNvSpPr>
          <p:nvPr>
            <p:ph type="ftr" sz="quarter" idx="11"/>
          </p:nvPr>
        </p:nvSpPr>
        <p:spPr/>
        <p:txBody>
          <a:bodyPr/>
          <a:lstStyle/>
          <a:p>
            <a:endParaRPr lang="ar-IQ"/>
          </a:p>
        </p:txBody>
      </p:sp>
      <p:sp>
        <p:nvSpPr>
          <p:cNvPr id="6" name="Slide Number Placeholder 5"/>
          <p:cNvSpPr>
            <a:spLocks noGrp="1"/>
          </p:cNvSpPr>
          <p:nvPr>
            <p:ph type="sldNum" sz="quarter" idx="12"/>
          </p:nvPr>
        </p:nvSpPr>
        <p:spPr/>
        <p:txBody>
          <a:bodyPr/>
          <a:lstStyle/>
          <a:p>
            <a:fld id="{7690A079-73D1-4D87-A488-CA0241D366E4}" type="slidenum">
              <a:rPr lang="ar-IQ" smtClean="0"/>
              <a:pPr/>
              <a:t>‹#›</a:t>
            </a:fld>
            <a:endParaRPr lang="ar-IQ"/>
          </a:p>
        </p:txBody>
      </p:sp>
    </p:spTree>
    <p:extLst>
      <p:ext uri="{BB962C8B-B14F-4D97-AF65-F5344CB8AC3E}">
        <p14:creationId xmlns:p14="http://schemas.microsoft.com/office/powerpoint/2010/main" val="394954476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D8C2FE8F-8ED5-4809-A35C-7C3517D1ED27}" type="datetimeFigureOut">
              <a:rPr lang="ar-IQ" smtClean="0"/>
              <a:pPr/>
              <a:t>20/05/1435</a:t>
            </a:fld>
            <a:endParaRPr lang="ar-IQ"/>
          </a:p>
        </p:txBody>
      </p:sp>
      <p:sp>
        <p:nvSpPr>
          <p:cNvPr id="6" name="Footer Placeholder 5"/>
          <p:cNvSpPr>
            <a:spLocks noGrp="1"/>
          </p:cNvSpPr>
          <p:nvPr>
            <p:ph type="ftr" sz="quarter" idx="11"/>
          </p:nvPr>
        </p:nvSpPr>
        <p:spPr/>
        <p:txBody>
          <a:bodyPr/>
          <a:lstStyle/>
          <a:p>
            <a:endParaRPr lang="ar-IQ"/>
          </a:p>
        </p:txBody>
      </p:sp>
      <p:sp>
        <p:nvSpPr>
          <p:cNvPr id="7" name="Slide Number Placeholder 6"/>
          <p:cNvSpPr>
            <a:spLocks noGrp="1"/>
          </p:cNvSpPr>
          <p:nvPr>
            <p:ph type="sldNum" sz="quarter" idx="12"/>
          </p:nvPr>
        </p:nvSpPr>
        <p:spPr/>
        <p:txBody>
          <a:bodyPr/>
          <a:lstStyle/>
          <a:p>
            <a:fld id="{7690A079-73D1-4D87-A488-CA0241D366E4}" type="slidenum">
              <a:rPr lang="ar-IQ" smtClean="0"/>
              <a:pPr/>
              <a:t>‹#›</a:t>
            </a:fld>
            <a:endParaRPr lang="ar-IQ"/>
          </a:p>
        </p:txBody>
      </p:sp>
    </p:spTree>
    <p:extLst>
      <p:ext uri="{BB962C8B-B14F-4D97-AF65-F5344CB8AC3E}">
        <p14:creationId xmlns:p14="http://schemas.microsoft.com/office/powerpoint/2010/main" val="333619923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D8C2FE8F-8ED5-4809-A35C-7C3517D1ED27}" type="datetimeFigureOut">
              <a:rPr lang="ar-IQ" smtClean="0"/>
              <a:pPr/>
              <a:t>20/05/1435</a:t>
            </a:fld>
            <a:endParaRPr lang="ar-IQ"/>
          </a:p>
        </p:txBody>
      </p:sp>
      <p:sp>
        <p:nvSpPr>
          <p:cNvPr id="8" name="Footer Placeholder 7"/>
          <p:cNvSpPr>
            <a:spLocks noGrp="1"/>
          </p:cNvSpPr>
          <p:nvPr>
            <p:ph type="ftr" sz="quarter" idx="11"/>
          </p:nvPr>
        </p:nvSpPr>
        <p:spPr/>
        <p:txBody>
          <a:bodyPr/>
          <a:lstStyle/>
          <a:p>
            <a:endParaRPr lang="ar-IQ"/>
          </a:p>
        </p:txBody>
      </p:sp>
      <p:sp>
        <p:nvSpPr>
          <p:cNvPr id="9" name="Slide Number Placeholder 8"/>
          <p:cNvSpPr>
            <a:spLocks noGrp="1"/>
          </p:cNvSpPr>
          <p:nvPr>
            <p:ph type="sldNum" sz="quarter" idx="12"/>
          </p:nvPr>
        </p:nvSpPr>
        <p:spPr/>
        <p:txBody>
          <a:bodyPr/>
          <a:lstStyle/>
          <a:p>
            <a:fld id="{7690A079-73D1-4D87-A488-CA0241D366E4}" type="slidenum">
              <a:rPr lang="ar-IQ" smtClean="0"/>
              <a:pPr/>
              <a:t>‹#›</a:t>
            </a:fld>
            <a:endParaRPr lang="ar-IQ"/>
          </a:p>
        </p:txBody>
      </p:sp>
    </p:spTree>
    <p:extLst>
      <p:ext uri="{BB962C8B-B14F-4D97-AF65-F5344CB8AC3E}">
        <p14:creationId xmlns:p14="http://schemas.microsoft.com/office/powerpoint/2010/main" val="181678645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D8C2FE8F-8ED5-4809-A35C-7C3517D1ED27}" type="datetimeFigureOut">
              <a:rPr lang="ar-IQ" smtClean="0"/>
              <a:pPr/>
              <a:t>20/05/1435</a:t>
            </a:fld>
            <a:endParaRPr lang="ar-IQ"/>
          </a:p>
        </p:txBody>
      </p:sp>
      <p:sp>
        <p:nvSpPr>
          <p:cNvPr id="4" name="Footer Placeholder 3"/>
          <p:cNvSpPr>
            <a:spLocks noGrp="1"/>
          </p:cNvSpPr>
          <p:nvPr>
            <p:ph type="ftr" sz="quarter" idx="11"/>
          </p:nvPr>
        </p:nvSpPr>
        <p:spPr/>
        <p:txBody>
          <a:bodyPr/>
          <a:lstStyle/>
          <a:p>
            <a:endParaRPr lang="ar-IQ"/>
          </a:p>
        </p:txBody>
      </p:sp>
      <p:sp>
        <p:nvSpPr>
          <p:cNvPr id="5" name="Slide Number Placeholder 4"/>
          <p:cNvSpPr>
            <a:spLocks noGrp="1"/>
          </p:cNvSpPr>
          <p:nvPr>
            <p:ph type="sldNum" sz="quarter" idx="12"/>
          </p:nvPr>
        </p:nvSpPr>
        <p:spPr/>
        <p:txBody>
          <a:bodyPr/>
          <a:lstStyle/>
          <a:p>
            <a:fld id="{7690A079-73D1-4D87-A488-CA0241D366E4}" type="slidenum">
              <a:rPr lang="ar-IQ" smtClean="0"/>
              <a:pPr/>
              <a:t>‹#›</a:t>
            </a:fld>
            <a:endParaRPr lang="ar-IQ"/>
          </a:p>
        </p:txBody>
      </p:sp>
    </p:spTree>
    <p:extLst>
      <p:ext uri="{BB962C8B-B14F-4D97-AF65-F5344CB8AC3E}">
        <p14:creationId xmlns:p14="http://schemas.microsoft.com/office/powerpoint/2010/main" val="329616987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8C2FE8F-8ED5-4809-A35C-7C3517D1ED27}" type="datetimeFigureOut">
              <a:rPr lang="ar-IQ" smtClean="0"/>
              <a:pPr/>
              <a:t>20/05/1435</a:t>
            </a:fld>
            <a:endParaRPr lang="ar-IQ"/>
          </a:p>
        </p:txBody>
      </p:sp>
      <p:sp>
        <p:nvSpPr>
          <p:cNvPr id="3" name="Footer Placeholder 2"/>
          <p:cNvSpPr>
            <a:spLocks noGrp="1"/>
          </p:cNvSpPr>
          <p:nvPr>
            <p:ph type="ftr" sz="quarter" idx="11"/>
          </p:nvPr>
        </p:nvSpPr>
        <p:spPr/>
        <p:txBody>
          <a:bodyPr/>
          <a:lstStyle/>
          <a:p>
            <a:endParaRPr lang="ar-IQ"/>
          </a:p>
        </p:txBody>
      </p:sp>
      <p:sp>
        <p:nvSpPr>
          <p:cNvPr id="4" name="Slide Number Placeholder 3"/>
          <p:cNvSpPr>
            <a:spLocks noGrp="1"/>
          </p:cNvSpPr>
          <p:nvPr>
            <p:ph type="sldNum" sz="quarter" idx="12"/>
          </p:nvPr>
        </p:nvSpPr>
        <p:spPr/>
        <p:txBody>
          <a:bodyPr/>
          <a:lstStyle/>
          <a:p>
            <a:fld id="{7690A079-73D1-4D87-A488-CA0241D366E4}" type="slidenum">
              <a:rPr lang="ar-IQ" smtClean="0"/>
              <a:pPr/>
              <a:t>‹#›</a:t>
            </a:fld>
            <a:endParaRPr lang="ar-IQ"/>
          </a:p>
        </p:txBody>
      </p:sp>
    </p:spTree>
    <p:extLst>
      <p:ext uri="{BB962C8B-B14F-4D97-AF65-F5344CB8AC3E}">
        <p14:creationId xmlns:p14="http://schemas.microsoft.com/office/powerpoint/2010/main" val="29884539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8C2FE8F-8ED5-4809-A35C-7C3517D1ED27}" type="datetimeFigureOut">
              <a:rPr lang="ar-IQ" smtClean="0"/>
              <a:pPr/>
              <a:t>20/05/1435</a:t>
            </a:fld>
            <a:endParaRPr lang="ar-IQ"/>
          </a:p>
        </p:txBody>
      </p:sp>
      <p:sp>
        <p:nvSpPr>
          <p:cNvPr id="6" name="Footer Placeholder 5"/>
          <p:cNvSpPr>
            <a:spLocks noGrp="1"/>
          </p:cNvSpPr>
          <p:nvPr>
            <p:ph type="ftr" sz="quarter" idx="11"/>
          </p:nvPr>
        </p:nvSpPr>
        <p:spPr/>
        <p:txBody>
          <a:bodyPr/>
          <a:lstStyle/>
          <a:p>
            <a:endParaRPr lang="ar-IQ"/>
          </a:p>
        </p:txBody>
      </p:sp>
      <p:sp>
        <p:nvSpPr>
          <p:cNvPr id="7" name="Slide Number Placeholder 6"/>
          <p:cNvSpPr>
            <a:spLocks noGrp="1"/>
          </p:cNvSpPr>
          <p:nvPr>
            <p:ph type="sldNum" sz="quarter" idx="12"/>
          </p:nvPr>
        </p:nvSpPr>
        <p:spPr/>
        <p:txBody>
          <a:bodyPr/>
          <a:lstStyle/>
          <a:p>
            <a:fld id="{7690A079-73D1-4D87-A488-CA0241D366E4}" type="slidenum">
              <a:rPr lang="ar-IQ" smtClean="0"/>
              <a:pPr/>
              <a:t>‹#›</a:t>
            </a:fld>
            <a:endParaRPr lang="ar-IQ"/>
          </a:p>
        </p:txBody>
      </p:sp>
    </p:spTree>
    <p:extLst>
      <p:ext uri="{BB962C8B-B14F-4D97-AF65-F5344CB8AC3E}">
        <p14:creationId xmlns:p14="http://schemas.microsoft.com/office/powerpoint/2010/main" val="55355640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8C2FE8F-8ED5-4809-A35C-7C3517D1ED27}" type="datetimeFigureOut">
              <a:rPr lang="ar-IQ" smtClean="0"/>
              <a:pPr/>
              <a:t>20/05/1435</a:t>
            </a:fld>
            <a:endParaRPr lang="ar-IQ"/>
          </a:p>
        </p:txBody>
      </p:sp>
      <p:sp>
        <p:nvSpPr>
          <p:cNvPr id="6" name="Footer Placeholder 5"/>
          <p:cNvSpPr>
            <a:spLocks noGrp="1"/>
          </p:cNvSpPr>
          <p:nvPr>
            <p:ph type="ftr" sz="quarter" idx="11"/>
          </p:nvPr>
        </p:nvSpPr>
        <p:spPr/>
        <p:txBody>
          <a:bodyPr/>
          <a:lstStyle/>
          <a:p>
            <a:endParaRPr lang="ar-IQ"/>
          </a:p>
        </p:txBody>
      </p:sp>
      <p:sp>
        <p:nvSpPr>
          <p:cNvPr id="7" name="Slide Number Placeholder 6"/>
          <p:cNvSpPr>
            <a:spLocks noGrp="1"/>
          </p:cNvSpPr>
          <p:nvPr>
            <p:ph type="sldNum" sz="quarter" idx="12"/>
          </p:nvPr>
        </p:nvSpPr>
        <p:spPr/>
        <p:txBody>
          <a:bodyPr/>
          <a:lstStyle/>
          <a:p>
            <a:fld id="{7690A079-73D1-4D87-A488-CA0241D366E4}" type="slidenum">
              <a:rPr lang="ar-IQ" smtClean="0"/>
              <a:pPr/>
              <a:t>‹#›</a:t>
            </a:fld>
            <a:endParaRPr lang="ar-IQ"/>
          </a:p>
        </p:txBody>
      </p:sp>
    </p:spTree>
    <p:extLst>
      <p:ext uri="{BB962C8B-B14F-4D97-AF65-F5344CB8AC3E}">
        <p14:creationId xmlns:p14="http://schemas.microsoft.com/office/powerpoint/2010/main" val="392948571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8C2FE8F-8ED5-4809-A35C-7C3517D1ED27}" type="datetimeFigureOut">
              <a:rPr lang="ar-IQ" smtClean="0"/>
              <a:pPr/>
              <a:t>20/05/1435</a:t>
            </a:fld>
            <a:endParaRPr lang="ar-IQ"/>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ar-IQ"/>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690A079-73D1-4D87-A488-CA0241D366E4}" type="slidenum">
              <a:rPr lang="ar-IQ" smtClean="0"/>
              <a:pPr/>
              <a:t>‹#›</a:t>
            </a:fld>
            <a:endParaRPr lang="ar-IQ"/>
          </a:p>
        </p:txBody>
      </p:sp>
    </p:spTree>
    <p:extLst>
      <p:ext uri="{BB962C8B-B14F-4D97-AF65-F5344CB8AC3E}">
        <p14:creationId xmlns:p14="http://schemas.microsoft.com/office/powerpoint/2010/main" val="2867941677"/>
      </p:ext>
    </p:extLst>
  </p:cSld>
  <p:clrMap bg1="lt1" tx1="dk1" bg2="lt2" tx2="dk2" accent1="accent1" accent2="accent2" accent3="accent3" accent4="accent4" accent5="accent5" accent6="accent6" hlink="hlink" folHlink="folHlink"/>
  <p:sldLayoutIdLst>
    <p:sldLayoutId id="2147483804" r:id="rId1"/>
    <p:sldLayoutId id="2147483805" r:id="rId2"/>
    <p:sldLayoutId id="2147483806" r:id="rId3"/>
    <p:sldLayoutId id="2147483807" r:id="rId4"/>
    <p:sldLayoutId id="2147483808" r:id="rId5"/>
    <p:sldLayoutId id="2147483809" r:id="rId6"/>
    <p:sldLayoutId id="2147483810" r:id="rId7"/>
    <p:sldLayoutId id="2147483811" r:id="rId8"/>
    <p:sldLayoutId id="2147483812" r:id="rId9"/>
    <p:sldLayoutId id="2147483813" r:id="rId10"/>
    <p:sldLayoutId id="2147483814"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hyperlink" Target="http://rds.yahoo.com/_ylt=A0S020w9KU1KJDQBBjKJzbkF;_ylu=X3oDMTByNjh0cDVhBHBvcwMxNgRzZWMDc3IEdnRpZANJMTA5XzEzMA--/SIG=1l1o80j4l/EXP=1246657213/**http:/images.search.yahoo.com/images/view?back=http://images.search.yahoo.com/search/images?p=images+of+extraction+of+teeth&amp;b=1&amp;ni=20&amp;ei=utf-8&amp;y=Search&amp;pstart=1&amp;fr=yfp-t-501-s&amp;w=333&amp;h=500&amp;imgurl=static.flickr.com/3355/3198304527_8634751000.jpg&amp;rurl=http://www.flickr.com/photos/drtoothy/3198304527/&amp;size=47k&amp;name=Tooth+Extraction...&amp;p=images+of+extraction+of+teeth&amp;oid=58f46cf3188ae9c0&amp;fr2=&amp;fusr=M.+Al-Nafisi&amp;no=16&amp;tt=535&amp;b=1&amp;ni=20&amp;sigr=11h760pem&amp;sigi=11g3i356c&amp;sigb=140at15pu" TargetMode="External"/><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2.xml"/><Relationship Id="rId1" Type="http://schemas.openxmlformats.org/officeDocument/2006/relationships/slideLayout" Target="../slideLayouts/slideLayout7.xml"/><Relationship Id="rId4" Type="http://schemas.openxmlformats.org/officeDocument/2006/relationships/image" Target="../media/image16.jpe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en-US" dirty="0" smtClean="0"/>
              <a:t>Principles of teeth extraction</a:t>
            </a:r>
            <a:endParaRPr lang="ar-IQ" dirty="0"/>
          </a:p>
        </p:txBody>
      </p:sp>
      <p:sp>
        <p:nvSpPr>
          <p:cNvPr id="3" name="عنصر نائب للمحتوى 2"/>
          <p:cNvSpPr>
            <a:spLocks noGrp="1"/>
          </p:cNvSpPr>
          <p:nvPr>
            <p:ph idx="1"/>
          </p:nvPr>
        </p:nvSpPr>
        <p:spPr/>
        <p:txBody>
          <a:bodyPr/>
          <a:lstStyle/>
          <a:p>
            <a:endParaRPr lang="ar-IQ"/>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22" name="Picture 4" descr="P1010528"/>
          <p:cNvPicPr>
            <a:picLocks noChangeAspect="1" noChangeArrowheads="1"/>
          </p:cNvPicPr>
          <p:nvPr/>
        </p:nvPicPr>
        <p:blipFill>
          <a:blip r:embed="rId2" cstate="print"/>
          <a:srcRect r="10937"/>
          <a:stretch>
            <a:fillRect/>
          </a:stretch>
        </p:blipFill>
        <p:spPr bwMode="auto">
          <a:xfrm>
            <a:off x="285752" y="0"/>
            <a:ext cx="8143900" cy="6858000"/>
          </a:xfrm>
          <a:prstGeom prst="rect">
            <a:avLst/>
          </a:prstGeom>
          <a:noFill/>
          <a:ln w="9525">
            <a:noFill/>
            <a:miter lim="800000"/>
            <a:headEnd/>
            <a:tailEnd/>
          </a:ln>
        </p:spPr>
      </p:pic>
      <p:sp>
        <p:nvSpPr>
          <p:cNvPr id="3" name="زر إجراء: مخصص 2">
            <a:hlinkClick r:id="" action="ppaction://noaction" highlightClick="1"/>
          </p:cNvPr>
          <p:cNvSpPr/>
          <p:nvPr/>
        </p:nvSpPr>
        <p:spPr>
          <a:xfrm>
            <a:off x="2643174" y="928670"/>
            <a:ext cx="3286148" cy="2113986"/>
          </a:xfrm>
          <a:prstGeom prst="actionButtonBlank">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IQ"/>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6"/>
          <p:cNvPicPr>
            <a:picLocks noChangeAspect="1" noChangeArrowheads="1"/>
          </p:cNvPicPr>
          <p:nvPr/>
        </p:nvPicPr>
        <p:blipFill>
          <a:blip r:embed="rId2" cstate="print"/>
          <a:srcRect/>
          <a:stretch>
            <a:fillRect/>
          </a:stretch>
        </p:blipFill>
        <p:spPr>
          <a:xfrm>
            <a:off x="1857356" y="0"/>
            <a:ext cx="6067871" cy="6768000"/>
          </a:xfrm>
          <a:prstGeom prst="rect">
            <a:avLst/>
          </a:prstGeom>
          <a:noFill/>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normAutofit/>
          </a:bodyPr>
          <a:lstStyle/>
          <a:p>
            <a:r>
              <a:rPr lang="en-US" dirty="0" smtClean="0"/>
              <a:t>Adequate access 3- HEIGHT OF THE DENTAL CHAIR </a:t>
            </a:r>
            <a:endParaRPr lang="ar-IQ" dirty="0"/>
          </a:p>
        </p:txBody>
      </p:sp>
      <p:sp>
        <p:nvSpPr>
          <p:cNvPr id="3" name="عنصر نائب للمحتوى 2"/>
          <p:cNvSpPr>
            <a:spLocks noGrp="1"/>
          </p:cNvSpPr>
          <p:nvPr>
            <p:ph idx="1"/>
          </p:nvPr>
        </p:nvSpPr>
        <p:spPr/>
        <p:txBody>
          <a:bodyPr/>
          <a:lstStyle/>
          <a:p>
            <a:pPr algn="justLow" rtl="0"/>
            <a:r>
              <a:rPr lang="en-US" dirty="0" smtClean="0"/>
              <a:t>If the site of the extraction is either </a:t>
            </a:r>
            <a:r>
              <a:rPr lang="en-US" u="sng" dirty="0" smtClean="0"/>
              <a:t>too height or too low </a:t>
            </a:r>
            <a:r>
              <a:rPr lang="en-US" dirty="0" smtClean="0"/>
              <a:t>in relation to the operator, he works at a mechanically tiring and uncomfortable position.</a:t>
            </a:r>
          </a:p>
          <a:p>
            <a:pPr algn="justLow" rtl="0"/>
            <a:r>
              <a:rPr lang="en-US" dirty="0" smtClean="0"/>
              <a:t>When </a:t>
            </a:r>
            <a:r>
              <a:rPr lang="en-US" dirty="0" smtClean="0">
                <a:solidFill>
                  <a:srgbClr val="FF0000"/>
                </a:solidFill>
              </a:rPr>
              <a:t>a </a:t>
            </a:r>
            <a:r>
              <a:rPr lang="en-US" b="1" i="1" dirty="0" smtClean="0">
                <a:solidFill>
                  <a:srgbClr val="FF0000"/>
                </a:solidFill>
              </a:rPr>
              <a:t>maxillary tooth </a:t>
            </a:r>
            <a:r>
              <a:rPr lang="en-US" dirty="0" smtClean="0"/>
              <a:t>is being extracted, the chair should be adjusted so that the site of the extraction is between the</a:t>
            </a:r>
            <a:r>
              <a:rPr lang="en-US" dirty="0" smtClean="0">
                <a:solidFill>
                  <a:srgbClr val="FFFF00"/>
                </a:solidFill>
              </a:rPr>
              <a:t> </a:t>
            </a:r>
            <a:r>
              <a:rPr lang="en-US" dirty="0" smtClean="0">
                <a:solidFill>
                  <a:srgbClr val="FF0000"/>
                </a:solidFill>
              </a:rPr>
              <a:t>shoulder level </a:t>
            </a:r>
            <a:r>
              <a:rPr lang="en-US" dirty="0" smtClean="0"/>
              <a:t>of the operator and his elbow.</a:t>
            </a:r>
            <a:endParaRPr lang="ar-IQ" dirty="0" smtClean="0"/>
          </a:p>
          <a:p>
            <a:endParaRPr lang="ar-IQ" dirty="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endParaRPr lang="ar-IQ"/>
          </a:p>
        </p:txBody>
      </p:sp>
      <p:sp>
        <p:nvSpPr>
          <p:cNvPr id="3" name="عنصر نائب للمحتوى 2"/>
          <p:cNvSpPr>
            <a:spLocks noGrp="1"/>
          </p:cNvSpPr>
          <p:nvPr>
            <p:ph idx="1"/>
          </p:nvPr>
        </p:nvSpPr>
        <p:spPr/>
        <p:txBody>
          <a:bodyPr>
            <a:normAutofit/>
          </a:bodyPr>
          <a:lstStyle/>
          <a:p>
            <a:pPr algn="l" rtl="0"/>
            <a:r>
              <a:rPr lang="en-US" dirty="0" smtClean="0"/>
              <a:t>During the extraction of </a:t>
            </a:r>
            <a:r>
              <a:rPr lang="en-US" b="1" i="1" dirty="0" smtClean="0">
                <a:solidFill>
                  <a:srgbClr val="FFC000"/>
                </a:solidFill>
              </a:rPr>
              <a:t>a mandibular tooth </a:t>
            </a:r>
            <a:r>
              <a:rPr lang="en-US" dirty="0" smtClean="0"/>
              <a:t>the chair height should be adjusted so that the tooth to be extracted is </a:t>
            </a:r>
            <a:r>
              <a:rPr lang="en-US" sz="4000" dirty="0" smtClean="0"/>
              <a:t>slightly  below the level of the operator elbow</a:t>
            </a:r>
            <a:r>
              <a:rPr lang="en-US" sz="4000" dirty="0" smtClean="0">
                <a:solidFill>
                  <a:srgbClr val="FF0000"/>
                </a:solidFill>
              </a:rPr>
              <a:t>.</a:t>
            </a:r>
          </a:p>
          <a:p>
            <a:pPr algn="l" rtl="0"/>
            <a:r>
              <a:rPr lang="en-US" sz="4000" dirty="0" smtClean="0">
                <a:solidFill>
                  <a:schemeClr val="tx2">
                    <a:lumMod val="75000"/>
                  </a:schemeClr>
                </a:solidFill>
              </a:rPr>
              <a:t>The lower occlusal plane should be parallel to the floor.</a:t>
            </a:r>
            <a:endParaRPr lang="ar-IQ" sz="4000" dirty="0" smtClean="0">
              <a:solidFill>
                <a:schemeClr val="tx2">
                  <a:lumMod val="75000"/>
                </a:schemeClr>
              </a:solidFill>
            </a:endParaRPr>
          </a:p>
          <a:p>
            <a:pPr algn="l" rtl="0">
              <a:buNone/>
            </a:pPr>
            <a:endParaRPr lang="ar-IQ" dirty="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noFill/>
        </p:spPr>
        <p:style>
          <a:lnRef idx="1">
            <a:schemeClr val="accent3"/>
          </a:lnRef>
          <a:fillRef idx="2">
            <a:schemeClr val="accent3"/>
          </a:fillRef>
          <a:effectRef idx="1">
            <a:schemeClr val="accent3"/>
          </a:effectRef>
          <a:fontRef idx="minor">
            <a:schemeClr val="dk1"/>
          </a:fontRef>
        </p:style>
        <p:txBody>
          <a:bodyPr>
            <a:normAutofit/>
          </a:bodyPr>
          <a:lstStyle/>
          <a:p>
            <a:r>
              <a:rPr lang="en-US" dirty="0" smtClean="0">
                <a:solidFill>
                  <a:schemeClr val="tx1"/>
                </a:solidFill>
              </a:rPr>
              <a:t> Using the non dominant hand</a:t>
            </a:r>
            <a:endParaRPr lang="ar-IQ" dirty="0">
              <a:solidFill>
                <a:schemeClr val="tx1"/>
              </a:solidFill>
            </a:endParaRPr>
          </a:p>
        </p:txBody>
      </p:sp>
      <p:sp>
        <p:nvSpPr>
          <p:cNvPr id="3" name="Content Placeholder 2"/>
          <p:cNvSpPr>
            <a:spLocks noGrp="1"/>
          </p:cNvSpPr>
          <p:nvPr>
            <p:ph idx="1"/>
          </p:nvPr>
        </p:nvSpPr>
        <p:spPr>
          <a:noFill/>
        </p:spPr>
        <p:style>
          <a:lnRef idx="1">
            <a:schemeClr val="accent4"/>
          </a:lnRef>
          <a:fillRef idx="3">
            <a:schemeClr val="accent4"/>
          </a:fillRef>
          <a:effectRef idx="2">
            <a:schemeClr val="accent4"/>
          </a:effectRef>
          <a:fontRef idx="minor">
            <a:schemeClr val="lt1"/>
          </a:fontRef>
        </p:style>
        <p:txBody>
          <a:bodyPr>
            <a:normAutofit/>
          </a:bodyPr>
          <a:lstStyle/>
          <a:p>
            <a:pPr algn="l" rtl="0">
              <a:buNone/>
            </a:pPr>
            <a:endParaRPr lang="en-US" dirty="0" smtClean="0"/>
          </a:p>
          <a:p>
            <a:pPr algn="l" rtl="0"/>
            <a:r>
              <a:rPr lang="en-US" dirty="0" smtClean="0">
                <a:solidFill>
                  <a:schemeClr val="tx1"/>
                </a:solidFill>
              </a:rPr>
              <a:t>Jaw support by the non dominant hand is essential for all extractions.</a:t>
            </a:r>
          </a:p>
          <a:p>
            <a:pPr algn="l" rtl="0">
              <a:buNone/>
            </a:pPr>
            <a:endParaRPr lang="en-US" dirty="0" smtClean="0">
              <a:solidFill>
                <a:schemeClr val="tx1"/>
              </a:solidFill>
            </a:endParaRPr>
          </a:p>
          <a:p>
            <a:pPr algn="l" rtl="0">
              <a:buNone/>
            </a:pPr>
            <a:endParaRPr lang="en-US" dirty="0" smtClean="0"/>
          </a:p>
          <a:p>
            <a:pPr algn="l" rtl="0">
              <a:buNone/>
            </a:pPr>
            <a:r>
              <a:rPr lang="en-US" dirty="0" smtClean="0"/>
              <a:t> </a:t>
            </a:r>
            <a:endParaRPr lang="ar-IQ" dirty="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ar-IQ"/>
          </a:p>
        </p:txBody>
      </p:sp>
      <p:sp>
        <p:nvSpPr>
          <p:cNvPr id="3" name="Content Placeholder 2"/>
          <p:cNvSpPr>
            <a:spLocks noGrp="1"/>
          </p:cNvSpPr>
          <p:nvPr>
            <p:ph sz="half" idx="1"/>
          </p:nvPr>
        </p:nvSpPr>
        <p:spPr>
          <a:noFill/>
        </p:spPr>
        <p:style>
          <a:lnRef idx="1">
            <a:schemeClr val="accent4"/>
          </a:lnRef>
          <a:fillRef idx="2">
            <a:schemeClr val="accent4"/>
          </a:fillRef>
          <a:effectRef idx="1">
            <a:schemeClr val="accent4"/>
          </a:effectRef>
          <a:fontRef idx="minor">
            <a:schemeClr val="dk1"/>
          </a:fontRef>
        </p:style>
        <p:txBody>
          <a:bodyPr>
            <a:normAutofit/>
          </a:bodyPr>
          <a:lstStyle/>
          <a:p>
            <a:pPr algn="l" rtl="0">
              <a:buNone/>
            </a:pPr>
            <a:r>
              <a:rPr lang="en-US" sz="4400" dirty="0" smtClean="0"/>
              <a:t>1- Support of the mandible  during tooth extraction </a:t>
            </a:r>
            <a:endParaRPr lang="ar-IQ" sz="4400" dirty="0"/>
          </a:p>
        </p:txBody>
      </p:sp>
      <p:sp>
        <p:nvSpPr>
          <p:cNvPr id="4" name="Content Placeholder 3"/>
          <p:cNvSpPr>
            <a:spLocks noGrp="1"/>
          </p:cNvSpPr>
          <p:nvPr>
            <p:ph sz="half" idx="2"/>
          </p:nvPr>
        </p:nvSpPr>
        <p:spPr>
          <a:noFill/>
        </p:spPr>
        <p:style>
          <a:lnRef idx="1">
            <a:schemeClr val="accent4"/>
          </a:lnRef>
          <a:fillRef idx="3">
            <a:schemeClr val="accent4"/>
          </a:fillRef>
          <a:effectRef idx="2">
            <a:schemeClr val="accent4"/>
          </a:effectRef>
          <a:fontRef idx="minor">
            <a:schemeClr val="lt1"/>
          </a:fontRef>
        </p:style>
        <p:txBody>
          <a:bodyPr>
            <a:normAutofit/>
          </a:bodyPr>
          <a:lstStyle/>
          <a:p>
            <a:pPr algn="l" rtl="0">
              <a:buFont typeface="Wingdings" pitchFamily="2" charset="2"/>
              <a:buChar char="v"/>
            </a:pPr>
            <a:r>
              <a:rPr lang="en-US" sz="3200" dirty="0" smtClean="0">
                <a:solidFill>
                  <a:schemeClr val="tx1"/>
                </a:solidFill>
              </a:rPr>
              <a:t>-   Lessen the discomfort of the patient .</a:t>
            </a:r>
          </a:p>
          <a:p>
            <a:pPr algn="l" rtl="0">
              <a:buFont typeface="Wingdings" pitchFamily="2" charset="2"/>
              <a:buChar char="v"/>
            </a:pPr>
            <a:r>
              <a:rPr lang="en-US" sz="3200" dirty="0" smtClean="0">
                <a:solidFill>
                  <a:schemeClr val="tx1"/>
                </a:solidFill>
              </a:rPr>
              <a:t>-   Facilitate the extraction </a:t>
            </a:r>
          </a:p>
          <a:p>
            <a:pPr algn="l" rtl="0">
              <a:buFont typeface="Wingdings" pitchFamily="2" charset="2"/>
              <a:buChar char="v"/>
            </a:pPr>
            <a:r>
              <a:rPr lang="en-US" sz="3200" dirty="0" smtClean="0">
                <a:solidFill>
                  <a:schemeClr val="tx1"/>
                </a:solidFill>
              </a:rPr>
              <a:t>-  Prevent dislocation of the TMJ</a:t>
            </a:r>
            <a:r>
              <a:rPr lang="en-US" dirty="0" smtClean="0">
                <a:solidFill>
                  <a:schemeClr val="tx1"/>
                </a:solidFill>
              </a:rPr>
              <a:t>. </a:t>
            </a:r>
            <a:endParaRPr lang="ar-IQ" dirty="0">
              <a:solidFill>
                <a:schemeClr val="tx1"/>
              </a:solidFill>
            </a:endParaRP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During extraction of upper teeth</a:t>
            </a:r>
            <a:endParaRPr lang="ar-IQ" dirty="0"/>
          </a:p>
        </p:txBody>
      </p:sp>
      <p:sp>
        <p:nvSpPr>
          <p:cNvPr id="3" name="Content Placeholder 2"/>
          <p:cNvSpPr>
            <a:spLocks noGrp="1"/>
          </p:cNvSpPr>
          <p:nvPr>
            <p:ph sz="half" idx="1"/>
          </p:nvPr>
        </p:nvSpPr>
        <p:spPr/>
        <p:style>
          <a:lnRef idx="2">
            <a:schemeClr val="accent2"/>
          </a:lnRef>
          <a:fillRef idx="1">
            <a:schemeClr val="lt1"/>
          </a:fillRef>
          <a:effectRef idx="0">
            <a:schemeClr val="accent2"/>
          </a:effectRef>
          <a:fontRef idx="minor">
            <a:schemeClr val="dk1"/>
          </a:fontRef>
        </p:style>
        <p:txBody>
          <a:bodyPr/>
          <a:lstStyle/>
          <a:p>
            <a:pPr algn="l" rtl="0"/>
            <a:r>
              <a:rPr lang="en-US" dirty="0" smtClean="0">
                <a:solidFill>
                  <a:srgbClr val="002060"/>
                </a:solidFill>
              </a:rPr>
              <a:t>use the finger to retract the lips and cheeks when extracting maxillary teeth</a:t>
            </a:r>
            <a:r>
              <a:rPr lang="en-US" dirty="0" smtClean="0"/>
              <a:t>.</a:t>
            </a:r>
            <a:endParaRPr lang="ar-IQ" dirty="0"/>
          </a:p>
        </p:txBody>
      </p:sp>
      <p:pic>
        <p:nvPicPr>
          <p:cNvPr id="5" name="Content Placeholder 4" descr="P1010489"/>
          <p:cNvPicPr>
            <a:picLocks noGrp="1" noChangeAspect="1" noChangeArrowheads="1"/>
          </p:cNvPicPr>
          <p:nvPr>
            <p:ph sz="half" idx="2"/>
          </p:nvPr>
        </p:nvPicPr>
        <p:blipFill>
          <a:blip r:embed="rId2" cstate="print"/>
          <a:stretch>
            <a:fillRect/>
          </a:stretch>
        </p:blipFill>
        <p:spPr bwMode="auto">
          <a:xfrm>
            <a:off x="4629150" y="2543969"/>
            <a:ext cx="3886200" cy="2914650"/>
          </a:xfrm>
          <a:prstGeom prst="rect">
            <a:avLst/>
          </a:prstGeom>
          <a:noFill/>
          <a:ln w="9525">
            <a:noFill/>
            <a:miter lim="800000"/>
            <a:headEnd/>
            <a:tailEnd/>
          </a:ln>
        </p:spPr>
      </p:pic>
      <p:sp>
        <p:nvSpPr>
          <p:cNvPr id="7" name="مستطيل 6"/>
          <p:cNvSpPr/>
          <p:nvPr/>
        </p:nvSpPr>
        <p:spPr>
          <a:xfrm rot="380785">
            <a:off x="5977718" y="3133302"/>
            <a:ext cx="1500198" cy="50006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IQ"/>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ar-IQ"/>
          </a:p>
        </p:txBody>
      </p:sp>
      <p:sp>
        <p:nvSpPr>
          <p:cNvPr id="3" name="Content Placeholder 2"/>
          <p:cNvSpPr>
            <a:spLocks noGrp="1"/>
          </p:cNvSpPr>
          <p:nvPr>
            <p:ph sz="half" idx="1"/>
          </p:nvPr>
        </p:nvSpPr>
        <p:spPr>
          <a:xfrm>
            <a:off x="457200" y="1600200"/>
            <a:ext cx="3757610" cy="4525963"/>
          </a:xfrm>
        </p:spPr>
        <p:style>
          <a:lnRef idx="2">
            <a:schemeClr val="accent2"/>
          </a:lnRef>
          <a:fillRef idx="1">
            <a:schemeClr val="lt1"/>
          </a:fillRef>
          <a:effectRef idx="0">
            <a:schemeClr val="accent2"/>
          </a:effectRef>
          <a:fontRef idx="minor">
            <a:schemeClr val="dk1"/>
          </a:fontRef>
        </p:style>
        <p:txBody>
          <a:bodyPr/>
          <a:lstStyle/>
          <a:p>
            <a:pPr algn="justLow" rtl="0"/>
            <a:r>
              <a:rPr lang="en-US" dirty="0" smtClean="0">
                <a:solidFill>
                  <a:srgbClr val="002060"/>
                </a:solidFill>
              </a:rPr>
              <a:t>use fingers to support the lower border of the mandible while the thumb retracts and protects the tongue when extracting </a:t>
            </a:r>
            <a:r>
              <a:rPr lang="en-US" dirty="0" smtClean="0">
                <a:solidFill>
                  <a:srgbClr val="FF0000"/>
                </a:solidFill>
              </a:rPr>
              <a:t>teeth in the mandibular right quadrant</a:t>
            </a:r>
            <a:endParaRPr lang="ar-IQ" dirty="0">
              <a:solidFill>
                <a:srgbClr val="FF0000"/>
              </a:solidFill>
            </a:endParaRPr>
          </a:p>
        </p:txBody>
      </p:sp>
      <p:pic>
        <p:nvPicPr>
          <p:cNvPr id="6" name="Picture 4" descr="P1010528"/>
          <p:cNvPicPr>
            <a:picLocks noGrp="1" noChangeAspect="1" noChangeArrowheads="1"/>
          </p:cNvPicPr>
          <p:nvPr>
            <p:ph sz="half" idx="2"/>
          </p:nvPr>
        </p:nvPicPr>
        <p:blipFill>
          <a:blip r:embed="rId2" cstate="print"/>
          <a:stretch>
            <a:fillRect/>
          </a:stretch>
        </p:blipFill>
        <p:spPr bwMode="auto">
          <a:xfrm>
            <a:off x="4629150" y="2544390"/>
            <a:ext cx="3886200" cy="2913808"/>
          </a:xfrm>
          <a:prstGeom prst="rect">
            <a:avLst/>
          </a:prstGeom>
          <a:noFill/>
          <a:ln w="9525">
            <a:noFill/>
            <a:miter lim="800000"/>
            <a:headEnd/>
            <a:tailEnd/>
          </a:ln>
        </p:spPr>
      </p:pic>
      <p:sp>
        <p:nvSpPr>
          <p:cNvPr id="7" name="مستطيل 6"/>
          <p:cNvSpPr/>
          <p:nvPr/>
        </p:nvSpPr>
        <p:spPr>
          <a:xfrm rot="20879411">
            <a:off x="5679179" y="3150980"/>
            <a:ext cx="1500198" cy="50006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IQ"/>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ar-IQ"/>
          </a:p>
        </p:txBody>
      </p:sp>
      <p:sp>
        <p:nvSpPr>
          <p:cNvPr id="3" name="Content Placeholder 2"/>
          <p:cNvSpPr>
            <a:spLocks noGrp="1"/>
          </p:cNvSpPr>
          <p:nvPr>
            <p:ph sz="half" idx="1"/>
          </p:nvPr>
        </p:nvSpPr>
        <p:spPr>
          <a:xfrm>
            <a:off x="457200" y="1600200"/>
            <a:ext cx="3829048" cy="4525963"/>
          </a:xfrm>
        </p:spPr>
        <p:style>
          <a:lnRef idx="2">
            <a:schemeClr val="dk1"/>
          </a:lnRef>
          <a:fillRef idx="1">
            <a:schemeClr val="lt1"/>
          </a:fillRef>
          <a:effectRef idx="0">
            <a:schemeClr val="dk1"/>
          </a:effectRef>
          <a:fontRef idx="minor">
            <a:schemeClr val="dk1"/>
          </a:fontRef>
        </p:style>
        <p:txBody>
          <a:bodyPr>
            <a:normAutofit/>
          </a:bodyPr>
          <a:lstStyle/>
          <a:p>
            <a:pPr algn="l" rtl="0"/>
            <a:r>
              <a:rPr lang="en-US" sz="4000" dirty="0" smtClean="0"/>
              <a:t>Use the thumb to support the chin when extracting teeth in mandibular left quadrant.</a:t>
            </a:r>
            <a:endParaRPr lang="ar-IQ" sz="4000" dirty="0"/>
          </a:p>
        </p:txBody>
      </p:sp>
      <p:pic>
        <p:nvPicPr>
          <p:cNvPr id="5" name="Content Placeholder 4" descr="P1010522"/>
          <p:cNvPicPr>
            <a:picLocks noGrp="1" noChangeAspect="1" noChangeArrowheads="1"/>
          </p:cNvPicPr>
          <p:nvPr>
            <p:ph sz="half" idx="2"/>
          </p:nvPr>
        </p:nvPicPr>
        <p:blipFill>
          <a:blip r:embed="rId2" cstate="print"/>
          <a:stretch>
            <a:fillRect/>
          </a:stretch>
        </p:blipFill>
        <p:spPr bwMode="auto">
          <a:xfrm>
            <a:off x="4629150" y="2544864"/>
            <a:ext cx="3886200" cy="291286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4" descr="P1010506"/>
          <p:cNvPicPr>
            <a:picLocks noChangeAspect="1" noChangeArrowheads="1"/>
          </p:cNvPicPr>
          <p:nvPr/>
        </p:nvPicPr>
        <p:blipFill>
          <a:blip r:embed="rId2" cstate="print"/>
          <a:srcRect r="22675" b="23507"/>
          <a:stretch>
            <a:fillRect/>
          </a:stretch>
        </p:blipFill>
        <p:spPr bwMode="auto">
          <a:xfrm>
            <a:off x="785786" y="857256"/>
            <a:ext cx="6643734" cy="4929198"/>
          </a:xfrm>
          <a:prstGeom prst="rect">
            <a:avLst/>
          </a:prstGeom>
          <a:noFill/>
          <a:ln w="9525">
            <a:noFill/>
            <a:miter lim="800000"/>
            <a:headEnd/>
            <a:tailEnd/>
          </a:ln>
        </p:spPr>
      </p:pic>
      <p:sp>
        <p:nvSpPr>
          <p:cNvPr id="5" name="مستطيل 4"/>
          <p:cNvSpPr/>
          <p:nvPr/>
        </p:nvSpPr>
        <p:spPr>
          <a:xfrm rot="781778">
            <a:off x="4894811" y="1408935"/>
            <a:ext cx="1500198" cy="50006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IQ"/>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p:txBody>
          <a:bodyPr/>
          <a:lstStyle/>
          <a:p>
            <a:r>
              <a:rPr lang="en-US" altLang="ko-KR" dirty="0" smtClean="0">
                <a:ea typeface="Gulim" pitchFamily="34" charset="-127"/>
              </a:rPr>
              <a:t>Methods of tooth Extraction:</a:t>
            </a:r>
          </a:p>
        </p:txBody>
      </p:sp>
      <p:sp>
        <p:nvSpPr>
          <p:cNvPr id="19459" name="Rectangle 3"/>
          <p:cNvSpPr>
            <a:spLocks noGrp="1" noChangeArrowheads="1"/>
          </p:cNvSpPr>
          <p:nvPr>
            <p:ph idx="1"/>
          </p:nvPr>
        </p:nvSpPr>
        <p:spPr>
          <a:noFill/>
        </p:spPr>
        <p:style>
          <a:lnRef idx="1">
            <a:schemeClr val="accent4"/>
          </a:lnRef>
          <a:fillRef idx="3">
            <a:schemeClr val="accent4"/>
          </a:fillRef>
          <a:effectRef idx="2">
            <a:schemeClr val="accent4"/>
          </a:effectRef>
          <a:fontRef idx="minor">
            <a:schemeClr val="lt1"/>
          </a:fontRef>
        </p:style>
        <p:txBody>
          <a:bodyPr>
            <a:normAutofit/>
          </a:bodyPr>
          <a:lstStyle/>
          <a:p>
            <a:pPr algn="just" rtl="0"/>
            <a:r>
              <a:rPr lang="en-US" altLang="ko-KR" sz="2800" dirty="0" smtClean="0">
                <a:solidFill>
                  <a:schemeClr val="tx1"/>
                </a:solidFill>
                <a:ea typeface="Gulim" pitchFamily="34" charset="-127"/>
              </a:rPr>
              <a:t>There are 2 basic methods of tooth removal:</a:t>
            </a:r>
          </a:p>
          <a:p>
            <a:pPr algn="just" rtl="0"/>
            <a:r>
              <a:rPr lang="en-US" altLang="ko-KR" sz="2800" dirty="0" smtClean="0">
                <a:solidFill>
                  <a:schemeClr val="tx1"/>
                </a:solidFill>
                <a:ea typeface="Gulim" pitchFamily="34" charset="-127"/>
              </a:rPr>
              <a:t>Simple tooth extraction and surgical extraction</a:t>
            </a:r>
          </a:p>
          <a:p>
            <a:pPr algn="just" rtl="0"/>
            <a:r>
              <a:rPr lang="en-US" altLang="ko-KR" sz="2800" dirty="0" smtClean="0">
                <a:solidFill>
                  <a:schemeClr val="tx1"/>
                </a:solidFill>
                <a:ea typeface="Gulim" pitchFamily="34" charset="-127"/>
              </a:rPr>
              <a:t>The simple extraction is suitable for the majority of erupted teeth, using forceps and elevators. It relies on the ability to gain sufficient grip on the root of the tooth by forcing the blade of the instrument into the periodontal space between the root  &amp; the alveolar bone</a:t>
            </a:r>
          </a:p>
        </p:txBody>
      </p:sp>
      <p:sp>
        <p:nvSpPr>
          <p:cNvPr id="19461" name="Date Placeholder 4"/>
          <p:cNvSpPr>
            <a:spLocks noGrp="1"/>
          </p:cNvSpPr>
          <p:nvPr>
            <p:ph type="dt" sz="half" idx="10"/>
          </p:nvPr>
        </p:nvSpPr>
        <p:spPr>
          <a:noFill/>
        </p:spPr>
        <p:txBody>
          <a:bodyPr/>
          <a:lstStyle/>
          <a:p>
            <a:endParaRPr lang="ko-KR" altLang="ko-KR" dirty="0" smtClean="0"/>
          </a:p>
        </p:txBody>
      </p:sp>
      <p:sp>
        <p:nvSpPr>
          <p:cNvPr id="19462" name="Footer Placeholder 5"/>
          <p:cNvSpPr>
            <a:spLocks noGrp="1"/>
          </p:cNvSpPr>
          <p:nvPr>
            <p:ph type="ftr" sz="quarter" idx="11"/>
          </p:nvPr>
        </p:nvSpPr>
        <p:spPr>
          <a:noFill/>
        </p:spPr>
        <p:txBody>
          <a:bodyPr/>
          <a:lstStyle/>
          <a:p>
            <a:endParaRPr lang="ko-KR" altLang="ko-KR" dirty="0" smtClean="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4" descr="P1010493"/>
          <p:cNvPicPr>
            <a:picLocks noChangeAspect="1" noChangeArrowheads="1"/>
          </p:cNvPicPr>
          <p:nvPr/>
        </p:nvPicPr>
        <p:blipFill>
          <a:blip r:embed="rId2" cstate="print"/>
          <a:srcRect r="16406" b="16666"/>
          <a:stretch>
            <a:fillRect/>
          </a:stretch>
        </p:blipFill>
        <p:spPr bwMode="auto">
          <a:xfrm>
            <a:off x="0" y="0"/>
            <a:ext cx="9108000" cy="6809724"/>
          </a:xfrm>
          <a:prstGeom prst="rect">
            <a:avLst/>
          </a:prstGeom>
          <a:noFill/>
          <a:ln w="9525">
            <a:noFill/>
            <a:miter lim="800000"/>
            <a:headEnd/>
            <a:tailEnd/>
          </a:ln>
        </p:spPr>
      </p:pic>
      <p:sp>
        <p:nvSpPr>
          <p:cNvPr id="9219" name="Text Box 5"/>
          <p:cNvSpPr txBox="1">
            <a:spLocks noChangeArrowheads="1"/>
          </p:cNvSpPr>
          <p:nvPr/>
        </p:nvSpPr>
        <p:spPr bwMode="auto">
          <a:xfrm>
            <a:off x="7239000" y="3810000"/>
            <a:ext cx="1219200" cy="641350"/>
          </a:xfrm>
          <a:prstGeom prst="rect">
            <a:avLst/>
          </a:prstGeom>
          <a:solidFill>
            <a:srgbClr val="006600"/>
          </a:solidFill>
          <a:ln w="9525">
            <a:noFill/>
            <a:miter lim="800000"/>
            <a:headEnd/>
            <a:tailEnd/>
          </a:ln>
        </p:spPr>
        <p:txBody>
          <a:bodyPr>
            <a:spAutoFit/>
          </a:bodyPr>
          <a:lstStyle/>
          <a:p>
            <a:pPr algn="ctr">
              <a:spcBef>
                <a:spcPct val="50000"/>
              </a:spcBef>
            </a:pPr>
            <a:r>
              <a:rPr lang="en-US" sz="3600" b="1" dirty="0">
                <a:solidFill>
                  <a:srgbClr val="FF3300"/>
                </a:solidFill>
                <a:latin typeface="Georgia" pitchFamily="18" charset="0"/>
              </a:rPr>
              <a:t>X</a:t>
            </a: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602" name="Picture 4" descr="P1010517"/>
          <p:cNvPicPr>
            <a:picLocks noChangeAspect="1" noChangeArrowheads="1"/>
          </p:cNvPicPr>
          <p:nvPr/>
        </p:nvPicPr>
        <p:blipFill>
          <a:blip r:embed="rId2" cstate="print"/>
          <a:srcRect l="6250" r="20312" b="18750"/>
          <a:stretch>
            <a:fillRect/>
          </a:stretch>
        </p:blipFill>
        <p:spPr bwMode="auto">
          <a:xfrm>
            <a:off x="928662" y="214290"/>
            <a:ext cx="7704000" cy="639264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626" name="Picture 4" descr="P1010520"/>
          <p:cNvPicPr>
            <a:picLocks noChangeAspect="1" noChangeArrowheads="1"/>
          </p:cNvPicPr>
          <p:nvPr/>
        </p:nvPicPr>
        <p:blipFill>
          <a:blip r:embed="rId2" cstate="print"/>
          <a:srcRect l="6250" t="23958" r="14844" b="10416"/>
          <a:stretch>
            <a:fillRect/>
          </a:stretch>
        </p:blipFill>
        <p:spPr bwMode="auto">
          <a:xfrm>
            <a:off x="142844" y="785794"/>
            <a:ext cx="8820000" cy="550156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22" name="Picture 4" descr="P1010528"/>
          <p:cNvPicPr>
            <a:picLocks noChangeAspect="1" noChangeArrowheads="1"/>
          </p:cNvPicPr>
          <p:nvPr/>
        </p:nvPicPr>
        <p:blipFill>
          <a:blip r:embed="rId2" cstate="print"/>
          <a:srcRect r="15625" b="17708"/>
          <a:stretch>
            <a:fillRect/>
          </a:stretch>
        </p:blipFill>
        <p:spPr bwMode="auto">
          <a:xfrm>
            <a:off x="214282" y="0"/>
            <a:ext cx="7715272" cy="5643578"/>
          </a:xfrm>
          <a:prstGeom prst="rect">
            <a:avLst/>
          </a:prstGeom>
          <a:noFill/>
          <a:ln w="9525">
            <a:noFill/>
            <a:miter lim="800000"/>
            <a:headEnd/>
            <a:tailEnd/>
          </a:ln>
        </p:spPr>
      </p:pic>
      <p:sp>
        <p:nvSpPr>
          <p:cNvPr id="3" name="مستطيل 2"/>
          <p:cNvSpPr/>
          <p:nvPr/>
        </p:nvSpPr>
        <p:spPr>
          <a:xfrm rot="20115582">
            <a:off x="2382851" y="1122711"/>
            <a:ext cx="2803515" cy="142798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IQ"/>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noFill/>
        </p:spPr>
        <p:style>
          <a:lnRef idx="1">
            <a:schemeClr val="accent4"/>
          </a:lnRef>
          <a:fillRef idx="2">
            <a:schemeClr val="accent4"/>
          </a:fillRef>
          <a:effectRef idx="1">
            <a:schemeClr val="accent4"/>
          </a:effectRef>
          <a:fontRef idx="minor">
            <a:schemeClr val="dk1"/>
          </a:fontRef>
        </p:style>
        <p:txBody>
          <a:bodyPr/>
          <a:lstStyle/>
          <a:p>
            <a:r>
              <a:rPr lang="en-US" dirty="0" smtClean="0"/>
              <a:t>Sequencing extractions</a:t>
            </a:r>
            <a:endParaRPr lang="ar-IQ" dirty="0"/>
          </a:p>
        </p:txBody>
      </p:sp>
      <p:sp>
        <p:nvSpPr>
          <p:cNvPr id="3" name="Content Placeholder 2"/>
          <p:cNvSpPr>
            <a:spLocks noGrp="1"/>
          </p:cNvSpPr>
          <p:nvPr>
            <p:ph idx="1"/>
          </p:nvPr>
        </p:nvSpPr>
        <p:spPr>
          <a:noFill/>
        </p:spPr>
        <p:style>
          <a:lnRef idx="1">
            <a:schemeClr val="accent4"/>
          </a:lnRef>
          <a:fillRef idx="3">
            <a:schemeClr val="accent4"/>
          </a:fillRef>
          <a:effectRef idx="2">
            <a:schemeClr val="accent4"/>
          </a:effectRef>
          <a:fontRef idx="minor">
            <a:schemeClr val="lt1"/>
          </a:fontRef>
        </p:style>
        <p:txBody>
          <a:bodyPr>
            <a:normAutofit/>
          </a:bodyPr>
          <a:lstStyle/>
          <a:p>
            <a:pPr algn="justLow" rtl="0">
              <a:buNone/>
            </a:pPr>
            <a:r>
              <a:rPr lang="en-US" dirty="0" smtClean="0">
                <a:solidFill>
                  <a:schemeClr val="tx1"/>
                </a:solidFill>
              </a:rPr>
              <a:t>1- When both maxillary and mandibular teeth are to be removed at the same appointment, the maxillary teeth are removed first . This aids in avoiding blood and debris from contaminating the mandibular surgical site.</a:t>
            </a:r>
          </a:p>
          <a:p>
            <a:pPr algn="justLow" rtl="0">
              <a:buNone/>
            </a:pPr>
            <a:r>
              <a:rPr lang="en-US" dirty="0" smtClean="0">
                <a:solidFill>
                  <a:schemeClr val="tx1"/>
                </a:solidFill>
              </a:rPr>
              <a:t>2- When extracting teeth in the same quadrant, it is more efficient to extract the most posterior tooth first.</a:t>
            </a:r>
            <a:endParaRPr lang="ar-IQ" dirty="0">
              <a:solidFill>
                <a:schemeClr val="tx1"/>
              </a:solidFill>
            </a:endParaRP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noFill/>
        </p:spPr>
        <p:style>
          <a:lnRef idx="1">
            <a:schemeClr val="accent4"/>
          </a:lnRef>
          <a:fillRef idx="2">
            <a:schemeClr val="accent4"/>
          </a:fillRef>
          <a:effectRef idx="1">
            <a:schemeClr val="accent4"/>
          </a:effectRef>
          <a:fontRef idx="minor">
            <a:schemeClr val="dk1"/>
          </a:fontRef>
        </p:style>
        <p:txBody>
          <a:bodyPr/>
          <a:lstStyle/>
          <a:p>
            <a:r>
              <a:rPr lang="en-US" dirty="0" smtClean="0"/>
              <a:t>Used of controlled force </a:t>
            </a:r>
            <a:endParaRPr lang="ar-IQ" dirty="0"/>
          </a:p>
        </p:txBody>
      </p:sp>
      <p:sp>
        <p:nvSpPr>
          <p:cNvPr id="3" name="Content Placeholder 2"/>
          <p:cNvSpPr>
            <a:spLocks noGrp="1"/>
          </p:cNvSpPr>
          <p:nvPr>
            <p:ph idx="1"/>
          </p:nvPr>
        </p:nvSpPr>
        <p:spPr>
          <a:noFill/>
        </p:spPr>
        <p:style>
          <a:lnRef idx="1">
            <a:schemeClr val="accent4"/>
          </a:lnRef>
          <a:fillRef idx="3">
            <a:schemeClr val="accent4"/>
          </a:fillRef>
          <a:effectRef idx="2">
            <a:schemeClr val="accent4"/>
          </a:effectRef>
          <a:fontRef idx="minor">
            <a:schemeClr val="lt1"/>
          </a:fontRef>
        </p:style>
        <p:txBody>
          <a:bodyPr/>
          <a:lstStyle/>
          <a:p>
            <a:pPr algn="l" rtl="0"/>
            <a:r>
              <a:rPr lang="en-US" dirty="0" smtClean="0">
                <a:solidFill>
                  <a:schemeClr val="tx1"/>
                </a:solidFill>
              </a:rPr>
              <a:t>The successful removal of teeth with forceps relies largely on the proper use of controlled force. Excessive force can lead to fracture of the crown and hence increase the operating time and surgical morbidity for the patient</a:t>
            </a:r>
            <a:r>
              <a:rPr lang="en-US" dirty="0" smtClean="0"/>
              <a:t>. </a:t>
            </a:r>
            <a:endParaRPr lang="ar-IQ" dirty="0"/>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ar-IQ"/>
          </a:p>
        </p:txBody>
      </p:sp>
      <p:pic>
        <p:nvPicPr>
          <p:cNvPr id="3074" name="Picture 2" descr="I:\DCIM\101MSDCF\DSC01667.JPG"/>
          <p:cNvPicPr>
            <a:picLocks noGrp="1" noChangeAspect="1" noChangeArrowheads="1"/>
          </p:cNvPicPr>
          <p:nvPr>
            <p:ph idx="1"/>
          </p:nvPr>
        </p:nvPicPr>
        <p:blipFill>
          <a:blip r:embed="rId2" cstate="print"/>
          <a:srcRect l="28692" t="8839" b="13819"/>
          <a:stretch>
            <a:fillRect/>
          </a:stretch>
        </p:blipFill>
        <p:spPr bwMode="auto">
          <a:xfrm>
            <a:off x="714348" y="142852"/>
            <a:ext cx="7956000" cy="6471819"/>
          </a:xfrm>
          <a:prstGeom prst="rect">
            <a:avLst/>
          </a:prstGeom>
          <a:noFill/>
        </p:spPr>
      </p:pic>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noFill/>
        </p:spPr>
        <p:style>
          <a:lnRef idx="1">
            <a:schemeClr val="accent4"/>
          </a:lnRef>
          <a:fillRef idx="2">
            <a:schemeClr val="accent4"/>
          </a:fillRef>
          <a:effectRef idx="1">
            <a:schemeClr val="accent4"/>
          </a:effectRef>
          <a:fontRef idx="minor">
            <a:schemeClr val="dk1"/>
          </a:fontRef>
        </p:style>
        <p:txBody>
          <a:bodyPr/>
          <a:lstStyle/>
          <a:p>
            <a:r>
              <a:rPr lang="en-US" dirty="0" smtClean="0"/>
              <a:t>Use of the controlled force</a:t>
            </a:r>
            <a:endParaRPr lang="ar-IQ" dirty="0"/>
          </a:p>
        </p:txBody>
      </p:sp>
      <p:sp>
        <p:nvSpPr>
          <p:cNvPr id="3" name="Content Placeholder 2"/>
          <p:cNvSpPr>
            <a:spLocks noGrp="1"/>
          </p:cNvSpPr>
          <p:nvPr>
            <p:ph idx="1"/>
          </p:nvPr>
        </p:nvSpPr>
        <p:spPr>
          <a:noFill/>
        </p:spPr>
        <p:style>
          <a:lnRef idx="1">
            <a:schemeClr val="accent4"/>
          </a:lnRef>
          <a:fillRef idx="3">
            <a:schemeClr val="accent4"/>
          </a:fillRef>
          <a:effectRef idx="2">
            <a:schemeClr val="accent4"/>
          </a:effectRef>
          <a:fontRef idx="minor">
            <a:schemeClr val="lt1"/>
          </a:fontRef>
        </p:style>
        <p:txBody>
          <a:bodyPr/>
          <a:lstStyle/>
          <a:p>
            <a:pPr algn="l" rtl="0"/>
            <a:r>
              <a:rPr lang="en-US" dirty="0" smtClean="0">
                <a:solidFill>
                  <a:schemeClr val="tx1"/>
                </a:solidFill>
              </a:rPr>
              <a:t>The pressure should be firm , smoothed ,and controlled .</a:t>
            </a:r>
          </a:p>
          <a:p>
            <a:pPr algn="l" rtl="0"/>
            <a:r>
              <a:rPr lang="en-US" dirty="0" smtClean="0">
                <a:solidFill>
                  <a:schemeClr val="tx1"/>
                </a:solidFill>
              </a:rPr>
              <a:t>Wrist movements play an essential but lesser part during forceps extraction. </a:t>
            </a:r>
            <a:endParaRPr lang="ar-IQ" dirty="0">
              <a:solidFill>
                <a:schemeClr val="tx1"/>
              </a:solidFill>
            </a:endParaRP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noFill/>
        </p:spPr>
        <p:style>
          <a:lnRef idx="1">
            <a:schemeClr val="accent4"/>
          </a:lnRef>
          <a:fillRef idx="2">
            <a:schemeClr val="accent4"/>
          </a:fillRef>
          <a:effectRef idx="1">
            <a:schemeClr val="accent4"/>
          </a:effectRef>
          <a:fontRef idx="minor">
            <a:schemeClr val="dk1"/>
          </a:fontRef>
        </p:style>
        <p:txBody>
          <a:bodyPr/>
          <a:lstStyle/>
          <a:p>
            <a:r>
              <a:rPr lang="en-US" dirty="0" smtClean="0"/>
              <a:t>Hurry is the enemy of dentistry.</a:t>
            </a:r>
            <a:endParaRPr lang="ar-IQ" dirty="0"/>
          </a:p>
        </p:txBody>
      </p:sp>
      <p:sp>
        <p:nvSpPr>
          <p:cNvPr id="3" name="Content Placeholder 2"/>
          <p:cNvSpPr>
            <a:spLocks noGrp="1"/>
          </p:cNvSpPr>
          <p:nvPr>
            <p:ph idx="1"/>
          </p:nvPr>
        </p:nvSpPr>
        <p:spPr>
          <a:noFill/>
        </p:spPr>
        <p:style>
          <a:lnRef idx="1">
            <a:schemeClr val="accent4"/>
          </a:lnRef>
          <a:fillRef idx="3">
            <a:schemeClr val="accent4"/>
          </a:fillRef>
          <a:effectRef idx="2">
            <a:schemeClr val="accent4"/>
          </a:effectRef>
          <a:fontRef idx="minor">
            <a:schemeClr val="lt1"/>
          </a:fontRef>
        </p:style>
        <p:txBody>
          <a:bodyPr>
            <a:normAutofit/>
          </a:bodyPr>
          <a:lstStyle/>
          <a:p>
            <a:pPr algn="justLow" rtl="0"/>
            <a:r>
              <a:rPr lang="en-US" sz="4000" dirty="0" smtClean="0">
                <a:solidFill>
                  <a:schemeClr val="tx1"/>
                </a:solidFill>
              </a:rPr>
              <a:t>The dental surgeon should attempt to acquire a quite, efficient, unhurried, and methodical approach in his work.</a:t>
            </a:r>
            <a:endParaRPr lang="ar-IQ" sz="4000" dirty="0">
              <a:solidFill>
                <a:schemeClr val="tx1"/>
              </a:solidFill>
            </a:endParaRP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noFill/>
        </p:spPr>
        <p:style>
          <a:lnRef idx="1">
            <a:schemeClr val="accent4"/>
          </a:lnRef>
          <a:fillRef idx="2">
            <a:schemeClr val="accent4"/>
          </a:fillRef>
          <a:effectRef idx="1">
            <a:schemeClr val="accent4"/>
          </a:effectRef>
          <a:fontRef idx="minor">
            <a:schemeClr val="dk1"/>
          </a:fontRef>
        </p:style>
        <p:txBody>
          <a:bodyPr>
            <a:normAutofit/>
          </a:bodyPr>
          <a:lstStyle/>
          <a:p>
            <a:r>
              <a:rPr lang="en-US" dirty="0" smtClean="0"/>
              <a:t>The correct grasping of the forceps </a:t>
            </a:r>
            <a:endParaRPr lang="ar-IQ" dirty="0"/>
          </a:p>
        </p:txBody>
      </p:sp>
      <p:sp>
        <p:nvSpPr>
          <p:cNvPr id="3" name="Content Placeholder 2"/>
          <p:cNvSpPr>
            <a:spLocks noGrp="1"/>
          </p:cNvSpPr>
          <p:nvPr>
            <p:ph idx="1"/>
          </p:nvPr>
        </p:nvSpPr>
        <p:spPr>
          <a:noFill/>
        </p:spPr>
        <p:style>
          <a:lnRef idx="1">
            <a:schemeClr val="accent4"/>
          </a:lnRef>
          <a:fillRef idx="3">
            <a:schemeClr val="accent4"/>
          </a:fillRef>
          <a:effectRef idx="2">
            <a:schemeClr val="accent4"/>
          </a:effectRef>
          <a:fontRef idx="minor">
            <a:schemeClr val="lt1"/>
          </a:fontRef>
        </p:style>
        <p:txBody>
          <a:bodyPr>
            <a:normAutofit/>
          </a:bodyPr>
          <a:lstStyle/>
          <a:p>
            <a:pPr algn="justLow" rtl="0"/>
            <a:r>
              <a:rPr lang="en-US" dirty="0" smtClean="0">
                <a:solidFill>
                  <a:schemeClr val="tx1"/>
                </a:solidFill>
              </a:rPr>
              <a:t>The position of the thumb just below the joint of the forceps, and position of the forceps handle in the palm of the hand, give the operator a firm grip on , and fine control over the forceps.</a:t>
            </a:r>
          </a:p>
          <a:p>
            <a:pPr algn="justLow" rtl="0"/>
            <a:r>
              <a:rPr lang="en-US" dirty="0" smtClean="0">
                <a:solidFill>
                  <a:schemeClr val="tx1"/>
                </a:solidFill>
              </a:rPr>
              <a:t>The little finger is placed inside the handle and used to control the opening of the forceps blades during their application to the root mass. When the tooth is gripped the little finger is placed out side the handle.</a:t>
            </a:r>
            <a:endParaRPr lang="ar-IQ" dirty="0">
              <a:solidFill>
                <a:schemeClr val="tx1"/>
              </a:solidFill>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484" name="Date Placeholder 3"/>
          <p:cNvSpPr>
            <a:spLocks noGrp="1"/>
          </p:cNvSpPr>
          <p:nvPr>
            <p:ph type="dt" sz="half" idx="10"/>
          </p:nvPr>
        </p:nvSpPr>
        <p:spPr>
          <a:noFill/>
        </p:spPr>
        <p:txBody>
          <a:bodyPr/>
          <a:lstStyle/>
          <a:p>
            <a:endParaRPr lang="ko-KR" altLang="ko-KR" dirty="0" smtClean="0"/>
          </a:p>
        </p:txBody>
      </p:sp>
      <p:sp>
        <p:nvSpPr>
          <p:cNvPr id="20485" name="Footer Placeholder 4"/>
          <p:cNvSpPr>
            <a:spLocks noGrp="1"/>
          </p:cNvSpPr>
          <p:nvPr>
            <p:ph type="ftr" sz="quarter" idx="11"/>
          </p:nvPr>
        </p:nvSpPr>
        <p:spPr>
          <a:noFill/>
        </p:spPr>
        <p:txBody>
          <a:bodyPr/>
          <a:lstStyle/>
          <a:p>
            <a:endParaRPr lang="ko-KR" altLang="ko-KR" dirty="0" smtClean="0"/>
          </a:p>
        </p:txBody>
      </p:sp>
      <p:sp>
        <p:nvSpPr>
          <p:cNvPr id="20482" name="Rectangle 3"/>
          <p:cNvSpPr>
            <a:spLocks noGrp="1" noChangeArrowheads="1"/>
          </p:cNvSpPr>
          <p:nvPr>
            <p:ph type="body" idx="4294967295"/>
          </p:nvPr>
        </p:nvSpPr>
        <p:spPr>
          <a:xfrm>
            <a:off x="2133600" y="1066800"/>
            <a:ext cx="7010400" cy="5059363"/>
          </a:xfrm>
          <a:noFill/>
        </p:spPr>
        <p:style>
          <a:lnRef idx="1">
            <a:schemeClr val="accent4"/>
          </a:lnRef>
          <a:fillRef idx="3">
            <a:schemeClr val="accent4"/>
          </a:fillRef>
          <a:effectRef idx="2">
            <a:schemeClr val="accent4"/>
          </a:effectRef>
          <a:fontRef idx="minor">
            <a:schemeClr val="lt1"/>
          </a:fontRef>
        </p:style>
        <p:txBody>
          <a:bodyPr/>
          <a:lstStyle/>
          <a:p>
            <a:pPr algn="l" rtl="0"/>
            <a:r>
              <a:rPr lang="en-US" altLang="ko-KR" dirty="0" smtClean="0">
                <a:solidFill>
                  <a:schemeClr val="tx1"/>
                </a:solidFill>
                <a:ea typeface="Gulim" pitchFamily="34" charset="-127"/>
              </a:rPr>
              <a:t>Using the simple method, the approach to the root is solely from inside the tooth socket within the alveolar bone </a:t>
            </a:r>
            <a:r>
              <a:rPr lang="en-US" altLang="ko-KR" dirty="0" smtClean="0">
                <a:solidFill>
                  <a:schemeClr val="tx1"/>
                </a:solidFill>
                <a:latin typeface="Cooper Black" pitchFamily="18" charset="0"/>
                <a:ea typeface="Gulim" pitchFamily="34" charset="-127"/>
              </a:rPr>
              <a:t>‘intra-alveolar extraction’</a:t>
            </a:r>
          </a:p>
        </p:txBody>
      </p:sp>
      <p:pic>
        <p:nvPicPr>
          <p:cNvPr id="20483" name="Picture 6" descr="Go to fullsize image">
            <a:hlinkClick r:id="rId2"/>
          </p:cNvPr>
          <p:cNvPicPr>
            <a:picLocks noChangeAspect="1" noChangeArrowheads="1"/>
          </p:cNvPicPr>
          <p:nvPr/>
        </p:nvPicPr>
        <p:blipFill>
          <a:blip r:embed="rId3" cstate="print"/>
          <a:srcRect/>
          <a:stretch>
            <a:fillRect/>
          </a:stretch>
        </p:blipFill>
        <p:spPr bwMode="auto">
          <a:xfrm>
            <a:off x="5786446" y="3214686"/>
            <a:ext cx="2400000" cy="2880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ar-IQ"/>
          </a:p>
        </p:txBody>
      </p:sp>
      <p:pic>
        <p:nvPicPr>
          <p:cNvPr id="4098" name="Picture 2" descr="I:\DCIM\101MSDCF\DSC01668.JPG"/>
          <p:cNvPicPr>
            <a:picLocks noGrp="1" noChangeAspect="1" noChangeArrowheads="1"/>
          </p:cNvPicPr>
          <p:nvPr>
            <p:ph idx="1"/>
          </p:nvPr>
        </p:nvPicPr>
        <p:blipFill>
          <a:blip r:embed="rId2" cstate="print"/>
          <a:srcRect l="9751" t="7260" r="7383" b="5927"/>
          <a:stretch>
            <a:fillRect/>
          </a:stretch>
        </p:blipFill>
        <p:spPr bwMode="auto">
          <a:xfrm>
            <a:off x="1071538" y="785794"/>
            <a:ext cx="7020000" cy="5515730"/>
          </a:xfrm>
          <a:prstGeom prst="rect">
            <a:avLst/>
          </a:prstGeom>
          <a:noFill/>
        </p:spPr>
      </p:pic>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ar-IQ"/>
          </a:p>
        </p:txBody>
      </p:sp>
      <p:sp>
        <p:nvSpPr>
          <p:cNvPr id="3" name="Content Placeholder 2"/>
          <p:cNvSpPr>
            <a:spLocks noGrp="1"/>
          </p:cNvSpPr>
          <p:nvPr>
            <p:ph idx="1"/>
          </p:nvPr>
        </p:nvSpPr>
        <p:spPr>
          <a:noFill/>
        </p:spPr>
        <p:style>
          <a:lnRef idx="3">
            <a:schemeClr val="lt1"/>
          </a:lnRef>
          <a:fillRef idx="1">
            <a:schemeClr val="accent4"/>
          </a:fillRef>
          <a:effectRef idx="1">
            <a:schemeClr val="accent4"/>
          </a:effectRef>
          <a:fontRef idx="minor">
            <a:schemeClr val="lt1"/>
          </a:fontRef>
        </p:style>
        <p:txBody>
          <a:bodyPr>
            <a:normAutofit/>
          </a:bodyPr>
          <a:lstStyle/>
          <a:p>
            <a:pPr algn="justLow" rtl="0"/>
            <a:r>
              <a:rPr lang="en-US" dirty="0" smtClean="0">
                <a:solidFill>
                  <a:schemeClr val="tx1"/>
                </a:solidFill>
              </a:rPr>
              <a:t>During tooth extraction it is a good practice to apply the forceps blade to the less accessible side of the tooth first under direct vision and then apply the other blade. </a:t>
            </a:r>
          </a:p>
          <a:p>
            <a:pPr algn="justLow" rtl="0"/>
            <a:r>
              <a:rPr lang="en-US" dirty="0" smtClean="0">
                <a:solidFill>
                  <a:schemeClr val="tx1"/>
                </a:solidFill>
              </a:rPr>
              <a:t>If either  the buccal or lingual surface of the tooth is destroyed by cervical caries the appropriate blade should be applied to the carious side first , and the first movement towards the caries.</a:t>
            </a:r>
            <a:endParaRPr lang="ar-IQ" dirty="0">
              <a:solidFill>
                <a:schemeClr val="tx1"/>
              </a:solidFill>
            </a:endParaRPr>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ar-IQ"/>
          </a:p>
        </p:txBody>
      </p:sp>
      <p:pic>
        <p:nvPicPr>
          <p:cNvPr id="2050" name="Picture 2" descr="I:\DCIM\101MSDCF\DSC01663.JPG"/>
          <p:cNvPicPr>
            <a:picLocks noGrp="1" noChangeAspect="1" noChangeArrowheads="1"/>
          </p:cNvPicPr>
          <p:nvPr>
            <p:ph idx="1"/>
          </p:nvPr>
        </p:nvPicPr>
        <p:blipFill>
          <a:blip r:embed="rId2" cstate="print"/>
          <a:stretch>
            <a:fillRect/>
          </a:stretch>
        </p:blipFill>
        <p:spPr bwMode="auto">
          <a:xfrm>
            <a:off x="1671108" y="1825625"/>
            <a:ext cx="5801784" cy="4351338"/>
          </a:xfrm>
          <a:prstGeom prst="rect">
            <a:avLst/>
          </a:prstGeom>
          <a:noFill/>
        </p:spPr>
      </p:pic>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noFill/>
        </p:spPr>
        <p:style>
          <a:lnRef idx="1">
            <a:schemeClr val="accent4"/>
          </a:lnRef>
          <a:fillRef idx="2">
            <a:schemeClr val="accent4"/>
          </a:fillRef>
          <a:effectRef idx="1">
            <a:schemeClr val="accent4"/>
          </a:effectRef>
          <a:fontRef idx="minor">
            <a:schemeClr val="dk1"/>
          </a:fontRef>
        </p:style>
        <p:txBody>
          <a:bodyPr>
            <a:normAutofit/>
          </a:bodyPr>
          <a:lstStyle/>
          <a:p>
            <a:r>
              <a:rPr lang="en-US" dirty="0" smtClean="0"/>
              <a:t>BASIC STEPS OF FORCEPS EXTRACTION </a:t>
            </a:r>
            <a:endParaRPr lang="ar-IQ" dirty="0"/>
          </a:p>
        </p:txBody>
      </p:sp>
      <p:sp>
        <p:nvSpPr>
          <p:cNvPr id="3" name="Content Placeholder 2"/>
          <p:cNvSpPr>
            <a:spLocks noGrp="1"/>
          </p:cNvSpPr>
          <p:nvPr>
            <p:ph idx="1"/>
          </p:nvPr>
        </p:nvSpPr>
        <p:spPr>
          <a:noFill/>
        </p:spPr>
        <p:style>
          <a:lnRef idx="1">
            <a:schemeClr val="accent4"/>
          </a:lnRef>
          <a:fillRef idx="3">
            <a:schemeClr val="accent4"/>
          </a:fillRef>
          <a:effectRef idx="2">
            <a:schemeClr val="accent4"/>
          </a:effectRef>
          <a:fontRef idx="minor">
            <a:schemeClr val="lt1"/>
          </a:fontRef>
        </p:style>
        <p:txBody>
          <a:bodyPr>
            <a:normAutofit/>
          </a:bodyPr>
          <a:lstStyle/>
          <a:p>
            <a:pPr algn="justLow" rtl="0">
              <a:buNone/>
            </a:pPr>
            <a:r>
              <a:rPr lang="en-US" dirty="0" smtClean="0">
                <a:solidFill>
                  <a:schemeClr val="tx1"/>
                </a:solidFill>
              </a:rPr>
              <a:t>Simple forceps extractions involve the following four basic steps: </a:t>
            </a:r>
          </a:p>
          <a:p>
            <a:pPr algn="justLow" rtl="0">
              <a:buNone/>
            </a:pPr>
            <a:r>
              <a:rPr lang="en-US" dirty="0" smtClean="0">
                <a:solidFill>
                  <a:schemeClr val="tx1"/>
                </a:solidFill>
              </a:rPr>
              <a:t>1-grasping of the tooth: use the beaks of the forceps to grasp the root trunk 1-2 mm beyond the cementoenamel junction.</a:t>
            </a:r>
          </a:p>
          <a:p>
            <a:pPr algn="justLow" rtl="0">
              <a:buNone/>
            </a:pPr>
            <a:r>
              <a:rPr lang="en-US" dirty="0" smtClean="0">
                <a:solidFill>
                  <a:schemeClr val="tx1"/>
                </a:solidFill>
              </a:rPr>
              <a:t>2- expansion of the bony socket.</a:t>
            </a:r>
          </a:p>
          <a:p>
            <a:pPr algn="justLow" rtl="0">
              <a:buNone/>
            </a:pPr>
            <a:r>
              <a:rPr lang="en-US" dirty="0" smtClean="0">
                <a:solidFill>
                  <a:schemeClr val="tx1"/>
                </a:solidFill>
              </a:rPr>
              <a:t>3-mobilization of the tooth.</a:t>
            </a:r>
          </a:p>
          <a:p>
            <a:pPr algn="justLow" rtl="0">
              <a:buNone/>
            </a:pPr>
            <a:r>
              <a:rPr lang="en-US" dirty="0" smtClean="0">
                <a:solidFill>
                  <a:schemeClr val="tx1"/>
                </a:solidFill>
              </a:rPr>
              <a:t>4-delivery of the complete and intact tooth.</a:t>
            </a:r>
            <a:endParaRPr lang="ar-IQ" dirty="0">
              <a:solidFill>
                <a:schemeClr val="tx1"/>
              </a:solidFill>
            </a:endParaRPr>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noFill/>
        </p:spPr>
        <p:style>
          <a:lnRef idx="1">
            <a:schemeClr val="accent4"/>
          </a:lnRef>
          <a:fillRef idx="2">
            <a:schemeClr val="accent4"/>
          </a:fillRef>
          <a:effectRef idx="1">
            <a:schemeClr val="accent4"/>
          </a:effectRef>
          <a:fontRef idx="minor">
            <a:schemeClr val="dk1"/>
          </a:fontRef>
        </p:style>
        <p:txBody>
          <a:bodyPr>
            <a:normAutofit fontScale="90000"/>
          </a:bodyPr>
          <a:lstStyle/>
          <a:p>
            <a:pPr algn="l" rtl="0"/>
            <a:r>
              <a:rPr lang="en-US" sz="3600" dirty="0" smtClean="0"/>
              <a:t>The following basic forces are used to expand the socket and mobilize the tooth</a:t>
            </a:r>
            <a:r>
              <a:rPr lang="en-US" dirty="0" smtClean="0"/>
              <a:t>.</a:t>
            </a:r>
            <a:endParaRPr lang="ar-IQ" dirty="0"/>
          </a:p>
        </p:txBody>
      </p:sp>
      <p:sp>
        <p:nvSpPr>
          <p:cNvPr id="3" name="Content Placeholder 2"/>
          <p:cNvSpPr>
            <a:spLocks noGrp="1"/>
          </p:cNvSpPr>
          <p:nvPr>
            <p:ph idx="1"/>
          </p:nvPr>
        </p:nvSpPr>
        <p:spPr>
          <a:xfrm>
            <a:off x="457200" y="1600200"/>
            <a:ext cx="8472518" cy="4525963"/>
          </a:xfrm>
          <a:noFill/>
        </p:spPr>
        <p:style>
          <a:lnRef idx="1">
            <a:schemeClr val="accent4"/>
          </a:lnRef>
          <a:fillRef idx="3">
            <a:schemeClr val="accent4"/>
          </a:fillRef>
          <a:effectRef idx="2">
            <a:schemeClr val="accent4"/>
          </a:effectRef>
          <a:fontRef idx="minor">
            <a:schemeClr val="lt1"/>
          </a:fontRef>
        </p:style>
        <p:txBody>
          <a:bodyPr/>
          <a:lstStyle/>
          <a:p>
            <a:pPr algn="l" rtl="0">
              <a:buNone/>
            </a:pPr>
            <a:r>
              <a:rPr lang="en-US" sz="2800" dirty="0" smtClean="0">
                <a:solidFill>
                  <a:schemeClr val="tx1"/>
                </a:solidFill>
              </a:rPr>
              <a:t>1.Apical force to break the periodontal ligament.</a:t>
            </a:r>
          </a:p>
          <a:p>
            <a:pPr algn="l" rtl="0">
              <a:buNone/>
            </a:pPr>
            <a:r>
              <a:rPr lang="en-US" sz="2800" dirty="0" smtClean="0">
                <a:solidFill>
                  <a:schemeClr val="tx1"/>
                </a:solidFill>
              </a:rPr>
              <a:t>2.Buccal force to expand the buccal plate of bone.</a:t>
            </a:r>
          </a:p>
          <a:p>
            <a:pPr algn="l" rtl="0">
              <a:buNone/>
            </a:pPr>
            <a:r>
              <a:rPr lang="en-US" sz="2800" dirty="0" smtClean="0">
                <a:solidFill>
                  <a:schemeClr val="tx1"/>
                </a:solidFill>
              </a:rPr>
              <a:t>3.Lingual force to expand the lingual crest of bone.</a:t>
            </a:r>
          </a:p>
          <a:p>
            <a:pPr algn="l" rtl="0">
              <a:buNone/>
            </a:pPr>
            <a:r>
              <a:rPr lang="en-US" sz="2800" dirty="0" smtClean="0">
                <a:solidFill>
                  <a:schemeClr val="tx1"/>
                </a:solidFill>
              </a:rPr>
              <a:t>4. Rotational force, resulting in overall expansion of the tooth socket.</a:t>
            </a:r>
          </a:p>
          <a:p>
            <a:pPr algn="l" rtl="0">
              <a:buNone/>
            </a:pPr>
            <a:r>
              <a:rPr lang="en-US" sz="2800" dirty="0" smtClean="0">
                <a:solidFill>
                  <a:schemeClr val="tx1"/>
                </a:solidFill>
              </a:rPr>
              <a:t>5. Traction force to deliver the tooth.</a:t>
            </a:r>
          </a:p>
          <a:p>
            <a:pPr algn="l" rtl="0">
              <a:buNone/>
            </a:pPr>
            <a:r>
              <a:rPr lang="en-US" sz="2800" dirty="0" smtClean="0">
                <a:solidFill>
                  <a:schemeClr val="tx1"/>
                </a:solidFill>
              </a:rPr>
              <a:t>Always commence with apical pressure and end with traction force to deliver the tooth.</a:t>
            </a:r>
            <a:endParaRPr lang="ar-IQ" sz="2800" dirty="0">
              <a:solidFill>
                <a:schemeClr val="tx1"/>
              </a:solidFill>
            </a:endParaRPr>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noFill/>
        </p:spPr>
        <p:style>
          <a:lnRef idx="1">
            <a:schemeClr val="accent4"/>
          </a:lnRef>
          <a:fillRef idx="2">
            <a:schemeClr val="accent4"/>
          </a:fillRef>
          <a:effectRef idx="1">
            <a:schemeClr val="accent4"/>
          </a:effectRef>
          <a:fontRef idx="minor">
            <a:schemeClr val="dk1"/>
          </a:fontRef>
        </p:style>
        <p:txBody>
          <a:bodyPr/>
          <a:lstStyle/>
          <a:p>
            <a:pPr algn="l" rtl="0"/>
            <a:r>
              <a:rPr lang="en-US" dirty="0" smtClean="0"/>
              <a:t>Post extraction care</a:t>
            </a:r>
            <a:endParaRPr lang="ar-IQ" dirty="0"/>
          </a:p>
        </p:txBody>
      </p:sp>
      <p:sp>
        <p:nvSpPr>
          <p:cNvPr id="3" name="Content Placeholder 2"/>
          <p:cNvSpPr>
            <a:spLocks noGrp="1"/>
          </p:cNvSpPr>
          <p:nvPr>
            <p:ph idx="1"/>
          </p:nvPr>
        </p:nvSpPr>
        <p:spPr>
          <a:noFill/>
        </p:spPr>
        <p:style>
          <a:lnRef idx="3">
            <a:schemeClr val="lt1"/>
          </a:lnRef>
          <a:fillRef idx="1">
            <a:schemeClr val="accent4"/>
          </a:fillRef>
          <a:effectRef idx="1">
            <a:schemeClr val="accent4"/>
          </a:effectRef>
          <a:fontRef idx="minor">
            <a:schemeClr val="lt1"/>
          </a:fontRef>
        </p:style>
        <p:txBody>
          <a:bodyPr>
            <a:normAutofit/>
          </a:bodyPr>
          <a:lstStyle/>
          <a:p>
            <a:pPr algn="justLow" rtl="0">
              <a:buNone/>
            </a:pPr>
            <a:r>
              <a:rPr lang="en-US" dirty="0" smtClean="0">
                <a:solidFill>
                  <a:schemeClr val="tx1"/>
                </a:solidFill>
              </a:rPr>
              <a:t>1-When the tooth has been extracted the socket should be inspected and any loose fragments of bone removed.</a:t>
            </a:r>
          </a:p>
          <a:p>
            <a:pPr algn="justLow" rtl="0">
              <a:buNone/>
            </a:pPr>
            <a:r>
              <a:rPr lang="en-US" dirty="0" smtClean="0">
                <a:solidFill>
                  <a:schemeClr val="tx1"/>
                </a:solidFill>
              </a:rPr>
              <a:t>2- The socket should be squeezed in order to reduce any distortion of the supporting tissues and minute fracture in the cortical bone.</a:t>
            </a:r>
          </a:p>
          <a:p>
            <a:pPr algn="justLow" rtl="0">
              <a:buNone/>
            </a:pPr>
            <a:r>
              <a:rPr lang="en-US" dirty="0" smtClean="0">
                <a:solidFill>
                  <a:schemeClr val="tx1"/>
                </a:solidFill>
              </a:rPr>
              <a:t>3- The patient instructed to bite firmly upon a gauze pack until a firm blood clot is present in the socket.</a:t>
            </a:r>
            <a:endParaRPr lang="ar-IQ" dirty="0">
              <a:solidFill>
                <a:schemeClr val="tx1"/>
              </a:solidFill>
            </a:endParaRPr>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ar-IQ"/>
          </a:p>
        </p:txBody>
      </p:sp>
      <p:sp>
        <p:nvSpPr>
          <p:cNvPr id="3" name="Content Placeholder 2"/>
          <p:cNvSpPr>
            <a:spLocks noGrp="1"/>
          </p:cNvSpPr>
          <p:nvPr>
            <p:ph idx="1"/>
          </p:nvPr>
        </p:nvSpPr>
        <p:spPr>
          <a:noFill/>
        </p:spPr>
        <p:style>
          <a:lnRef idx="3">
            <a:schemeClr val="lt1"/>
          </a:lnRef>
          <a:fillRef idx="1">
            <a:schemeClr val="accent4"/>
          </a:fillRef>
          <a:effectRef idx="1">
            <a:schemeClr val="accent4"/>
          </a:effectRef>
          <a:fontRef idx="minor">
            <a:schemeClr val="lt1"/>
          </a:fontRef>
        </p:style>
        <p:txBody>
          <a:bodyPr>
            <a:normAutofit/>
          </a:bodyPr>
          <a:lstStyle/>
          <a:p>
            <a:pPr algn="justLow" rtl="0"/>
            <a:r>
              <a:rPr lang="en-US" dirty="0" smtClean="0">
                <a:solidFill>
                  <a:schemeClr val="tx1"/>
                </a:solidFill>
              </a:rPr>
              <a:t>A suitable analgesic should be prescribed for use as required .</a:t>
            </a:r>
          </a:p>
          <a:p>
            <a:pPr algn="justLow" rtl="0"/>
            <a:r>
              <a:rPr lang="en-US" dirty="0" smtClean="0">
                <a:solidFill>
                  <a:schemeClr val="tx1"/>
                </a:solidFill>
              </a:rPr>
              <a:t>The patient should be instructed to avoid vigorous mouth washes for the rest of the day to minimize the risk of post-extraction hemorrhage.</a:t>
            </a:r>
          </a:p>
          <a:p>
            <a:pPr algn="justLow" rtl="0"/>
            <a:r>
              <a:rPr lang="en-US" dirty="0" smtClean="0">
                <a:solidFill>
                  <a:schemeClr val="tx1"/>
                </a:solidFill>
              </a:rPr>
              <a:t>Healing may be aided by the use of hot saline mouth wash frequently during the following 2-3 days.</a:t>
            </a:r>
            <a:endParaRPr lang="ar-IQ" dirty="0">
              <a:solidFill>
                <a:schemeClr val="tx1"/>
              </a:solidFill>
            </a:endParaRPr>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7" descr="C:\My Documents\KAUi Work\Porex Surgical Work\Porex Revised Pictures\77.jpg"/>
          <p:cNvPicPr>
            <a:picLocks noChangeAspect="1" noChangeArrowheads="1"/>
          </p:cNvPicPr>
          <p:nvPr/>
        </p:nvPicPr>
        <p:blipFill>
          <a:blip r:embed="rId2" cstate="print"/>
          <a:srcRect/>
          <a:stretch>
            <a:fillRect/>
          </a:stretch>
        </p:blipFill>
        <p:spPr bwMode="auto">
          <a:xfrm>
            <a:off x="787400" y="546100"/>
            <a:ext cx="7569200" cy="5765800"/>
          </a:xfrm>
          <a:prstGeom prst="rect">
            <a:avLst/>
          </a:prstGeom>
          <a:noFill/>
        </p:spPr>
      </p:pic>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6802" name="Picture 2" descr="DSC07593"/>
          <p:cNvPicPr>
            <a:picLocks noChangeAspect="1" noChangeArrowheads="1"/>
          </p:cNvPicPr>
          <p:nvPr/>
        </p:nvPicPr>
        <p:blipFill>
          <a:blip r:embed="rId3" cstate="print"/>
          <a:srcRect l="17999" r="13499" b="17999"/>
          <a:stretch>
            <a:fillRect/>
          </a:stretch>
        </p:blipFill>
        <p:spPr bwMode="auto">
          <a:xfrm>
            <a:off x="3035300" y="1104900"/>
            <a:ext cx="6032500" cy="5416550"/>
          </a:xfrm>
          <a:prstGeom prst="rect">
            <a:avLst/>
          </a:prstGeom>
          <a:noFill/>
          <a:ln w="12700">
            <a:solidFill>
              <a:schemeClr val="tx1"/>
            </a:solidFill>
            <a:miter lim="800000"/>
            <a:headEnd/>
            <a:tailEnd/>
          </a:ln>
        </p:spPr>
      </p:pic>
      <p:sp>
        <p:nvSpPr>
          <p:cNvPr id="76803" name="Rectangle 3"/>
          <p:cNvSpPr>
            <a:spLocks noChangeArrowheads="1"/>
          </p:cNvSpPr>
          <p:nvPr/>
        </p:nvSpPr>
        <p:spPr bwMode="auto">
          <a:xfrm>
            <a:off x="685800" y="76200"/>
            <a:ext cx="7772400" cy="1143000"/>
          </a:xfrm>
          <a:prstGeom prst="rect">
            <a:avLst/>
          </a:prstGeom>
          <a:noFill/>
          <a:ln w="9525">
            <a:noFill/>
            <a:miter lim="800000"/>
            <a:headEnd/>
            <a:tailEnd/>
          </a:ln>
        </p:spPr>
        <p:txBody>
          <a:bodyPr anchor="ctr"/>
          <a:lstStyle/>
          <a:p>
            <a:pPr algn="ctr" eaLnBrk="1" hangingPunct="1"/>
            <a:endParaRPr lang="ar-IQ" sz="4400">
              <a:solidFill>
                <a:schemeClr val="tx2"/>
              </a:solidFill>
              <a:effectLst>
                <a:outerShdw blurRad="38100" dist="38100" dir="2700000" algn="tl">
                  <a:srgbClr val="FFFFFF"/>
                </a:outerShdw>
              </a:effectLst>
            </a:endParaRPr>
          </a:p>
        </p:txBody>
      </p:sp>
      <p:pic>
        <p:nvPicPr>
          <p:cNvPr id="76804" name="Picture 4" descr="DSC05657"/>
          <p:cNvPicPr>
            <a:picLocks noChangeAspect="1" noChangeArrowheads="1"/>
          </p:cNvPicPr>
          <p:nvPr/>
        </p:nvPicPr>
        <p:blipFill>
          <a:blip r:embed="rId4" cstate="print"/>
          <a:srcRect l="11250" r="19687"/>
          <a:stretch>
            <a:fillRect/>
          </a:stretch>
        </p:blipFill>
        <p:spPr bwMode="auto">
          <a:xfrm>
            <a:off x="100013" y="2365375"/>
            <a:ext cx="2871787" cy="3121025"/>
          </a:xfrm>
          <a:prstGeom prst="rect">
            <a:avLst/>
          </a:prstGeom>
          <a:noFill/>
          <a:ln w="12700">
            <a:solidFill>
              <a:schemeClr val="tx1"/>
            </a:solidFill>
            <a:miter lim="800000"/>
            <a:headEnd/>
            <a:tailEnd/>
          </a:ln>
        </p:spPr>
      </p:pic>
    </p:spTree>
  </p:cSld>
  <p:clrMapOvr>
    <a:masterClrMapping/>
  </p:clrMapOv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7" name="Date Placeholder 2"/>
          <p:cNvSpPr>
            <a:spLocks noGrp="1"/>
          </p:cNvSpPr>
          <p:nvPr>
            <p:ph type="dt" sz="half" idx="10"/>
          </p:nvPr>
        </p:nvSpPr>
        <p:spPr>
          <a:noFill/>
        </p:spPr>
        <p:txBody>
          <a:bodyPr/>
          <a:lstStyle/>
          <a:p>
            <a:endParaRPr lang="ko-KR" altLang="ko-KR" dirty="0" smtClean="0"/>
          </a:p>
        </p:txBody>
      </p:sp>
      <p:sp>
        <p:nvSpPr>
          <p:cNvPr id="21508" name="Footer Placeholder 3"/>
          <p:cNvSpPr>
            <a:spLocks noGrp="1"/>
          </p:cNvSpPr>
          <p:nvPr>
            <p:ph type="ftr" sz="quarter" idx="11"/>
          </p:nvPr>
        </p:nvSpPr>
        <p:spPr>
          <a:noFill/>
        </p:spPr>
        <p:txBody>
          <a:bodyPr/>
          <a:lstStyle/>
          <a:p>
            <a:endParaRPr lang="ko-KR" altLang="ko-KR" dirty="0" smtClean="0"/>
          </a:p>
        </p:txBody>
      </p:sp>
      <p:sp>
        <p:nvSpPr>
          <p:cNvPr id="21506" name="Rectangle 3"/>
          <p:cNvSpPr>
            <a:spLocks noGrp="1" noChangeArrowheads="1"/>
          </p:cNvSpPr>
          <p:nvPr>
            <p:ph type="body" idx="4294967295"/>
          </p:nvPr>
        </p:nvSpPr>
        <p:spPr>
          <a:xfrm>
            <a:off x="0" y="609600"/>
            <a:ext cx="7467600" cy="5745163"/>
          </a:xfrm>
          <a:solidFill>
            <a:schemeClr val="bg1"/>
          </a:solidFill>
        </p:spPr>
        <p:txBody>
          <a:bodyPr>
            <a:normAutofit/>
          </a:bodyPr>
          <a:lstStyle/>
          <a:p>
            <a:pPr algn="l" rtl="0">
              <a:lnSpc>
                <a:spcPct val="80000"/>
              </a:lnSpc>
            </a:pPr>
            <a:r>
              <a:rPr lang="en-US" altLang="ko-KR" sz="2800" dirty="0" smtClean="0">
                <a:ea typeface="Gulim" pitchFamily="34" charset="-127"/>
              </a:rPr>
              <a:t>The surgical extraction indicated for those roots  that cannot be approached &amp; gripped using the forceps technique or when the roots defy all efforts to deliver from the bone despite application of the forceps.</a:t>
            </a:r>
          </a:p>
          <a:p>
            <a:pPr algn="l" rtl="0">
              <a:lnSpc>
                <a:spcPct val="80000"/>
              </a:lnSpc>
            </a:pPr>
            <a:endParaRPr lang="en-US" altLang="ko-KR" sz="2800" dirty="0" smtClean="0">
              <a:ea typeface="Gulim" pitchFamily="34" charset="-127"/>
            </a:endParaRPr>
          </a:p>
          <a:p>
            <a:pPr algn="l" rtl="0">
              <a:lnSpc>
                <a:spcPct val="80000"/>
              </a:lnSpc>
            </a:pPr>
            <a:r>
              <a:rPr lang="en-US" altLang="ko-KR" sz="2800" dirty="0" smtClean="0">
                <a:ea typeface="Gulim" pitchFamily="34" charset="-127"/>
              </a:rPr>
              <a:t>In these cases, bone must be removed from around the roots by dissection through the alveolus after the overlying soft tissues have been reflected as a mucoperiosteal flap .</a:t>
            </a:r>
          </a:p>
          <a:p>
            <a:pPr algn="l" rtl="0">
              <a:lnSpc>
                <a:spcPct val="80000"/>
              </a:lnSpc>
            </a:pPr>
            <a:endParaRPr lang="en-US" altLang="ko-KR" sz="2800" dirty="0" smtClean="0">
              <a:ea typeface="Gulim" pitchFamily="34" charset="-127"/>
            </a:endParaRPr>
          </a:p>
          <a:p>
            <a:pPr algn="l" rtl="0">
              <a:lnSpc>
                <a:spcPct val="80000"/>
              </a:lnSpc>
            </a:pPr>
            <a:r>
              <a:rPr lang="en-US" altLang="ko-KR" sz="2800" dirty="0" smtClean="0">
                <a:ea typeface="Gulim" pitchFamily="34" charset="-127"/>
              </a:rPr>
              <a:t>This approach is therefore ‘</a:t>
            </a:r>
            <a:r>
              <a:rPr lang="en-US" altLang="ko-KR" sz="2800" b="1" dirty="0" smtClean="0">
                <a:latin typeface="Cooper Black" pitchFamily="18" charset="0"/>
                <a:ea typeface="Gulim" pitchFamily="34" charset="-127"/>
              </a:rPr>
              <a:t>transalveolar’,</a:t>
            </a:r>
            <a:r>
              <a:rPr lang="en-US" altLang="ko-KR" sz="2800" dirty="0" smtClean="0">
                <a:ea typeface="Gulim" pitchFamily="34" charset="-127"/>
              </a:rPr>
              <a:t> but is more commonly called ‘</a:t>
            </a:r>
            <a:r>
              <a:rPr lang="en-US" altLang="ko-KR" sz="2800" b="1" dirty="0" smtClean="0">
                <a:latin typeface="Cooper Black" pitchFamily="18" charset="0"/>
                <a:ea typeface="Gulim" pitchFamily="34" charset="-127"/>
              </a:rPr>
              <a:t>the surgical method</a:t>
            </a:r>
            <a:r>
              <a:rPr lang="en-US" altLang="ko-KR" sz="2800" dirty="0" smtClean="0">
                <a:ea typeface="Gulim" pitchFamily="34" charset="-127"/>
              </a:rPr>
              <a:t>’</a:t>
            </a: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style>
          <a:lnRef idx="2">
            <a:schemeClr val="accent1"/>
          </a:lnRef>
          <a:fillRef idx="1">
            <a:schemeClr val="lt1"/>
          </a:fillRef>
          <a:effectRef idx="0">
            <a:schemeClr val="accent1"/>
          </a:effectRef>
          <a:fontRef idx="minor">
            <a:schemeClr val="dk1"/>
          </a:fontRef>
        </p:style>
        <p:txBody>
          <a:bodyPr/>
          <a:lstStyle/>
          <a:p>
            <a:r>
              <a:rPr lang="en-US" dirty="0" smtClean="0"/>
              <a:t>Extraction with dental forceps</a:t>
            </a:r>
            <a:endParaRPr lang="ar-IQ" dirty="0"/>
          </a:p>
        </p:txBody>
      </p:sp>
      <p:sp>
        <p:nvSpPr>
          <p:cNvPr id="3" name="Content Placeholder 2"/>
          <p:cNvSpPr>
            <a:spLocks noGrp="1"/>
          </p:cNvSpPr>
          <p:nvPr>
            <p:ph idx="1"/>
          </p:nvPr>
        </p:nvSpPr>
        <p:spPr>
          <a:noFill/>
        </p:spPr>
        <p:style>
          <a:lnRef idx="1">
            <a:schemeClr val="accent1"/>
          </a:lnRef>
          <a:fillRef idx="3">
            <a:schemeClr val="accent1"/>
          </a:fillRef>
          <a:effectRef idx="2">
            <a:schemeClr val="accent1"/>
          </a:effectRef>
          <a:fontRef idx="minor">
            <a:schemeClr val="lt1"/>
          </a:fontRef>
        </p:style>
        <p:txBody>
          <a:bodyPr>
            <a:normAutofit/>
          </a:bodyPr>
          <a:lstStyle/>
          <a:p>
            <a:pPr algn="justLow" rtl="0"/>
            <a:r>
              <a:rPr lang="en-US" dirty="0" smtClean="0">
                <a:solidFill>
                  <a:schemeClr val="tx1"/>
                </a:solidFill>
              </a:rPr>
              <a:t>The patient is seated comfortably in the chair with the head-rest adjusted to fit the back of the neck and support the head.</a:t>
            </a:r>
          </a:p>
          <a:p>
            <a:pPr algn="justLow" rtl="0"/>
            <a:r>
              <a:rPr lang="en-US" dirty="0" smtClean="0">
                <a:solidFill>
                  <a:schemeClr val="tx1"/>
                </a:solidFill>
              </a:rPr>
              <a:t>After adjusting the chair to the proper  height ,fitting an apron around the patients neck , and inspecting the tooth to be extracted, the instrument required for the extraction are selected, and placed in a sterile dish at the side of the patient ,but out of his line of vision. </a:t>
            </a:r>
            <a:endParaRPr lang="ar-IQ" dirty="0">
              <a:solidFill>
                <a:schemeClr val="tx1"/>
              </a:solidFill>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en-US" dirty="0" smtClean="0"/>
              <a:t>General </a:t>
            </a:r>
            <a:r>
              <a:rPr lang="en-US" dirty="0" err="1" smtClean="0"/>
              <a:t>arrengment</a:t>
            </a:r>
            <a:endParaRPr lang="ar-IQ" dirty="0"/>
          </a:p>
        </p:txBody>
      </p:sp>
      <p:sp>
        <p:nvSpPr>
          <p:cNvPr id="3" name="عنصر نائب للمحتوى 2"/>
          <p:cNvSpPr>
            <a:spLocks noGrp="1"/>
          </p:cNvSpPr>
          <p:nvPr>
            <p:ph idx="1"/>
          </p:nvPr>
        </p:nvSpPr>
        <p:spPr/>
        <p:txBody>
          <a:bodyPr/>
          <a:lstStyle/>
          <a:p>
            <a:pPr algn="l" rtl="0">
              <a:buNone/>
            </a:pPr>
            <a:r>
              <a:rPr lang="en-US" dirty="0" smtClean="0">
                <a:solidFill>
                  <a:srgbClr val="FF0000"/>
                </a:solidFill>
              </a:rPr>
              <a:t>   A good extraction technique entails two fundamental requirements :</a:t>
            </a:r>
          </a:p>
          <a:p>
            <a:pPr algn="l" rtl="0">
              <a:buNone/>
            </a:pPr>
            <a:r>
              <a:rPr lang="en-US" dirty="0" smtClean="0">
                <a:solidFill>
                  <a:srgbClr val="FF0000"/>
                </a:solidFill>
              </a:rPr>
              <a:t>1- </a:t>
            </a:r>
            <a:r>
              <a:rPr lang="en-US" b="1" dirty="0" smtClean="0">
                <a:solidFill>
                  <a:srgbClr val="FF0000"/>
                </a:solidFill>
              </a:rPr>
              <a:t>adequate access </a:t>
            </a:r>
            <a:r>
              <a:rPr lang="en-US" dirty="0" smtClean="0">
                <a:solidFill>
                  <a:srgbClr val="FF0000"/>
                </a:solidFill>
              </a:rPr>
              <a:t>to the tooth.</a:t>
            </a:r>
          </a:p>
          <a:p>
            <a:pPr algn="l" rtl="0">
              <a:buNone/>
            </a:pPr>
            <a:r>
              <a:rPr lang="en-US" dirty="0" smtClean="0">
                <a:solidFill>
                  <a:srgbClr val="FF0000"/>
                </a:solidFill>
              </a:rPr>
              <a:t>2- use of </a:t>
            </a:r>
            <a:r>
              <a:rPr lang="en-US" b="1" dirty="0" smtClean="0">
                <a:solidFill>
                  <a:srgbClr val="FF0000"/>
                </a:solidFill>
              </a:rPr>
              <a:t>controlled force </a:t>
            </a:r>
            <a:r>
              <a:rPr lang="en-US" dirty="0" smtClean="0">
                <a:solidFill>
                  <a:srgbClr val="FF0000"/>
                </a:solidFill>
              </a:rPr>
              <a:t>to luxate and deliver the tooth. </a:t>
            </a:r>
            <a:endParaRPr lang="ar-IQ" dirty="0" smtClean="0">
              <a:solidFill>
                <a:srgbClr val="FF0000"/>
              </a:solidFill>
            </a:endParaRPr>
          </a:p>
          <a:p>
            <a:pPr algn="l" rtl="0"/>
            <a:endParaRPr lang="ar-IQ"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en-US" dirty="0" smtClean="0"/>
              <a:t>Adequate access</a:t>
            </a:r>
            <a:endParaRPr lang="ar-IQ" dirty="0"/>
          </a:p>
        </p:txBody>
      </p:sp>
      <p:sp>
        <p:nvSpPr>
          <p:cNvPr id="3" name="عنصر نائب للمحتوى 2"/>
          <p:cNvSpPr>
            <a:spLocks noGrp="1"/>
          </p:cNvSpPr>
          <p:nvPr>
            <p:ph idx="1"/>
          </p:nvPr>
        </p:nvSpPr>
        <p:spPr/>
        <p:txBody>
          <a:bodyPr>
            <a:normAutofit/>
          </a:bodyPr>
          <a:lstStyle/>
          <a:p>
            <a:pPr algn="justLow" rtl="0">
              <a:buNone/>
            </a:pPr>
            <a:r>
              <a:rPr lang="en-US" dirty="0" smtClean="0">
                <a:solidFill>
                  <a:srgbClr val="FF0000"/>
                </a:solidFill>
              </a:rPr>
              <a:t>Adequate access </a:t>
            </a:r>
            <a:r>
              <a:rPr lang="en-US" dirty="0" smtClean="0"/>
              <a:t>to the tooth is facilitated by the proper </a:t>
            </a:r>
            <a:r>
              <a:rPr lang="en-US" u="sng" dirty="0" smtClean="0"/>
              <a:t>positioning </a:t>
            </a:r>
            <a:r>
              <a:rPr lang="en-US" dirty="0" smtClean="0"/>
              <a:t>of the clinician and the patient.</a:t>
            </a:r>
          </a:p>
          <a:p>
            <a:pPr algn="justLow" rtl="0">
              <a:buNone/>
            </a:pPr>
            <a:r>
              <a:rPr lang="en-US" dirty="0" smtClean="0"/>
              <a:t>1-For the greatest mechanical advantage , it is best if the clinician is </a:t>
            </a:r>
            <a:r>
              <a:rPr lang="en-US" dirty="0" smtClean="0">
                <a:solidFill>
                  <a:srgbClr val="FF0000"/>
                </a:solidFill>
              </a:rPr>
              <a:t>standing for all extractions</a:t>
            </a:r>
            <a:r>
              <a:rPr lang="en-US" dirty="0" smtClean="0"/>
              <a:t>.</a:t>
            </a:r>
          </a:p>
          <a:p>
            <a:pPr algn="justLow" rtl="0">
              <a:buNone/>
            </a:pPr>
            <a:r>
              <a:rPr lang="en-US" dirty="0" smtClean="0">
                <a:solidFill>
                  <a:srgbClr val="FF0000"/>
                </a:solidFill>
              </a:rPr>
              <a:t>2- The non dominant </a:t>
            </a:r>
            <a:r>
              <a:rPr lang="en-US" dirty="0" smtClean="0"/>
              <a:t>hand ( the hand which not hold the extraction instrument) should be used to retract the lips and tongue , with fingers on either side of the alveolus , and to support the jaw. </a:t>
            </a:r>
            <a:endParaRPr lang="ar-IQ" dirty="0" smtClean="0"/>
          </a:p>
          <a:p>
            <a:pPr algn="l" rtl="0"/>
            <a:endParaRPr lang="ar-IQ"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en-US" dirty="0" smtClean="0"/>
              <a:t>Adequate access 1- light</a:t>
            </a:r>
            <a:endParaRPr lang="ar-IQ" dirty="0"/>
          </a:p>
        </p:txBody>
      </p:sp>
      <p:sp>
        <p:nvSpPr>
          <p:cNvPr id="3" name="عنصر نائب للمحتوى 2"/>
          <p:cNvSpPr>
            <a:spLocks noGrp="1"/>
          </p:cNvSpPr>
          <p:nvPr>
            <p:ph idx="1"/>
          </p:nvPr>
        </p:nvSpPr>
        <p:spPr/>
        <p:txBody>
          <a:bodyPr/>
          <a:lstStyle/>
          <a:p>
            <a:pPr algn="just" rtl="0"/>
            <a:r>
              <a:rPr lang="en-US" dirty="0" smtClean="0"/>
              <a:t>Good illumination of the operative field is an absolute essential for the </a:t>
            </a:r>
            <a:r>
              <a:rPr lang="en-US" dirty="0" smtClean="0">
                <a:solidFill>
                  <a:srgbClr val="002060"/>
                </a:solidFill>
              </a:rPr>
              <a:t>successful teeth extraction </a:t>
            </a:r>
            <a:r>
              <a:rPr lang="en-US" dirty="0" smtClean="0"/>
              <a:t>. </a:t>
            </a:r>
            <a:r>
              <a:rPr lang="en-US" dirty="0" smtClean="0">
                <a:solidFill>
                  <a:srgbClr val="FF0000"/>
                </a:solidFill>
              </a:rPr>
              <a:t>Inadequate light</a:t>
            </a:r>
            <a:r>
              <a:rPr lang="en-US" dirty="0" smtClean="0">
                <a:solidFill>
                  <a:srgbClr val="FFFF00"/>
                </a:solidFill>
              </a:rPr>
              <a:t> </a:t>
            </a:r>
            <a:r>
              <a:rPr lang="en-US" dirty="0" smtClean="0"/>
              <a:t>is the main reason for the failure of a number of attempts at extraction.</a:t>
            </a:r>
            <a:endParaRPr lang="ar-IQ" dirty="0" smtClean="0"/>
          </a:p>
          <a:p>
            <a:pPr algn="just" rtl="0">
              <a:buNone/>
            </a:pPr>
            <a:endParaRPr lang="ar-IQ" dirty="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normAutofit/>
          </a:bodyPr>
          <a:lstStyle/>
          <a:p>
            <a:r>
              <a:rPr lang="en-US" dirty="0" smtClean="0"/>
              <a:t>Adequate access :2- Position of the dentist </a:t>
            </a:r>
            <a:endParaRPr lang="ar-IQ" dirty="0"/>
          </a:p>
        </p:txBody>
      </p:sp>
      <p:sp>
        <p:nvSpPr>
          <p:cNvPr id="3" name="عنصر نائب للمحتوى 2"/>
          <p:cNvSpPr>
            <a:spLocks noGrp="1"/>
          </p:cNvSpPr>
          <p:nvPr>
            <p:ph idx="1"/>
          </p:nvPr>
        </p:nvSpPr>
        <p:spPr/>
        <p:txBody>
          <a:bodyPr/>
          <a:lstStyle/>
          <a:p>
            <a:pPr algn="l" rtl="0"/>
            <a:r>
              <a:rPr lang="en-US" dirty="0" smtClean="0"/>
              <a:t>Stand behind the patient </a:t>
            </a:r>
            <a:r>
              <a:rPr lang="en-US" dirty="0" smtClean="0">
                <a:solidFill>
                  <a:srgbClr val="FF0000"/>
                </a:solidFill>
              </a:rPr>
              <a:t>(10-11 o'clock ) </a:t>
            </a:r>
            <a:r>
              <a:rPr lang="en-US" dirty="0" smtClean="0"/>
              <a:t>for extractions in the right lower posterior teeth, and in front of the patient </a:t>
            </a:r>
            <a:r>
              <a:rPr lang="en-US" dirty="0" smtClean="0">
                <a:solidFill>
                  <a:srgbClr val="FF0000"/>
                </a:solidFill>
              </a:rPr>
              <a:t>(7-8 o'clock ) </a:t>
            </a:r>
            <a:r>
              <a:rPr lang="en-US" dirty="0" smtClean="0"/>
              <a:t>for all other extractions. </a:t>
            </a:r>
            <a:endParaRPr lang="ar-IQ" dirty="0" smtClean="0"/>
          </a:p>
          <a:p>
            <a:pPr algn="l" rtl="0">
              <a:buNone/>
            </a:pPr>
            <a:endParaRPr lang="ar-IQ" dirty="0"/>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Custom 7">
      <a:dk1>
        <a:sysClr val="windowText" lastClr="000000"/>
      </a:dk1>
      <a:lt1>
        <a:sysClr val="window" lastClr="FFFFFF"/>
      </a:lt1>
      <a:dk2>
        <a:srgbClr val="000000"/>
      </a:dk2>
      <a:lt2>
        <a:srgbClr val="F8F8F8"/>
      </a:lt2>
      <a:accent1>
        <a:srgbClr val="DDDDDD"/>
      </a:accent1>
      <a:accent2>
        <a:srgbClr val="B2B2B2"/>
      </a:accent2>
      <a:accent3>
        <a:srgbClr val="969696"/>
      </a:accent3>
      <a:accent4>
        <a:srgbClr val="808080"/>
      </a:accent4>
      <a:accent5>
        <a:srgbClr val="5F5F5F"/>
      </a:accent5>
      <a:accent6>
        <a:srgbClr val="DDDDDD"/>
      </a:accent6>
      <a:hlink>
        <a:srgbClr val="5F5F5F"/>
      </a:hlink>
      <a:folHlink>
        <a:srgbClr val="919191"/>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AE6F2518-B084-4896-AF52-66CC2144AA26}"/>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Office Theme</Template>
  <TotalTime>481</TotalTime>
  <Words>1245</Words>
  <Application>Microsoft Office PowerPoint</Application>
  <PresentationFormat>On-screen Show (4:3)</PresentationFormat>
  <Paragraphs>83</Paragraphs>
  <Slides>38</Slides>
  <Notes>2</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38</vt:i4>
      </vt:variant>
    </vt:vector>
  </HeadingPairs>
  <TitlesOfParts>
    <vt:vector size="48" baseType="lpstr">
      <vt:lpstr>Gulim</vt:lpstr>
      <vt:lpstr>맑은 고딕</vt:lpstr>
      <vt:lpstr>Arial</vt:lpstr>
      <vt:lpstr>Calibri</vt:lpstr>
      <vt:lpstr>Calibri Light</vt:lpstr>
      <vt:lpstr>Cooper Black</vt:lpstr>
      <vt:lpstr>Georgia</vt:lpstr>
      <vt:lpstr>Times New Roman</vt:lpstr>
      <vt:lpstr>Wingdings</vt:lpstr>
      <vt:lpstr>Office Theme</vt:lpstr>
      <vt:lpstr>Principles of teeth extraction</vt:lpstr>
      <vt:lpstr>Methods of tooth Extraction:</vt:lpstr>
      <vt:lpstr>PowerPoint Presentation</vt:lpstr>
      <vt:lpstr>PowerPoint Presentation</vt:lpstr>
      <vt:lpstr>Extraction with dental forceps</vt:lpstr>
      <vt:lpstr>General arrengment</vt:lpstr>
      <vt:lpstr>Adequate access</vt:lpstr>
      <vt:lpstr>Adequate access 1- light</vt:lpstr>
      <vt:lpstr>Adequate access :2- Position of the dentist </vt:lpstr>
      <vt:lpstr>PowerPoint Presentation</vt:lpstr>
      <vt:lpstr>PowerPoint Presentation</vt:lpstr>
      <vt:lpstr>Adequate access 3- HEIGHT OF THE DENTAL CHAIR </vt:lpstr>
      <vt:lpstr>PowerPoint Presentation</vt:lpstr>
      <vt:lpstr> Using the non dominant hand</vt:lpstr>
      <vt:lpstr>PowerPoint Presentation</vt:lpstr>
      <vt:lpstr>During extraction of upper teeth</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Sequencing extractions</vt:lpstr>
      <vt:lpstr>Used of controlled force </vt:lpstr>
      <vt:lpstr>PowerPoint Presentation</vt:lpstr>
      <vt:lpstr>Use of the controlled force</vt:lpstr>
      <vt:lpstr>Hurry is the enemy of dentistry.</vt:lpstr>
      <vt:lpstr>The correct grasping of the forceps </vt:lpstr>
      <vt:lpstr>PowerPoint Presentation</vt:lpstr>
      <vt:lpstr>PowerPoint Presentation</vt:lpstr>
      <vt:lpstr>PowerPoint Presentation</vt:lpstr>
      <vt:lpstr>BASIC STEPS OF FORCEPS EXTRACTION </vt:lpstr>
      <vt:lpstr>The following basic forces are used to expand the socket and mobilize the tooth.</vt:lpstr>
      <vt:lpstr>Post extraction care</vt:lpstr>
      <vt:lpstr>PowerPoint Presentation</vt:lpstr>
      <vt:lpstr>PowerPoint Presentation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MNC</dc:creator>
  <cp:lastModifiedBy>sayf saeed</cp:lastModifiedBy>
  <cp:revision>52</cp:revision>
  <dcterms:created xsi:type="dcterms:W3CDTF">2010-10-25T04:36:55Z</dcterms:created>
  <dcterms:modified xsi:type="dcterms:W3CDTF">2014-03-21T06:48:00Z</dcterms:modified>
</cp:coreProperties>
</file>