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59" r:id="rId6"/>
    <p:sldId id="260" r:id="rId7"/>
    <p:sldId id="263" r:id="rId8"/>
    <p:sldId id="262"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40" d="100"/>
          <a:sy n="40" d="100"/>
        </p:scale>
        <p:origin x="-822" y="-1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7ED38134-7266-4F6D-A3F9-C21469D1877D}" type="datetimeFigureOut">
              <a:rPr lang="en-US" smtClean="0"/>
              <a:pPr/>
              <a:t>1/1/2009</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A860387F-F136-4604-A905-DD4229DEDA7B}"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7ED38134-7266-4F6D-A3F9-C21469D1877D}" type="datetimeFigureOut">
              <a:rPr lang="en-US" smtClean="0"/>
              <a:pPr/>
              <a:t>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0387F-F136-4604-A905-DD4229DEDA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7ED38134-7266-4F6D-A3F9-C21469D1877D}" type="datetimeFigureOut">
              <a:rPr lang="en-US" smtClean="0"/>
              <a:pPr/>
              <a:t>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0387F-F136-4604-A905-DD4229DEDA7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7ED38134-7266-4F6D-A3F9-C21469D1877D}" type="datetimeFigureOut">
              <a:rPr lang="en-US" smtClean="0"/>
              <a:pPr/>
              <a:t>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0387F-F136-4604-A905-DD4229DEDA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7ED38134-7266-4F6D-A3F9-C21469D1877D}" type="datetimeFigureOut">
              <a:rPr lang="en-US" smtClean="0"/>
              <a:pPr/>
              <a:t>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0387F-F136-4604-A905-DD4229DEDA7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7ED38134-7266-4F6D-A3F9-C21469D1877D}" type="datetimeFigureOut">
              <a:rPr lang="en-US" smtClean="0"/>
              <a:pPr/>
              <a:t>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0387F-F136-4604-A905-DD4229DEDA7B}"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7ED38134-7266-4F6D-A3F9-C21469D1877D}" type="datetimeFigureOut">
              <a:rPr lang="en-US" smtClean="0"/>
              <a:pPr/>
              <a:t>1/1/2009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60387F-F136-4604-A905-DD4229DEDA7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7ED38134-7266-4F6D-A3F9-C21469D1877D}" type="datetimeFigureOut">
              <a:rPr lang="en-US" smtClean="0"/>
              <a:pPr/>
              <a:t>1/1/2009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60387F-F136-4604-A905-DD4229DEDA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D38134-7266-4F6D-A3F9-C21469D1877D}" type="datetimeFigureOut">
              <a:rPr lang="en-US" smtClean="0"/>
              <a:pPr/>
              <a:t>1/1/2009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60387F-F136-4604-A905-DD4229DEDA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ED38134-7266-4F6D-A3F9-C21469D1877D}" type="datetimeFigureOut">
              <a:rPr lang="en-US" smtClean="0"/>
              <a:pPr/>
              <a:t>1/1/2009</a:t>
            </a:fld>
            <a:endParaRPr lang="en-US"/>
          </a:p>
        </p:txBody>
      </p:sp>
      <p:sp>
        <p:nvSpPr>
          <p:cNvPr id="7" name="Slide Number Placeholder 6"/>
          <p:cNvSpPr>
            <a:spLocks noGrp="1"/>
          </p:cNvSpPr>
          <p:nvPr>
            <p:ph type="sldNum" sz="quarter" idx="12"/>
          </p:nvPr>
        </p:nvSpPr>
        <p:spPr/>
        <p:txBody>
          <a:bodyPr/>
          <a:lstStyle/>
          <a:p>
            <a:fld id="{A860387F-F136-4604-A905-DD4229DEDA7B}"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ar-SA" smtClean="0"/>
              <a:t>انقر لتحرير نمط العنوان الرئيسي</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7ED38134-7266-4F6D-A3F9-C21469D1877D}" type="datetimeFigureOut">
              <a:rPr lang="en-US" smtClean="0"/>
              <a:pPr/>
              <a:t>1/1/2009</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A860387F-F136-4604-A905-DD4229DEDA7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7ED38134-7266-4F6D-A3F9-C21469D1877D}" type="datetimeFigureOut">
              <a:rPr lang="en-US" smtClean="0"/>
              <a:pPr/>
              <a:t>1/1/2009</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A860387F-F136-4604-A905-DD4229DEDA7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209799"/>
            <a:ext cx="7772400" cy="2362201"/>
          </a:xfrm>
        </p:spPr>
        <p:txBody>
          <a:bodyPr>
            <a:normAutofit/>
          </a:bodyPr>
          <a:lstStyle/>
          <a:p>
            <a:r>
              <a:rPr lang="en-US" b="1" dirty="0"/>
              <a:t>AUDITORY FUNCTION</a:t>
            </a:r>
            <a:r>
              <a:rPr lang="en-US" dirty="0"/>
              <a:t/>
            </a:r>
            <a:br>
              <a:rPr lang="en-US" dirty="0"/>
            </a:br>
            <a:r>
              <a:rPr lang="en-US" dirty="0"/>
              <a:t> </a:t>
            </a:r>
            <a:br>
              <a:rPr lang="en-US" dirty="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buNone/>
            </a:pPr>
            <a:r>
              <a:rPr lang="en-US" b="1" dirty="0" smtClean="0"/>
              <a:t>In nerve deafness :</a:t>
            </a:r>
            <a:r>
              <a:rPr lang="en-US" dirty="0" smtClean="0"/>
              <a:t> (one ear), sound louder in normal ear</a:t>
            </a:r>
          </a:p>
          <a:p>
            <a:r>
              <a:rPr lang="en-US" dirty="0" smtClean="0"/>
              <a:t>The Weber’s test is said to be positive when the sound appears louder  </a:t>
            </a:r>
          </a:p>
          <a:p>
            <a:pPr>
              <a:buNone/>
            </a:pPr>
            <a:r>
              <a:rPr lang="en-US" dirty="0" smtClean="0"/>
              <a:t>   in one ear than in the other when both ears are unblocked</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buNone/>
            </a:pPr>
            <a:r>
              <a:rPr lang="en-US" b="1" dirty="0" smtClean="0"/>
              <a:t>3- Schwabach’s test : </a:t>
            </a:r>
            <a:r>
              <a:rPr lang="en-US" dirty="0" smtClean="0"/>
              <a:t>In this test we compare bone conduction of the   </a:t>
            </a:r>
          </a:p>
          <a:p>
            <a:pPr>
              <a:buNone/>
            </a:pPr>
            <a:r>
              <a:rPr lang="en-US" dirty="0" smtClean="0"/>
              <a:t>    patient with that of a normal subject</a:t>
            </a:r>
          </a:p>
          <a:p>
            <a:pPr lvl="0"/>
            <a:r>
              <a:rPr lang="en-US" b="1" dirty="0" smtClean="0"/>
              <a:t>In conductive deafness</a:t>
            </a:r>
            <a:r>
              <a:rPr lang="en-US" dirty="0" smtClean="0"/>
              <a:t>: bone conduction is better than in normal subject .</a:t>
            </a:r>
          </a:p>
          <a:p>
            <a:r>
              <a:rPr lang="en-US" b="1" dirty="0" smtClean="0"/>
              <a:t>In nerve deafness:</a:t>
            </a:r>
            <a:r>
              <a:rPr lang="en-US" dirty="0" smtClean="0"/>
              <a:t> bone conduction is less than normal</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960117"/>
            <a:ext cx="8229600" cy="792482"/>
          </a:xfrm>
        </p:spPr>
        <p:txBody>
          <a:bodyPr>
            <a:normAutofit fontScale="90000"/>
          </a:bodyPr>
          <a:lstStyle/>
          <a:p>
            <a:r>
              <a:rPr lang="en-US" b="1" dirty="0" smtClean="0"/>
              <a:t>AUDIOMETRY</a:t>
            </a:r>
            <a:r>
              <a:rPr lang="en-US" dirty="0" smtClean="0"/>
              <a:t/>
            </a:r>
            <a:br>
              <a:rPr lang="en-US" dirty="0" smtClean="0"/>
            </a:br>
            <a:r>
              <a:rPr lang="en-US" dirty="0" smtClean="0"/>
              <a:t> </a:t>
            </a:r>
            <a:br>
              <a:rPr lang="en-US" dirty="0" smtClean="0"/>
            </a:br>
            <a:endParaRPr lang="en-US" dirty="0"/>
          </a:p>
        </p:txBody>
      </p:sp>
      <p:sp>
        <p:nvSpPr>
          <p:cNvPr id="3" name="عنصر نائب للمحتوى 2"/>
          <p:cNvSpPr>
            <a:spLocks noGrp="1"/>
          </p:cNvSpPr>
          <p:nvPr>
            <p:ph idx="1"/>
          </p:nvPr>
        </p:nvSpPr>
        <p:spPr/>
        <p:txBody>
          <a:bodyPr/>
          <a:lstStyle/>
          <a:p>
            <a:r>
              <a:rPr lang="en-US" dirty="0" smtClean="0"/>
              <a:t>This is an instrument used to determine the hearing threshold and hearing disabilities .</a:t>
            </a:r>
          </a:p>
          <a:p>
            <a:pPr>
              <a:buNone/>
            </a:pPr>
            <a:r>
              <a:rPr lang="en-US" dirty="0" smtClean="0"/>
              <a:t>   The subject uses earphone connected to an electronic oscillator capable of emitting pure tones ranging from low frequencies to high frequencies .</a:t>
            </a:r>
          </a:p>
          <a:p>
            <a:pPr>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685800"/>
            <a:ext cx="8534400" cy="5440363"/>
          </a:xfrm>
        </p:spPr>
        <p:txBody>
          <a:bodyPr>
            <a:normAutofit/>
          </a:bodyPr>
          <a:lstStyle/>
          <a:p>
            <a:pPr marL="0" indent="0">
              <a:lnSpc>
                <a:spcPct val="80000"/>
              </a:lnSpc>
              <a:buNone/>
              <a:defRPr/>
            </a:pPr>
            <a:r>
              <a:rPr lang="en-US" dirty="0" smtClean="0">
                <a:latin typeface="Century Gothic" pitchFamily="34" charset="0"/>
                <a:cs typeface="Times New Roman" pitchFamily="18" charset="0"/>
              </a:rPr>
              <a:t>The instrument is calibrated so that the      zero intensity level of sound at each frequency is the loudness that can barely be heard by the normal person.</a:t>
            </a:r>
          </a:p>
          <a:p>
            <a:pPr marL="0" indent="0">
              <a:lnSpc>
                <a:spcPct val="80000"/>
              </a:lnSpc>
              <a:buNone/>
              <a:defRPr/>
            </a:pPr>
            <a:r>
              <a:rPr lang="en-US" dirty="0" smtClean="0">
                <a:latin typeface="Century Gothic" pitchFamily="34" charset="0"/>
                <a:cs typeface="Times New Roman" pitchFamily="18" charset="0"/>
              </a:rPr>
              <a:t>However a calibrated volume control can increase or decrease the loudness of each tone above or below the zero level.</a:t>
            </a:r>
          </a:p>
          <a:p>
            <a:pPr>
              <a:buNone/>
            </a:pPr>
            <a:r>
              <a:rPr lang="en-US" dirty="0" smtClean="0">
                <a:latin typeface="Century Gothic" pitchFamily="34" charset="0"/>
              </a:rPr>
              <a:t>When the loudness of the tone need to be increased to 30 decibel (dB) above normal before it can be heard the person is said to have a hearing loss of  30 dB..</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r>
              <a:rPr lang="en-US" dirty="0" smtClean="0"/>
              <a:t>In performing a hearing test using an audiometer , we can test approximately 8-10 frequencies . Then the so called audiogram is plotted The audiometer in addition to be equipped with ear phone for testing air conduction, is also equipped with an electronic vibrator for testing bone conduction from the mastoid process into the cochlea.</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000" b="1" dirty="0" smtClean="0"/>
              <a:t>Audiogram of air conduction deafness resulting from middle ear</a:t>
            </a:r>
            <a:br>
              <a:rPr lang="en-US" sz="2000" b="1" dirty="0" smtClean="0"/>
            </a:br>
            <a:r>
              <a:rPr lang="en-US" sz="2000" b="1" dirty="0" smtClean="0"/>
              <a:t>sclerosis.</a:t>
            </a:r>
            <a:endParaRPr lang="en-US" sz="2000" b="1" dirty="0"/>
          </a:p>
        </p:txBody>
      </p:sp>
      <p:pic>
        <p:nvPicPr>
          <p:cNvPr id="1026" name="Picture 2"/>
          <p:cNvPicPr>
            <a:picLocks noGrp="1" noChangeAspect="1" noChangeArrowheads="1"/>
          </p:cNvPicPr>
          <p:nvPr>
            <p:ph idx="1"/>
          </p:nvPr>
        </p:nvPicPr>
        <p:blipFill>
          <a:blip r:embed="rId2"/>
          <a:srcRect/>
          <a:stretch>
            <a:fillRect/>
          </a:stretch>
        </p:blipFill>
        <p:spPr bwMode="auto">
          <a:xfrm>
            <a:off x="1447801" y="2362200"/>
            <a:ext cx="5943600" cy="41147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200" b="1" dirty="0" smtClean="0"/>
              <a:t>Audiogram of the old-age type of nerve deafness</a:t>
            </a:r>
            <a:r>
              <a:rPr lang="en-US" dirty="0" smtClean="0"/>
              <a:t>.</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914400" y="1676400"/>
            <a:ext cx="6934199" cy="449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ctr">
              <a:buNone/>
            </a:pPr>
            <a:endParaRPr lang="en-US" b="1" dirty="0" smtClean="0">
              <a:latin typeface="Arial Black" pitchFamily="34" charset="0"/>
            </a:endParaRPr>
          </a:p>
          <a:p>
            <a:pPr marL="0" indent="0" algn="ctr">
              <a:buNone/>
            </a:pPr>
            <a:endParaRPr lang="en-US" b="1" dirty="0">
              <a:latin typeface="Arial Black" pitchFamily="34" charset="0"/>
            </a:endParaRPr>
          </a:p>
          <a:p>
            <a:pPr marL="0" indent="0" algn="ctr">
              <a:buNone/>
            </a:pPr>
            <a:r>
              <a:rPr lang="en-US" b="1" dirty="0" smtClean="0">
                <a:latin typeface="Arial Black" pitchFamily="34" charset="0"/>
              </a:rPr>
              <a:t>Thanks</a:t>
            </a:r>
            <a:endParaRPr lang="en-US" b="1"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4a"/>
          <p:cNvPicPr>
            <a:picLocks noGrp="1" noChangeAspect="1" noChangeArrowheads="1"/>
          </p:cNvPicPr>
          <p:nvPr>
            <p:ph idx="1"/>
          </p:nvPr>
        </p:nvPicPr>
        <p:blipFill>
          <a:blip r:embed="rId2" cstate="print"/>
          <a:srcRect l="15686" t="51418" r="3922" b="10097"/>
          <a:stretch>
            <a:fillRect/>
          </a:stretch>
        </p:blipFill>
        <p:spPr bwMode="auto">
          <a:xfrm>
            <a:off x="685800" y="990600"/>
            <a:ext cx="7696200" cy="50293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143000"/>
            <a:ext cx="8229600" cy="4983163"/>
          </a:xfrm>
        </p:spPr>
        <p:txBody>
          <a:bodyPr/>
          <a:lstStyle/>
          <a:p>
            <a:r>
              <a:rPr lang="en-US" dirty="0"/>
              <a:t> Audition results from sound conduction by either air or bones of the skull or both. Sound waves are converted (mechanically in the middle ear), into movement of the endolymph of the inner ear. This movement causes vibration of the basilar membrane that in turn stimulates the hair cells (hearing receptors).</a:t>
            </a:r>
          </a:p>
          <a:p>
            <a:pPr>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2000"/>
            <a:ext cx="8229600" cy="5715000"/>
          </a:xfrm>
        </p:spPr>
        <p:txBody>
          <a:bodyPr>
            <a:normAutofit/>
          </a:bodyPr>
          <a:lstStyle/>
          <a:p>
            <a:r>
              <a:rPr lang="en-US" dirty="0" smtClean="0"/>
              <a:t>Deafness :impairment of hearing is two type:</a:t>
            </a:r>
          </a:p>
          <a:p>
            <a:pPr>
              <a:buNone/>
            </a:pPr>
            <a:r>
              <a:rPr lang="en-US" dirty="0" smtClean="0"/>
              <a:t>1.Conductive deafness: impairment of the physical structures  that conduct  the sound itself into cochlea is destroyed (ext.aud.meatus ,</a:t>
            </a:r>
            <a:r>
              <a:rPr lang="en-US" dirty="0" err="1" smtClean="0"/>
              <a:t>tem.memb</a:t>
            </a:r>
            <a:r>
              <a:rPr lang="en-US" dirty="0" smtClean="0"/>
              <a:t>., middle ear cavity , ossicles ).</a:t>
            </a:r>
          </a:p>
          <a:p>
            <a:pPr>
              <a:buNone/>
            </a:pPr>
            <a:r>
              <a:rPr lang="en-US" dirty="0" smtClean="0"/>
              <a:t>2.Sensorineural deafness: impairment of cochlea or the auditory nerve.</a:t>
            </a:r>
          </a:p>
          <a:p>
            <a:pPr>
              <a:buNone/>
            </a:pPr>
            <a:r>
              <a:rPr lang="en-US" dirty="0" smtClean="0">
                <a:latin typeface="Times New Roman" pitchFamily="18" charset="0"/>
                <a:cs typeface="Times New Roman" pitchFamily="18" charset="0"/>
              </a:rPr>
              <a:t>    </a:t>
            </a:r>
            <a:r>
              <a:rPr lang="en-US" dirty="0" smtClean="0">
                <a:latin typeface="Century Gothic" pitchFamily="34" charset="0"/>
                <a:cs typeface="Times New Roman" pitchFamily="18" charset="0"/>
              </a:rPr>
              <a:t>if either the cochlea or the auditory nerve is completely destroyed, the person is permanently deaf.</a:t>
            </a:r>
            <a:endParaRPr lang="en-US" dirty="0" smtClean="0">
              <a:latin typeface="Century Gothic"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en-US" b="1" i="1" dirty="0"/>
              <a:t>Objectives</a:t>
            </a:r>
            <a:endParaRPr lang="en-US" dirty="0"/>
          </a:p>
          <a:p>
            <a:r>
              <a:rPr lang="en-US" b="1" i="1" dirty="0"/>
              <a:t> </a:t>
            </a:r>
            <a:r>
              <a:rPr lang="en-US" dirty="0"/>
              <a:t> To examine and compare air and bone conduction of the subject .</a:t>
            </a:r>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buNone/>
            </a:pPr>
            <a:r>
              <a:rPr lang="en-US" b="1" i="1" dirty="0"/>
              <a:t>Subject and instruments </a:t>
            </a:r>
            <a:endParaRPr lang="en-US" dirty="0"/>
          </a:p>
          <a:p>
            <a:pPr>
              <a:buNone/>
            </a:pPr>
            <a:r>
              <a:rPr lang="en-US" dirty="0"/>
              <a:t>1-Vibrating tuning fork </a:t>
            </a:r>
            <a:r>
              <a:rPr lang="en-US" dirty="0" smtClean="0"/>
              <a:t>( </a:t>
            </a:r>
            <a:r>
              <a:rPr lang="en-US" dirty="0"/>
              <a:t>256 and 512 Hz</a:t>
            </a:r>
            <a:r>
              <a:rPr lang="en-US" dirty="0" smtClean="0"/>
              <a:t>).</a:t>
            </a:r>
          </a:p>
          <a:p>
            <a:pPr>
              <a:buNone/>
            </a:pPr>
            <a:endParaRPr lang="en-US" dirty="0"/>
          </a:p>
          <a:p>
            <a:pPr>
              <a:buNone/>
            </a:pPr>
            <a:r>
              <a:rPr lang="en-US" dirty="0"/>
              <a:t>2-Volunteers from students .</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09600"/>
            <a:ext cx="8229600" cy="5516563"/>
          </a:xfrm>
        </p:spPr>
        <p:txBody>
          <a:bodyPr/>
          <a:lstStyle/>
          <a:p>
            <a:pPr>
              <a:buNone/>
            </a:pPr>
            <a:endParaRPr lang="en-US" b="1" i="1" dirty="0" smtClean="0"/>
          </a:p>
          <a:p>
            <a:pPr>
              <a:buNone/>
            </a:pPr>
            <a:r>
              <a:rPr lang="en-US" b="1" i="1" dirty="0"/>
              <a:t> </a:t>
            </a:r>
            <a:r>
              <a:rPr lang="en-US" b="1" i="1" dirty="0" smtClean="0"/>
              <a:t>       Procedures :</a:t>
            </a:r>
            <a:endParaRPr lang="en-US" b="1" dirty="0" smtClean="0"/>
          </a:p>
          <a:p>
            <a:pPr>
              <a:buNone/>
            </a:pPr>
            <a:r>
              <a:rPr lang="en-US" b="1" dirty="0" smtClean="0"/>
              <a:t>    1-Rinne’s test</a:t>
            </a:r>
          </a:p>
          <a:p>
            <a:pPr>
              <a:buNone/>
            </a:pPr>
            <a:r>
              <a:rPr lang="en-US" b="1" dirty="0" smtClean="0"/>
              <a:t>    2-Weber’s test</a:t>
            </a:r>
          </a:p>
          <a:p>
            <a:pPr>
              <a:buNone/>
            </a:pPr>
            <a:r>
              <a:rPr lang="en-US" b="1" dirty="0" smtClean="0"/>
              <a:t>    3- </a:t>
            </a:r>
            <a:r>
              <a:rPr lang="en-US" b="1" dirty="0"/>
              <a:t>Schwabach’s test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33400"/>
            <a:ext cx="8686800" cy="5592763"/>
          </a:xfrm>
        </p:spPr>
        <p:txBody>
          <a:bodyPr>
            <a:normAutofit/>
          </a:bodyPr>
          <a:lstStyle/>
          <a:p>
            <a:r>
              <a:rPr lang="en-US" b="1" dirty="0"/>
              <a:t>1-Rinne’s test :</a:t>
            </a:r>
            <a:r>
              <a:rPr lang="en-US" dirty="0"/>
              <a:t> Base of vibrating tuning fork placed on mastoid process until subject no longer hears it then held in air next ear .</a:t>
            </a:r>
          </a:p>
          <a:p>
            <a:r>
              <a:rPr lang="en-US" b="1" dirty="0"/>
              <a:t>Normally : </a:t>
            </a:r>
            <a:r>
              <a:rPr lang="en-US" dirty="0"/>
              <a:t>The subject hears vibrating of the tuning fork in air after bone conduction is </a:t>
            </a:r>
            <a:r>
              <a:rPr lang="en-US" dirty="0" smtClean="0"/>
              <a:t>over(air conduction  &gt; bone conduction) </a:t>
            </a:r>
            <a:r>
              <a:rPr lang="en-US" dirty="0"/>
              <a:t>.</a:t>
            </a:r>
          </a:p>
          <a:p>
            <a:r>
              <a:rPr lang="en-US" b="1" dirty="0"/>
              <a:t>In conductive deafness : </a:t>
            </a:r>
            <a:r>
              <a:rPr lang="en-US" dirty="0"/>
              <a:t>(one ear) : patient does not hear vibration</a:t>
            </a:r>
            <a:r>
              <a:rPr lang="en-US" b="1" dirty="0"/>
              <a:t> </a:t>
            </a:r>
            <a:r>
              <a:rPr lang="en-US" dirty="0" smtClean="0"/>
              <a:t>in </a:t>
            </a:r>
            <a:r>
              <a:rPr lang="en-US" dirty="0"/>
              <a:t>air after bone conduction is over .</a:t>
            </a:r>
          </a:p>
          <a:p>
            <a:r>
              <a:rPr lang="en-US" b="1" dirty="0"/>
              <a:t>In nerve deafness :</a:t>
            </a:r>
            <a:r>
              <a:rPr lang="en-US" dirty="0"/>
              <a:t> (one ear), patient hears vibration in air after bone </a:t>
            </a:r>
            <a:r>
              <a:rPr lang="en-US" dirty="0" smtClean="0"/>
              <a:t>conduction </a:t>
            </a:r>
            <a:r>
              <a:rPr lang="en-US" dirty="0"/>
              <a:t>is over .</a:t>
            </a:r>
          </a:p>
          <a:p>
            <a:pPr>
              <a:buNone/>
            </a:pPr>
            <a:r>
              <a:rPr lang="en-US" dirty="0" smtClean="0"/>
              <a:t>   After </a:t>
            </a:r>
            <a:r>
              <a:rPr lang="en-US" dirty="0"/>
              <a:t>doing the </a:t>
            </a:r>
            <a:r>
              <a:rPr lang="en-US" dirty="0" err="1"/>
              <a:t>Rinne</a:t>
            </a:r>
            <a:r>
              <a:rPr lang="en-US" dirty="0"/>
              <a:t> test on one ear of the volunteer, repeat the test on </a:t>
            </a:r>
            <a:r>
              <a:rPr lang="en-US" dirty="0" smtClean="0"/>
              <a:t>the </a:t>
            </a:r>
            <a:r>
              <a:rPr lang="en-US" dirty="0"/>
              <a:t>other ear and compare your results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92500"/>
          </a:bodyPr>
          <a:lstStyle/>
          <a:p>
            <a:pPr>
              <a:buNone/>
            </a:pPr>
            <a:r>
              <a:rPr lang="en-US" b="1" dirty="0" smtClean="0"/>
              <a:t>2-Weber’s test :</a:t>
            </a:r>
            <a:r>
              <a:rPr lang="en-US" dirty="0" smtClean="0"/>
              <a:t>     </a:t>
            </a:r>
          </a:p>
          <a:p>
            <a:r>
              <a:rPr lang="en-US" dirty="0" smtClean="0"/>
              <a:t>The base of vibrating tuning fork is placed on vertex of skull .</a:t>
            </a:r>
          </a:p>
          <a:p>
            <a:r>
              <a:rPr lang="en-US" b="1" dirty="0" smtClean="0"/>
              <a:t>Normally :</a:t>
            </a:r>
            <a:r>
              <a:rPr lang="en-US" dirty="0" smtClean="0"/>
              <a:t> Subject hears equally on both sides </a:t>
            </a:r>
          </a:p>
          <a:p>
            <a:pPr>
              <a:buNone/>
            </a:pPr>
            <a:r>
              <a:rPr lang="en-US" dirty="0" smtClean="0"/>
              <a:t>   In conductive deafness : (one ear) : The sound of the vibrating tuning fork is louder in diseased ear because masking effect of environmental noise is absent on diseased  side .</a:t>
            </a:r>
          </a:p>
          <a:p>
            <a:pPr>
              <a:buNone/>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وستن">
  <a:themeElements>
    <a:clrScheme name="أوستن">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أوستن">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أوستن">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106</TotalTime>
  <Words>623</Words>
  <Application>Microsoft Office PowerPoint</Application>
  <PresentationFormat>عرض على الشاشة (3:4)‏</PresentationFormat>
  <Paragraphs>45</Paragraphs>
  <Slides>17</Slides>
  <Notes>0</Notes>
  <HiddenSlides>0</HiddenSlides>
  <MMClips>0</MMClips>
  <ScaleCrop>false</ScaleCrop>
  <HeadingPairs>
    <vt:vector size="4" baseType="variant">
      <vt:variant>
        <vt:lpstr>سمة</vt:lpstr>
      </vt:variant>
      <vt:variant>
        <vt:i4>1</vt:i4>
      </vt:variant>
      <vt:variant>
        <vt:lpstr>عناوين الشرائح</vt:lpstr>
      </vt:variant>
      <vt:variant>
        <vt:i4>17</vt:i4>
      </vt:variant>
    </vt:vector>
  </HeadingPairs>
  <TitlesOfParts>
    <vt:vector size="18" baseType="lpstr">
      <vt:lpstr>أوستن</vt:lpstr>
      <vt:lpstr>AUDITORY FUNCTION   </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AUDIOMETRY   </vt:lpstr>
      <vt:lpstr>الشريحة 13</vt:lpstr>
      <vt:lpstr>الشريحة 14</vt:lpstr>
      <vt:lpstr>Audiogram of air conduction deafness resulting from middle ear sclerosis.</vt:lpstr>
      <vt:lpstr>Audiogram of the old-age type of nerve deafness.</vt:lpstr>
      <vt:lpstr>الشريحة 17</vt:lpstr>
    </vt:vector>
  </TitlesOfParts>
  <Company>Shamfuture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AUDITORY FUNCTION</dc:title>
  <dc:creator>Shamfuture</dc:creator>
  <cp:lastModifiedBy>CHANGE_ME</cp:lastModifiedBy>
  <cp:revision>22</cp:revision>
  <dcterms:created xsi:type="dcterms:W3CDTF">2013-03-24T06:46:23Z</dcterms:created>
  <dcterms:modified xsi:type="dcterms:W3CDTF">2008-12-31T23:14:28Z</dcterms:modified>
</cp:coreProperties>
</file>