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9" r:id="rId12"/>
    <p:sldId id="273" r:id="rId13"/>
    <p:sldId id="272" r:id="rId14"/>
    <p:sldId id="271" r:id="rId15"/>
    <p:sldId id="267" r:id="rId16"/>
    <p:sldId id="279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576B41-CEF1-49D7-A1DF-6528CDB5CE92}" type="datetimeFigureOut">
              <a:rPr lang="ar-IQ" smtClean="0"/>
              <a:pPr/>
              <a:t>18/11/1434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28D4EA0-5FF2-41CB-97AF-B2F86DD182B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</a:t>
            </a:r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D4EA0-5FF2-41CB-97AF-B2F86DD182B9}" type="slidenum">
              <a:rPr lang="ar-IQ" smtClean="0"/>
              <a:pPr/>
              <a:t>24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387AC42-B1D0-4ADB-8138-CE4DD1FD84FB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F40B-4992-474B-8C03-39B113ECAF3C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CF24-D720-40F3-81DC-0E63945D43E0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BA867-F289-4FF7-9897-79D1A039F61F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471884-976C-4B81-8CEC-88CE115157A8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01DC-5769-410E-92D9-216A85DC430E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9C842-116C-4653-B5EC-C7A7B94AA543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16302-C266-4BD3-BF70-D3913A3F1290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D47A-C1B1-42B9-B4FD-125CFE636994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76EC4-5BBB-4F60-87C7-2FA279CD158F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C598-40EF-4D1B-83DA-BBE93A6F7338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A636B7-B1C3-4BD0-87DB-411FC6C0897F}" type="datetime1">
              <a:rPr lang="ar-SA" smtClean="0"/>
              <a:pPr/>
              <a:t>18/11/1434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3600" dirty="0" smtClean="0"/>
              <a:t>بسم الله الرحمن الرحيم</a:t>
            </a:r>
            <a:endParaRPr lang="en-US" sz="36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rgbClr val="FF0000"/>
                </a:solidFill>
              </a:rPr>
              <a:t>Rickets</a:t>
            </a:r>
          </a:p>
          <a:p>
            <a:pPr algn="l"/>
            <a:r>
              <a:rPr lang="en-US" sz="4400" dirty="0" smtClean="0">
                <a:solidFill>
                  <a:srgbClr val="FF0000"/>
                </a:solidFill>
              </a:rPr>
              <a:t>Objectives</a:t>
            </a:r>
          </a:p>
          <a:p>
            <a:pPr algn="l"/>
            <a:r>
              <a:rPr lang="en-US" sz="3600" dirty="0" smtClean="0"/>
              <a:t>1.To know the definition of rickets</a:t>
            </a:r>
          </a:p>
          <a:p>
            <a:pPr algn="l"/>
            <a:r>
              <a:rPr lang="en-US" sz="3600" dirty="0" smtClean="0"/>
              <a:t>2.To know the clinical manifestations of rickets</a:t>
            </a:r>
          </a:p>
          <a:p>
            <a:pPr algn="l"/>
            <a:r>
              <a:rPr lang="en-US" sz="3600" dirty="0" smtClean="0"/>
              <a:t>3.To know the diagnosis &amp;treatment of rickets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manifestations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Muscles' : </a:t>
            </a:r>
            <a:r>
              <a:rPr lang="en-US" sz="2400" dirty="0" smtClean="0"/>
              <a:t>are poorly developed &amp; lack tone as a result children with moderately severe rickets don’t stand  &amp;  walk at usual ages .(Delayed walking )</a:t>
            </a:r>
          </a:p>
          <a:p>
            <a:r>
              <a:rPr lang="en-US" sz="2400" dirty="0" smtClean="0"/>
              <a:t>Relaxation of ligaments leading to deformities like knock knees ,(</a:t>
            </a:r>
            <a:r>
              <a:rPr lang="en-US" sz="2400" dirty="0" err="1" smtClean="0"/>
              <a:t>kyphosis</a:t>
            </a:r>
            <a:r>
              <a:rPr lang="en-US" sz="2400" dirty="0" smtClean="0"/>
              <a:t> &amp; scoliosis ) of the back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In advanced rickets :</a:t>
            </a:r>
          </a:p>
          <a:p>
            <a:r>
              <a:rPr lang="en-US" sz="2400" dirty="0" smtClean="0"/>
              <a:t>1.scoliosis &amp; lordosis may be present .</a:t>
            </a:r>
          </a:p>
          <a:p>
            <a:r>
              <a:rPr lang="en-US" sz="2400" dirty="0" smtClean="0"/>
              <a:t>2.Bow legs (genu varus ) &amp; knock knees (genu valgus ) .</a:t>
            </a:r>
          </a:p>
          <a:p>
            <a:r>
              <a:rPr lang="en-US" sz="2400" dirty="0" smtClean="0"/>
              <a:t>3.Green stick fractures in long bones </a:t>
            </a:r>
            <a:r>
              <a:rPr lang="en-US" sz="3200" dirty="0" smtClean="0"/>
              <a:t>.</a:t>
            </a:r>
            <a:endParaRPr lang="ar-IQ" sz="32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Bowed legs and swollen wrists in rickets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5187" name="AutoShape 3" descr="صورة7"/>
          <p:cNvSpPr>
            <a:spLocks noGrp="1" noChangeAspect="1" noChangeArrowheads="1"/>
          </p:cNvSpPr>
          <p:nvPr isPhoto="1"/>
        </p:nvSpPr>
        <p:spPr bwMode="auto">
          <a:xfrm>
            <a:off x="1968500" y="1646238"/>
            <a:ext cx="5207000" cy="4754562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 r="-30"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Harrison  groove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7235" name="AutoShape 3" descr="صورة9"/>
          <p:cNvSpPr>
            <a:spLocks noGrp="1" noChangeAspect="1" noChangeArrowheads="1"/>
          </p:cNvSpPr>
          <p:nvPr isPhoto="1"/>
        </p:nvSpPr>
        <p:spPr bwMode="auto">
          <a:xfrm>
            <a:off x="676275" y="1646238"/>
            <a:ext cx="7791450" cy="4754562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 b="-5"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Widening of the wrist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4163" name="AutoShape 3" descr="صورة6"/>
          <p:cNvSpPr>
            <a:spLocks noGrp="1" noChangeAspect="1" noChangeArrowheads="1"/>
          </p:cNvSpPr>
          <p:nvPr isPhoto="1"/>
        </p:nvSpPr>
        <p:spPr bwMode="auto">
          <a:xfrm>
            <a:off x="1927225" y="1646238"/>
            <a:ext cx="5289550" cy="4754562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 b="-14"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6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Rachitic rosary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6211" name="AutoShape 3" descr="صورة8"/>
          <p:cNvSpPr>
            <a:spLocks noGrp="1" noChangeAspect="1" noChangeArrowheads="1"/>
          </p:cNvSpPr>
          <p:nvPr isPhoto="1"/>
        </p:nvSpPr>
        <p:spPr bwMode="auto">
          <a:xfrm>
            <a:off x="2925763" y="1646238"/>
            <a:ext cx="3290887" cy="4754562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 b="-22"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Diagnosis 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1.Clinical </a:t>
            </a:r>
          </a:p>
          <a:p>
            <a:r>
              <a:rPr lang="en-US" dirty="0" smtClean="0"/>
              <a:t>2.X-ray of the wrist :will show characteristic radiographic changes of the distal ulna &amp;radius include :</a:t>
            </a:r>
          </a:p>
          <a:p>
            <a:r>
              <a:rPr lang="en-US" dirty="0" smtClean="0"/>
              <a:t>.widening</a:t>
            </a:r>
          </a:p>
          <a:p>
            <a:r>
              <a:rPr lang="en-US" dirty="0" smtClean="0"/>
              <a:t>.concave cupping &amp;fraying (poorly demarcated ends ).</a:t>
            </a:r>
          </a:p>
          <a:p>
            <a:r>
              <a:rPr lang="en-US" dirty="0" smtClean="0"/>
              <a:t>.There is increased distance between the distal ends of radius  &amp;ulna  &amp;the metacarpal bones .</a:t>
            </a:r>
          </a:p>
          <a:p>
            <a:r>
              <a:rPr lang="en-US" dirty="0" smtClean="0"/>
              <a:t>3.Lab investigations :</a:t>
            </a:r>
          </a:p>
          <a:p>
            <a:r>
              <a:rPr lang="en-US" dirty="0" smtClean="0"/>
              <a:t>.Serum Calcium usually is normal but may be low .</a:t>
            </a:r>
          </a:p>
          <a:p>
            <a:r>
              <a:rPr lang="en-US" dirty="0" smtClean="0"/>
              <a:t>.Serum phosphorus level usually is reduced due to PTH induced renal loss of phosphate combined with decrease in intestinal absorption .</a:t>
            </a:r>
          </a:p>
          <a:p>
            <a:r>
              <a:rPr lang="en-US" dirty="0" smtClean="0"/>
              <a:t>.Serum alkaline phosphatase activity is elevated .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Rickets &amp;hypocalcaemia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 serum Ca.level is ( 8.5-10.5 )mg\dl when it become 7.5 mg tetany will occur .</a:t>
            </a:r>
            <a:endParaRPr lang="ar-IQ" dirty="0" smtClean="0"/>
          </a:p>
          <a:p>
            <a:r>
              <a:rPr lang="en-US" dirty="0" smtClean="0"/>
              <a:t>Symptomatic hypocalcaemia is treated by I.V Calcium infusion followed by oral Calcium supplement for 2-6 weeks of about 1000 mg \day .</a:t>
            </a:r>
          </a:p>
          <a:p>
            <a:r>
              <a:rPr lang="en-US" dirty="0" smtClean="0"/>
              <a:t>Hypocalcaemia either causing :</a:t>
            </a:r>
          </a:p>
          <a:p>
            <a:r>
              <a:rPr lang="en-US" dirty="0" smtClean="0"/>
              <a:t>Tetany </a:t>
            </a:r>
          </a:p>
          <a:p>
            <a:r>
              <a:rPr lang="en-US" dirty="0" smtClean="0"/>
              <a:t>Stridor secondary to laryngeal spasm</a:t>
            </a:r>
          </a:p>
          <a:p>
            <a:r>
              <a:rPr lang="en-US" dirty="0" smtClean="0"/>
              <a:t>Convulsion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8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914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Radiological changes of rickets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8259" name="AutoShape 3" descr="صورة10"/>
          <p:cNvSpPr>
            <a:spLocks noGrp="1" noChangeAspect="1" noChangeArrowheads="1"/>
          </p:cNvSpPr>
          <p:nvPr isPhoto="1"/>
        </p:nvSpPr>
        <p:spPr bwMode="auto">
          <a:xfrm>
            <a:off x="2489200" y="1646238"/>
            <a:ext cx="4164013" cy="4754562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 r="-12"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Prevention 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1.Direct sun exposure .</a:t>
            </a:r>
          </a:p>
          <a:p>
            <a:r>
              <a:rPr lang="en-US" dirty="0" smtClean="0"/>
              <a:t>2.Vitamin D supplementation of all breast infants in the amount of (200-400 )IU\day started in the first 2 months of life  .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Treatment :</a:t>
            </a:r>
            <a:r>
              <a:rPr lang="en-US" dirty="0" smtClean="0"/>
              <a:t>                                           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1.Single dose  of (300.000-600.000) IU of vitamin D orally or IM the effect will be seen after 2-4 weeks radiologically healing is rapid allowing earlier differential diagnosis from genetic vitamin D resistant rickets .</a:t>
            </a:r>
          </a:p>
          <a:p>
            <a:r>
              <a:rPr lang="en-US" dirty="0" smtClean="0"/>
              <a:t>2.The alternative is oral administration of daily high dose vitamin D in a dose (2000-5000 )IU\day of vitamin D3 over 4-6weeks followed by daily vitamin D intake of 400 IU\day .</a:t>
            </a:r>
          </a:p>
          <a:p>
            <a:r>
              <a:rPr lang="en-US" dirty="0" smtClean="0"/>
              <a:t>Healing rickets :</a:t>
            </a:r>
          </a:p>
          <a:p>
            <a:r>
              <a:rPr lang="en-US" dirty="0" smtClean="0"/>
              <a:t>Calcification takes place in the zone of preparatory calcification ZPC which will be seen radiologically  .</a:t>
            </a:r>
          </a:p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Rickets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defined as failure of mineralization of  growing bone or osteoid tissue due to vitamin D deficiency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Vitamin </a:t>
            </a:r>
            <a:r>
              <a:rPr lang="en-US" dirty="0" smtClean="0"/>
              <a:t>D deficiency  </a:t>
            </a:r>
            <a:r>
              <a:rPr lang="en-US" dirty="0" smtClean="0"/>
              <a:t>appear as rickets in children before </a:t>
            </a:r>
            <a:r>
              <a:rPr lang="en-US" dirty="0" err="1" smtClean="0"/>
              <a:t>epiphysial</a:t>
            </a:r>
            <a:r>
              <a:rPr lang="en-US" dirty="0" smtClean="0"/>
              <a:t> center (</a:t>
            </a:r>
            <a:r>
              <a:rPr lang="en-US" dirty="0" smtClean="0"/>
              <a:t>growth plates </a:t>
            </a:r>
            <a:r>
              <a:rPr lang="en-US" dirty="0" smtClean="0"/>
              <a:t>) closure  and as oteomalacia in post pubertal adolescents and adults.</a:t>
            </a:r>
          </a:p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Congenital vitamin D deficiency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1.Severe maternal vitamin D deficiency during pregnancy</a:t>
            </a:r>
          </a:p>
          <a:p>
            <a:r>
              <a:rPr lang="en-US" dirty="0" smtClean="0"/>
              <a:t>2.Lack of adequate sun exposure </a:t>
            </a:r>
          </a:p>
          <a:p>
            <a:r>
              <a:rPr lang="en-US" dirty="0" smtClean="0"/>
              <a:t>3.Closely spaced pregnancies</a:t>
            </a:r>
          </a:p>
          <a:p>
            <a:r>
              <a:rPr lang="en-US" dirty="0" smtClean="0"/>
              <a:t>Newborn presented with symptomatic hypocalcaemia ,IUGR , decrease bone ossification with classic rachitic changes with defect in dental enamel .</a:t>
            </a:r>
          </a:p>
          <a:p>
            <a:r>
              <a:rPr lang="en-US" dirty="0" smtClean="0"/>
              <a:t>Prevention by maternal supplementation of multi vitamins including vitamin D during pregnancy .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Other types of rickets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Vitamin D dependant rickets type 1 </a:t>
            </a:r>
            <a:r>
              <a:rPr lang="en-US" dirty="0" smtClean="0"/>
              <a:t>:</a:t>
            </a:r>
          </a:p>
          <a:p>
            <a:r>
              <a:rPr lang="en-US" dirty="0" smtClean="0"/>
              <a:t>It is autosomal recessive disorder  ,due to defect in gene encoding 1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 hydroxylase enzyme in the kidney so conversion of 25-vitamin D to 1-25 vitamin D will not occur 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Diagnosis :low level of 1-25 vitamin D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Treatment by 1-25 vitamin D (calcitriol  0.25-2 )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en-US" dirty="0" smtClean="0">
                <a:latin typeface="Times New Roman"/>
                <a:cs typeface="Times New Roman"/>
              </a:rPr>
              <a:t>g\day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Vitamin D dependant rickets type -2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mutation in gene encoding the vitamin D receptor preventing the normal physiologic response to 1-25 vitamin D .</a:t>
            </a:r>
          </a:p>
          <a:p>
            <a:r>
              <a:rPr lang="en-US" dirty="0" smtClean="0"/>
              <a:t>Diagnosis : elevated 1-25 vitamin D </a:t>
            </a:r>
          </a:p>
          <a:p>
            <a:r>
              <a:rPr lang="en-US" dirty="0" smtClean="0"/>
              <a:t>Treatment : 3-6 </a:t>
            </a:r>
            <a:r>
              <a:rPr lang="en-US" dirty="0" smtClean="0">
                <a:latin typeface="Times New Roman"/>
                <a:cs typeface="Times New Roman"/>
              </a:rPr>
              <a:t>mg /day of vitamin D with oral calcium (1000-3000 ) mg\day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X-linked dominant hypo phosphatemic rickets XLH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Among the genetic disorders causing rickets due to </a:t>
            </a:r>
            <a:r>
              <a:rPr lang="en-US" dirty="0" err="1" smtClean="0"/>
              <a:t>hypophosphatemia</a:t>
            </a:r>
            <a:r>
              <a:rPr lang="en-US" dirty="0" smtClean="0"/>
              <a:t>, X-linked </a:t>
            </a:r>
            <a:r>
              <a:rPr lang="en-US" dirty="0" err="1" smtClean="0"/>
              <a:t>hypophosphatemic</a:t>
            </a:r>
            <a:r>
              <a:rPr lang="en-US" dirty="0" smtClean="0"/>
              <a:t> rickets (XLH) is the most common, with a prevalence of 1/20,000. The defective gene is on the X chromosome, but female carriers are affected, so it is an X-linked dominant disorder.</a:t>
            </a:r>
          </a:p>
          <a:p>
            <a:r>
              <a:rPr lang="en-US" dirty="0" smtClean="0"/>
              <a:t>There is increase phosphate excretion in renal </a:t>
            </a:r>
          </a:p>
          <a:p>
            <a:r>
              <a:rPr lang="en-US" dirty="0" smtClean="0"/>
              <a:t>tubules &amp; decrease synthesis of  1-25 vitamin D </a:t>
            </a:r>
            <a:r>
              <a:rPr lang="en-US" dirty="0" err="1" smtClean="0"/>
              <a:t>calcitriol</a:t>
            </a:r>
            <a:r>
              <a:rPr lang="en-US" dirty="0" smtClean="0"/>
              <a:t> .</a:t>
            </a:r>
          </a:p>
          <a:p>
            <a:r>
              <a:rPr lang="en-US" dirty="0" smtClean="0"/>
              <a:t>Treatment ; combination of oral phosphorus 1-3 gm /day divided to 4-5 doses  with 1-25 vitamin D calcitriol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23</a:t>
            </a:fld>
            <a:endParaRPr lang="ar-S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Autosomal dominant hypo phosphatemic rickets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decrease reabsorption of phosphorus in the renal tubules &amp; decrease hydroxylation of  25-vitamin  D to1-25 vitamin D ,due to inhibition of 1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hydroxylase</a:t>
            </a:r>
            <a:r>
              <a:rPr lang="en-US" dirty="0" smtClean="0">
                <a:latin typeface="Times New Roman"/>
                <a:cs typeface="Times New Roman"/>
              </a:rPr>
              <a:t> in the kidney</a:t>
            </a:r>
          </a:p>
          <a:p>
            <a:r>
              <a:rPr lang="en-US" dirty="0" smtClean="0"/>
              <a:t>Treatment is similar to the approach used in XLH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Vitamin D synthesis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the skin the substance 7-dehydro cholesterol in sun exposure changed by the effect of ultra violet ß radiation to Vitamin D3 (3-cholecalciferol ) this substance bind to Vitamin D binding protein , transferred to the liver and by 25 hydroxylase enzyme changed to form ( 25 hydroxy vitamin D ) and this substance transferred to the kidney  and in the presence of 1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/>
              <a:t> hydroxylase enzyme changed to (1-25 dihydroxy vitamin D) </a:t>
            </a:r>
            <a:r>
              <a:rPr lang="en-US" dirty="0" smtClean="0">
                <a:solidFill>
                  <a:srgbClr val="FF0000"/>
                </a:solidFill>
              </a:rPr>
              <a:t>(calcitriol )  </a:t>
            </a:r>
            <a:r>
              <a:rPr lang="en-US" dirty="0" smtClean="0"/>
              <a:t>which is the active form  and act by increasing the absorption of calcium and phosphorus from the intestine .</a:t>
            </a:r>
          </a:p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Vitamin D function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Both vitamin D2(plant &amp;yeast source) &amp;D3are hydroxylated in the liver to 25-hydroxy vitamin D (calcidiol ) which is further hydroxylated in the kidney to  1-25dihydroxy vitamin D </a:t>
            </a:r>
            <a:r>
              <a:rPr lang="en-US" dirty="0" smtClean="0">
                <a:solidFill>
                  <a:srgbClr val="FF0000"/>
                </a:solidFill>
              </a:rPr>
              <a:t>(calcitriol )</a:t>
            </a:r>
            <a:r>
              <a:rPr lang="en-US" dirty="0" smtClean="0"/>
              <a:t> which act as hormone &amp;the most biologically active form of the vitamin it :</a:t>
            </a:r>
          </a:p>
          <a:p>
            <a:r>
              <a:rPr lang="en-US" dirty="0" smtClean="0"/>
              <a:t>1.It stimulate calcium absorption in the small intestine .</a:t>
            </a:r>
          </a:p>
          <a:p>
            <a:r>
              <a:rPr lang="en-US" dirty="0" smtClean="0"/>
              <a:t>2.Increase bone formation &amp;growth plate mineralization by providing sufficient circulating calcium  also mediating resorption . </a:t>
            </a:r>
          </a:p>
          <a:p>
            <a:r>
              <a:rPr lang="en-US" dirty="0" smtClean="0"/>
              <a:t>3.May have a direct anabolic effect on the bone .</a:t>
            </a:r>
          </a:p>
          <a:p>
            <a:r>
              <a:rPr lang="en-US" dirty="0" smtClean="0"/>
              <a:t>4.Has direct feed back to the Para thyroid gland  &amp; inhibit secretion of parathyroid hormone 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Mineralization can not occur unless adequate calcium &amp; phosphorus are present .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Vitamin D sources :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1.Cutaneous synthesis .</a:t>
            </a:r>
          </a:p>
          <a:p>
            <a:r>
              <a:rPr lang="en-US" dirty="0" smtClean="0"/>
              <a:t>2.Dietary sources :</a:t>
            </a:r>
          </a:p>
          <a:p>
            <a:r>
              <a:rPr lang="en-US" dirty="0" smtClean="0"/>
              <a:t>.Breast milk has low vitamin D content approximately(12-60 )IU\L .</a:t>
            </a:r>
          </a:p>
          <a:p>
            <a:r>
              <a:rPr lang="en-US" dirty="0" smtClean="0"/>
              <a:t>Fortified food especially fortified formula which contain (400 IU\L)  </a:t>
            </a:r>
          </a:p>
          <a:p>
            <a:r>
              <a:rPr lang="en-US" dirty="0" smtClean="0"/>
              <a:t>Fish liver oil have a high vitamin D content ,other good sources is fatty fish </a:t>
            </a:r>
            <a:r>
              <a:rPr lang="en-US" dirty="0" smtClean="0"/>
              <a:t>&amp; egg yolk &amp; diary products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Supplemental vitamin D like ergocalciferol which comes from plants or yeast &amp; cholecalciferol (mammalian form ) both can be produced synthetically &amp; available as dietary supplements .</a:t>
            </a:r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Causes of vitamin D deficiency :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1.Inadequate direct sun exposure .</a:t>
            </a:r>
          </a:p>
          <a:p>
            <a:r>
              <a:rPr lang="en-US" dirty="0" smtClean="0"/>
              <a:t>2.Decreased vitamin D intake .</a:t>
            </a:r>
          </a:p>
          <a:p>
            <a:r>
              <a:rPr lang="en-US" dirty="0" smtClean="0"/>
              <a:t>3.Breast fed infants .</a:t>
            </a:r>
          </a:p>
          <a:p>
            <a:r>
              <a:rPr lang="en-US" dirty="0" smtClean="0"/>
              <a:t>4.Dark pigmented skin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5.Secondary vitamin D deficiency </a:t>
            </a:r>
          </a:p>
          <a:p>
            <a:r>
              <a:rPr lang="en-US" dirty="0" smtClean="0"/>
              <a:t>a. Malabsorption (cholestatic liver disease ,defect in bile acid metabolism ,cystic fibrosis ,coeliac disease ,crohns disease ).</a:t>
            </a:r>
          </a:p>
          <a:p>
            <a:r>
              <a:rPr lang="en-US" dirty="0" smtClean="0"/>
              <a:t>b.Increase degradation by medications as Phenobarbitone &amp; Phenytoin</a:t>
            </a:r>
          </a:p>
          <a:p>
            <a:r>
              <a:rPr lang="en-US" dirty="0" smtClean="0"/>
              <a:t>c.Decrease phosphate absorption by Aluminum containing antacids</a:t>
            </a:r>
          </a:p>
          <a:p>
            <a:r>
              <a:rPr lang="en-US" dirty="0" smtClean="0"/>
              <a:t>d.Chronic renal failure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manifestations :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Are most common during the first 2 years of life &amp; may become evident only after several months of vitamin D deficient diet ,vitamin D deficient rickets is rare later in child hood .</a:t>
            </a:r>
          </a:p>
          <a:p>
            <a:r>
              <a:rPr lang="en-US" sz="3500" dirty="0" smtClean="0"/>
              <a:t>The head 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1.Craniotabes </a:t>
            </a:r>
            <a:r>
              <a:rPr lang="en-US" dirty="0" smtClean="0"/>
              <a:t> is one of the early signs of rickets due to thinning of the outer table of the skull it is felt as aping-pong ball sensation when pressing firmly over the occiput or posterior parietal region .</a:t>
            </a:r>
          </a:p>
          <a:p>
            <a:r>
              <a:rPr lang="en-US" dirty="0" smtClean="0"/>
              <a:t>Non rachitic craniotabes seen in normal infants in the immediate post natal period &amp; disappear by the second to fourth month but also can be seen in hydrocephalus &amp;osteogenesis imperfecta .</a:t>
            </a:r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manifestations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2.Frontal bossing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3.The anterior fontanel is enlarged </a:t>
            </a:r>
            <a:r>
              <a:rPr lang="en-US" dirty="0" smtClean="0"/>
              <a:t>&amp; its closure may be delayed until after the second year of life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4.Caput quadratum means </a:t>
            </a:r>
            <a:r>
              <a:rPr lang="en-US" dirty="0" smtClean="0"/>
              <a:t>box like appearance of the head .</a:t>
            </a:r>
          </a:p>
          <a:p>
            <a:r>
              <a:rPr lang="en-US" sz="3600" dirty="0" smtClean="0"/>
              <a:t>The teeth:</a:t>
            </a:r>
          </a:p>
          <a:p>
            <a:r>
              <a:rPr lang="en-US" sz="2800" dirty="0" smtClean="0"/>
              <a:t>Eruption of the temporary teeth may be delayed &amp; there may be defect of the enamel &amp; extensive caries  .</a:t>
            </a:r>
          </a:p>
          <a:p>
            <a:r>
              <a:rPr lang="en-US" sz="2800" dirty="0" smtClean="0"/>
              <a:t>Permanent teeth that are calcifying during period of vitamin D deficiency may also be affected .</a:t>
            </a:r>
            <a:endParaRPr lang="en-US" dirty="0" smtClean="0"/>
          </a:p>
          <a:p>
            <a:r>
              <a:rPr lang="en-US" sz="3200" dirty="0" smtClean="0"/>
              <a:t>Extremities :</a:t>
            </a:r>
          </a:p>
          <a:p>
            <a:r>
              <a:rPr lang="en-US" dirty="0" smtClean="0"/>
              <a:t>1.Thickening of the wrist &amp; ankle felt as widening of the wrist is an early sign of rickets .</a:t>
            </a:r>
          </a:p>
          <a:p>
            <a:r>
              <a:rPr lang="en-US" dirty="0" smtClean="0"/>
              <a:t>2.Bowing of the legs .</a:t>
            </a:r>
          </a:p>
          <a:p>
            <a:r>
              <a:rPr lang="en-US" dirty="0" smtClean="0"/>
              <a:t>3.Wind swept deformity (combination of valgus deformity of leg &amp;varus deformity of other leg ) .</a:t>
            </a:r>
          </a:p>
          <a:p>
            <a:r>
              <a:rPr lang="en-US" dirty="0" smtClean="0"/>
              <a:t>4.Anterior of tibia &amp; femur </a:t>
            </a:r>
          </a:p>
          <a:p>
            <a:r>
              <a:rPr lang="en-US" dirty="0" smtClean="0"/>
              <a:t>5.Coxa vara</a:t>
            </a:r>
          </a:p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manifestations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93776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The chest 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Rachitic rosary :</a:t>
            </a:r>
            <a:r>
              <a:rPr lang="en-US" dirty="0" smtClean="0"/>
              <a:t>is palpable enlargement of the costochondral junction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Pigeon chest deformity </a:t>
            </a:r>
            <a:r>
              <a:rPr lang="en-US" dirty="0" smtClean="0"/>
              <a:t>due to projected sternum forward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Harrison groove or sulcus </a:t>
            </a:r>
            <a:r>
              <a:rPr lang="en-US" dirty="0" smtClean="0"/>
              <a:t>seen on the lower border of the chest due to pulling of the softened ribs by the diaphragm during inspiration .</a:t>
            </a:r>
          </a:p>
          <a:p>
            <a:r>
              <a:rPr lang="en-US" dirty="0" smtClean="0"/>
              <a:t>Recurrent respiratory infections due to softening of the ribs which impair air movement &amp;predispose patients to atelctasis .</a:t>
            </a:r>
            <a:endParaRPr lang="en-US" sz="2400" dirty="0" smtClean="0"/>
          </a:p>
          <a:p>
            <a:r>
              <a:rPr lang="en-US" sz="3200" dirty="0" smtClean="0"/>
              <a:t>Pelvis:</a:t>
            </a:r>
          </a:p>
          <a:p>
            <a:r>
              <a:rPr lang="en-US" sz="2400" dirty="0" smtClean="0"/>
              <a:t>Deformity of the pelvis in girls lead to obstructive labor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1033</TotalTime>
  <Words>1449</Words>
  <Application>Microsoft Office PowerPoint</Application>
  <PresentationFormat>عرض على الشاشة (3:4)‏</PresentationFormat>
  <Paragraphs>150</Paragraphs>
  <Slides>24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أصل</vt:lpstr>
      <vt:lpstr>بسم الله الرحمن الرحيم</vt:lpstr>
      <vt:lpstr>Rickets</vt:lpstr>
      <vt:lpstr>Vitamin D synthesis</vt:lpstr>
      <vt:lpstr>Vitamin D function</vt:lpstr>
      <vt:lpstr>Vitamin D sources :</vt:lpstr>
      <vt:lpstr>Causes of vitamin D deficiency :</vt:lpstr>
      <vt:lpstr>Clinical manifestations :</vt:lpstr>
      <vt:lpstr>Clinical manifestations</vt:lpstr>
      <vt:lpstr>Clinical manifestations</vt:lpstr>
      <vt:lpstr>Clinical manifestations</vt:lpstr>
      <vt:lpstr>Bowed legs and swollen wrists in rickets</vt:lpstr>
      <vt:lpstr>Harrison  groove</vt:lpstr>
      <vt:lpstr>Widening of the wrist</vt:lpstr>
      <vt:lpstr>Rachitic rosary</vt:lpstr>
      <vt:lpstr>Diagnosis :</vt:lpstr>
      <vt:lpstr>Rickets &amp;hypocalcaemia</vt:lpstr>
      <vt:lpstr>Radiological changes of rickets</vt:lpstr>
      <vt:lpstr>Prevention :</vt:lpstr>
      <vt:lpstr>Treatment :                                            </vt:lpstr>
      <vt:lpstr>Congenital vitamin D deficiency </vt:lpstr>
      <vt:lpstr>Other types of rickets</vt:lpstr>
      <vt:lpstr>Vitamin D dependant rickets type -2</vt:lpstr>
      <vt:lpstr>X-linked dominant hypo phosphatemic rickets XLH</vt:lpstr>
      <vt:lpstr>Autosomal dominant hypo phosphatemic rickets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cp:lastModifiedBy>pc</cp:lastModifiedBy>
  <cp:revision>95</cp:revision>
  <dcterms:modified xsi:type="dcterms:W3CDTF">2013-09-22T07:43:05Z</dcterms:modified>
</cp:coreProperties>
</file>