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44" r:id="rId1"/>
  </p:sldMasterIdLst>
  <p:notesMasterIdLst>
    <p:notesMasterId r:id="rId11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 autoAdjust="0"/>
    <p:restoredTop sz="94622" autoAdjust="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6C6112E9-A45F-42D7-8E7D-9272F072CA0C}" type="datetimeFigureOut">
              <a:rPr lang="ar-IQ" smtClean="0"/>
              <a:t>19/12/1434</a:t>
            </a:fld>
            <a:endParaRPr lang="ar-IQ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IQ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48880887-5EA7-4779-8BC0-6D67F9BA6E6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8197678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744D02-5697-4397-9E8A-A63FA9DDBFFA}" type="slidenum">
              <a:rPr lang="ar-SA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65425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744D02-5697-4397-9E8A-A63FA9DDBFFA}" type="slidenum">
              <a:rPr lang="ar-SA">
                <a:solidFill>
                  <a:prstClr val="black"/>
                </a:solidFill>
              </a:rPr>
              <a:pPr/>
              <a:t>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6561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744D02-5697-4397-9E8A-A63FA9DDBFFA}" type="slidenum">
              <a:rPr lang="ar-SA">
                <a:solidFill>
                  <a:prstClr val="black"/>
                </a:solidFill>
              </a:rPr>
              <a:pPr/>
              <a:t>3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57276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744D02-5697-4397-9E8A-A63FA9DDBFFA}" type="slidenum">
              <a:rPr lang="ar-SA">
                <a:solidFill>
                  <a:prstClr val="black"/>
                </a:solidFill>
              </a:rPr>
              <a:pPr/>
              <a:t>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65069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533AC8-D745-4171-8BBF-9674D0D8257C}" type="slidenum">
              <a:rPr lang="ar-IQ" smtClean="0"/>
              <a:t>5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16098887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533AC8-D745-4171-8BBF-9674D0D8257C}" type="slidenum">
              <a:rPr lang="ar-IQ" smtClean="0"/>
              <a:t>6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16098887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533AC8-D745-4171-8BBF-9674D0D8257C}" type="slidenum">
              <a:rPr lang="ar-IQ" smtClean="0"/>
              <a:t>7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16098887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533AC8-D745-4171-8BBF-9674D0D8257C}" type="slidenum">
              <a:rPr lang="ar-IQ" smtClean="0"/>
              <a:t>8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16098887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533AC8-D745-4171-8BBF-9674D0D8257C}" type="slidenum">
              <a:rPr lang="ar-IQ" smtClean="0"/>
              <a:t>9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1609888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23536-0593-4A03-92B9-593FEB2AA0EF}" type="slidenum">
              <a:rPr lang="ar-SA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14595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422E3-7238-4F4D-ABE5-29ACBF1E5EEE}" type="slidenum">
              <a:rPr lang="ar-SA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09978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73437-4CAE-49A7-8CD3-87DAA385C4B4}" type="slidenum">
              <a:rPr lang="ar-SA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51742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32512-08DE-4028-9F16-CD0F42723E94}" type="slidenum">
              <a:rPr lang="ar-SA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02266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91171-661C-4FEB-8E2F-CF4C92D0A030}" type="slidenum">
              <a:rPr lang="ar-SA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69766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20EF2-BA6D-49A1-8B26-7DD17F898CF2}" type="slidenum">
              <a:rPr lang="ar-SA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07714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F5EDD-CBA1-4BBF-9636-E817863B6D40}" type="slidenum">
              <a:rPr lang="ar-SA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14250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F6DC7-D244-48F4-8B1E-8A7529FFFF92}" type="slidenum">
              <a:rPr lang="ar-SA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19008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C4E9B-3188-44B8-9544-F9F9A1AD3558}" type="slidenum">
              <a:rPr lang="ar-SA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14028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919C1-559B-4691-8736-DEE8C4E860B8}" type="slidenum">
              <a:rPr lang="ar-SA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96656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176E1-DE2D-4A09-A084-E60F979E9F69}" type="slidenum">
              <a:rPr lang="ar-SA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87579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7A6C2AFF-DD4A-47FF-B46B-EF292205B186}" type="slidenum">
              <a:rPr lang="ar-SA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80398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79388" y="260350"/>
            <a:ext cx="8640762" cy="6408738"/>
          </a:xfrm>
        </p:spPr>
        <p:txBody>
          <a:bodyPr>
            <a:normAutofit/>
          </a:bodyPr>
          <a:lstStyle/>
          <a:p>
            <a:pPr algn="l"/>
            <a:r>
              <a:rPr lang="en-US" sz="3200" dirty="0">
                <a:solidFill>
                  <a:schemeClr val="tx1"/>
                </a:solidFill>
              </a:rPr>
              <a:t>4-associated feature with ascites include distortion or aversion of umbilicus and abdominal </a:t>
            </a:r>
            <a:r>
              <a:rPr lang="en-US" sz="3200" dirty="0" err="1">
                <a:solidFill>
                  <a:schemeClr val="tx1"/>
                </a:solidFill>
              </a:rPr>
              <a:t>striae</a:t>
            </a:r>
            <a:r>
              <a:rPr lang="en-US" sz="3200" dirty="0">
                <a:solidFill>
                  <a:schemeClr val="tx1"/>
                </a:solidFill>
              </a:rPr>
              <a:t> ,</a:t>
            </a:r>
            <a:r>
              <a:rPr lang="en-US" sz="3200" dirty="0" err="1">
                <a:solidFill>
                  <a:schemeClr val="tx1"/>
                </a:solidFill>
              </a:rPr>
              <a:t>diverication</a:t>
            </a:r>
            <a:r>
              <a:rPr lang="en-US" sz="3200" dirty="0">
                <a:solidFill>
                  <a:schemeClr val="tx1"/>
                </a:solidFill>
              </a:rPr>
              <a:t> of recti and occasionally </a:t>
            </a:r>
            <a:r>
              <a:rPr lang="en-US" sz="3200" dirty="0" err="1">
                <a:solidFill>
                  <a:schemeClr val="tx1"/>
                </a:solidFill>
              </a:rPr>
              <a:t>meralgia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parsthetica</a:t>
            </a:r>
            <a:r>
              <a:rPr lang="en-US" sz="3200" dirty="0">
                <a:solidFill>
                  <a:schemeClr val="tx1"/>
                </a:solidFill>
              </a:rPr>
              <a:t> and scrotal edema ,pleural effusion can be found in 10%of pt. usually on </a:t>
            </a:r>
            <a:r>
              <a:rPr lang="en-US" sz="3200" dirty="0" err="1">
                <a:solidFill>
                  <a:schemeClr val="tx1"/>
                </a:solidFill>
              </a:rPr>
              <a:t>Rt</a:t>
            </a:r>
            <a:r>
              <a:rPr lang="en-US" sz="3200" dirty="0">
                <a:solidFill>
                  <a:schemeClr val="tx1"/>
                </a:solidFill>
              </a:rPr>
              <a:t> side most are small and only detected on chest X-ray </a:t>
            </a:r>
          </a:p>
        </p:txBody>
      </p:sp>
    </p:spTree>
    <p:extLst>
      <p:ext uri="{BB962C8B-B14F-4D97-AF65-F5344CB8AC3E}">
        <p14:creationId xmlns:p14="http://schemas.microsoft.com/office/powerpoint/2010/main" val="33244971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79388" y="260350"/>
            <a:ext cx="8640762" cy="6408738"/>
          </a:xfrm>
        </p:spPr>
        <p:txBody>
          <a:bodyPr>
            <a:normAutofit/>
          </a:bodyPr>
          <a:lstStyle/>
          <a:p>
            <a:pPr algn="l"/>
            <a:r>
              <a:rPr lang="en-US" sz="3600" dirty="0">
                <a:solidFill>
                  <a:schemeClr val="tx1"/>
                </a:solidFill>
              </a:rPr>
              <a:t>Investigation:</a:t>
            </a:r>
          </a:p>
          <a:p>
            <a:pPr algn="l"/>
            <a:r>
              <a:rPr lang="en-US" sz="3600" dirty="0">
                <a:solidFill>
                  <a:schemeClr val="tx1"/>
                </a:solidFill>
              </a:rPr>
              <a:t>1-Ultra sound is the best methods of confirming the ascites.</a:t>
            </a:r>
          </a:p>
          <a:p>
            <a:pPr algn="l"/>
            <a:r>
              <a:rPr lang="en-US" sz="3600" dirty="0">
                <a:solidFill>
                  <a:schemeClr val="tx1"/>
                </a:solidFill>
              </a:rPr>
              <a:t>2-Radiographic; can show ascites but are insensitive and non-specific</a:t>
            </a:r>
          </a:p>
          <a:p>
            <a:pPr algn="l"/>
            <a:r>
              <a:rPr lang="en-US" sz="3600" dirty="0">
                <a:solidFill>
                  <a:schemeClr val="tx1"/>
                </a:solidFill>
              </a:rPr>
              <a:t>3-Abdominal </a:t>
            </a:r>
            <a:r>
              <a:rPr lang="en-US" sz="3600" dirty="0" err="1">
                <a:solidFill>
                  <a:schemeClr val="tx1"/>
                </a:solidFill>
              </a:rPr>
              <a:t>Paracentesis</a:t>
            </a:r>
            <a:r>
              <a:rPr lang="en-US" sz="3600" dirty="0">
                <a:solidFill>
                  <a:schemeClr val="tx1"/>
                </a:solidFill>
              </a:rPr>
              <a:t>; Aspiration of fluid for </a:t>
            </a:r>
          </a:p>
        </p:txBody>
      </p:sp>
    </p:spTree>
    <p:extLst>
      <p:ext uri="{BB962C8B-B14F-4D97-AF65-F5344CB8AC3E}">
        <p14:creationId xmlns:p14="http://schemas.microsoft.com/office/powerpoint/2010/main" val="35014524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79388" y="260350"/>
            <a:ext cx="8640762" cy="6408738"/>
          </a:xfrm>
        </p:spPr>
        <p:txBody>
          <a:bodyPr>
            <a:normAutofit/>
          </a:bodyPr>
          <a:lstStyle/>
          <a:p>
            <a:pPr algn="l">
              <a:lnSpc>
                <a:spcPct val="80000"/>
              </a:lnSpc>
            </a:pPr>
            <a:r>
              <a:rPr lang="en-US" sz="2800" dirty="0">
                <a:solidFill>
                  <a:schemeClr val="tx1"/>
                </a:solidFill>
              </a:rPr>
              <a:t>analysis.</a:t>
            </a:r>
          </a:p>
          <a:p>
            <a:pPr algn="l">
              <a:lnSpc>
                <a:spcPct val="80000"/>
              </a:lnSpc>
            </a:pPr>
            <a:r>
              <a:rPr lang="en-US" sz="2800" dirty="0">
                <a:solidFill>
                  <a:schemeClr val="tx1"/>
                </a:solidFill>
              </a:rPr>
              <a:t>General appearance and color may help to identify the causes like: cirrhosis and H.F; clear, or slight yellow</a:t>
            </a:r>
          </a:p>
          <a:p>
            <a:pPr algn="l">
              <a:lnSpc>
                <a:spcPct val="80000"/>
              </a:lnSpc>
            </a:pPr>
            <a:r>
              <a:rPr lang="en-US" sz="2800" dirty="0">
                <a:solidFill>
                  <a:schemeClr val="tx1"/>
                </a:solidFill>
              </a:rPr>
              <a:t>T.B-straw-color</a:t>
            </a:r>
          </a:p>
          <a:p>
            <a:pPr algn="l">
              <a:lnSpc>
                <a:spcPct val="80000"/>
              </a:lnSpc>
            </a:pPr>
            <a:r>
              <a:rPr lang="en-US" sz="2800" dirty="0">
                <a:solidFill>
                  <a:schemeClr val="tx1"/>
                </a:solidFill>
              </a:rPr>
              <a:t>Infection </a:t>
            </a:r>
            <a:r>
              <a:rPr lang="en-US" sz="2800" dirty="0">
                <a:solidFill>
                  <a:schemeClr val="tx1"/>
                </a:solidFill>
                <a:latin typeface="Arial"/>
              </a:rPr>
              <a:t>–</a:t>
            </a:r>
            <a:r>
              <a:rPr lang="en-US" sz="2800" dirty="0">
                <a:solidFill>
                  <a:schemeClr val="tx1"/>
                </a:solidFill>
              </a:rPr>
              <a:t>cloudy</a:t>
            </a:r>
          </a:p>
          <a:p>
            <a:pPr algn="l">
              <a:lnSpc>
                <a:spcPct val="80000"/>
              </a:lnSpc>
            </a:pPr>
            <a:r>
              <a:rPr lang="en-US" sz="2800" dirty="0">
                <a:solidFill>
                  <a:schemeClr val="tx1"/>
                </a:solidFill>
              </a:rPr>
              <a:t>Malignant </a:t>
            </a:r>
            <a:r>
              <a:rPr lang="en-US" sz="2800" dirty="0">
                <a:solidFill>
                  <a:schemeClr val="tx1"/>
                </a:solidFill>
                <a:latin typeface="Arial"/>
              </a:rPr>
              <a:t>–</a:t>
            </a:r>
            <a:r>
              <a:rPr lang="en-US" sz="2800" dirty="0">
                <a:solidFill>
                  <a:schemeClr val="tx1"/>
                </a:solidFill>
              </a:rPr>
              <a:t>bloody</a:t>
            </a:r>
          </a:p>
          <a:p>
            <a:pPr algn="l">
              <a:lnSpc>
                <a:spcPct val="80000"/>
              </a:lnSpc>
            </a:pPr>
            <a:r>
              <a:rPr lang="en-US" sz="2800" dirty="0">
                <a:solidFill>
                  <a:schemeClr val="tx1"/>
                </a:solidFill>
              </a:rPr>
              <a:t>Biliary communication </a:t>
            </a:r>
            <a:r>
              <a:rPr lang="en-US" sz="2800" dirty="0">
                <a:solidFill>
                  <a:schemeClr val="tx1"/>
                </a:solidFill>
                <a:latin typeface="Arial"/>
              </a:rPr>
              <a:t>–</a:t>
            </a:r>
            <a:r>
              <a:rPr lang="en-US" sz="2800" dirty="0">
                <a:solidFill>
                  <a:schemeClr val="tx1"/>
                </a:solidFill>
              </a:rPr>
              <a:t>deep yellow bile staining</a:t>
            </a:r>
          </a:p>
          <a:p>
            <a:pPr algn="l">
              <a:lnSpc>
                <a:spcPct val="80000"/>
              </a:lnSpc>
            </a:pPr>
            <a:r>
              <a:rPr lang="en-US" sz="2800" dirty="0">
                <a:solidFill>
                  <a:schemeClr val="tx1"/>
                </a:solidFill>
              </a:rPr>
              <a:t>Lymphatic obstruction </a:t>
            </a:r>
            <a:r>
              <a:rPr lang="en-US" sz="2800" dirty="0">
                <a:solidFill>
                  <a:schemeClr val="tx1"/>
                </a:solidFill>
                <a:latin typeface="Arial"/>
              </a:rPr>
              <a:t>–</a:t>
            </a:r>
            <a:r>
              <a:rPr lang="en-US" sz="2800" dirty="0">
                <a:solidFill>
                  <a:schemeClr val="tx1"/>
                </a:solidFill>
              </a:rPr>
              <a:t>milky </a:t>
            </a:r>
            <a:r>
              <a:rPr lang="en-US" sz="2800" dirty="0">
                <a:solidFill>
                  <a:schemeClr val="tx1"/>
                </a:solidFill>
                <a:latin typeface="Arial"/>
              </a:rPr>
              <a:t>–</a:t>
            </a:r>
            <a:r>
              <a:rPr lang="en-US" sz="2800" dirty="0">
                <a:solidFill>
                  <a:schemeClr val="tx1"/>
                </a:solidFill>
              </a:rPr>
              <a:t>white</a:t>
            </a:r>
          </a:p>
          <a:p>
            <a:pPr algn="l">
              <a:lnSpc>
                <a:spcPct val="80000"/>
              </a:lnSpc>
            </a:pPr>
            <a:r>
              <a:rPr lang="en-US" sz="2800" dirty="0">
                <a:solidFill>
                  <a:schemeClr val="tx1"/>
                </a:solidFill>
              </a:rPr>
              <a:t>Two type of fluid in Aspiration</a:t>
            </a:r>
          </a:p>
          <a:p>
            <a:pPr algn="l">
              <a:lnSpc>
                <a:spcPct val="80000"/>
              </a:lnSpc>
            </a:pPr>
            <a:r>
              <a:rPr lang="en-US" sz="2800" dirty="0">
                <a:solidFill>
                  <a:schemeClr val="tx1"/>
                </a:solidFill>
              </a:rPr>
              <a:t>Exudate; </a:t>
            </a:r>
          </a:p>
          <a:p>
            <a:pPr algn="l">
              <a:lnSpc>
                <a:spcPct val="80000"/>
              </a:lnSpc>
            </a:pPr>
            <a:r>
              <a:rPr lang="en-US" sz="2800" dirty="0">
                <a:solidFill>
                  <a:schemeClr val="tx1"/>
                </a:solidFill>
              </a:rPr>
              <a:t>1-protein more than 30gm/l.</a:t>
            </a:r>
          </a:p>
          <a:p>
            <a:pPr algn="l">
              <a:lnSpc>
                <a:spcPct val="80000"/>
              </a:lnSpc>
            </a:pPr>
            <a:r>
              <a:rPr lang="en-US" sz="2800" dirty="0">
                <a:solidFill>
                  <a:schemeClr val="tx1"/>
                </a:solidFill>
              </a:rPr>
              <a:t> 2-serum/</a:t>
            </a:r>
            <a:r>
              <a:rPr lang="en-US" sz="2800" dirty="0" err="1">
                <a:solidFill>
                  <a:schemeClr val="tx1"/>
                </a:solidFill>
              </a:rPr>
              <a:t>ascitic</a:t>
            </a:r>
            <a:r>
              <a:rPr lang="en-US" sz="2800" dirty="0">
                <a:solidFill>
                  <a:schemeClr val="tx1"/>
                </a:solidFill>
              </a:rPr>
              <a:t> proportion less than 1.5 .</a:t>
            </a:r>
          </a:p>
          <a:p>
            <a:pPr algn="l">
              <a:lnSpc>
                <a:spcPct val="80000"/>
              </a:lnSpc>
            </a:pPr>
            <a:r>
              <a:rPr lang="en-US" sz="2800" dirty="0">
                <a:solidFill>
                  <a:schemeClr val="tx1"/>
                </a:solidFill>
              </a:rPr>
              <a:t>3- cell more than 250/mm3.</a:t>
            </a:r>
          </a:p>
          <a:p>
            <a:pPr algn="l">
              <a:lnSpc>
                <a:spcPct val="80000"/>
              </a:lnSpc>
            </a:pPr>
            <a:r>
              <a:rPr lang="en-US" sz="2800" dirty="0">
                <a:solidFill>
                  <a:schemeClr val="tx1"/>
                </a:solidFill>
              </a:rPr>
              <a:t>4-causes infection, T.B, </a:t>
            </a:r>
            <a:r>
              <a:rPr lang="en-US" sz="2800" dirty="0" err="1">
                <a:solidFill>
                  <a:schemeClr val="tx1"/>
                </a:solidFill>
              </a:rPr>
              <a:t>panceratitis</a:t>
            </a:r>
            <a:r>
              <a:rPr lang="en-US" sz="2800" dirty="0">
                <a:solidFill>
                  <a:schemeClr val="tx1"/>
                </a:solidFill>
              </a:rPr>
              <a:t>, malignant, hypothyroidism.</a:t>
            </a:r>
          </a:p>
        </p:txBody>
      </p:sp>
    </p:spTree>
    <p:extLst>
      <p:ext uri="{BB962C8B-B14F-4D97-AF65-F5344CB8AC3E}">
        <p14:creationId xmlns:p14="http://schemas.microsoft.com/office/powerpoint/2010/main" val="8171535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79388" y="260350"/>
            <a:ext cx="8640762" cy="6408738"/>
          </a:xfrm>
        </p:spPr>
        <p:txBody>
          <a:bodyPr/>
          <a:lstStyle/>
          <a:p>
            <a:pPr algn="l"/>
            <a:r>
              <a:rPr lang="en-US" dirty="0">
                <a:solidFill>
                  <a:schemeClr val="tx1"/>
                </a:solidFill>
              </a:rPr>
              <a:t>Transudate; protein less than 30gm/l .2- serum/ascetic proportion more than 1.5 .3- cell less than 250/mm3.</a:t>
            </a:r>
          </a:p>
          <a:p>
            <a:pPr algn="l"/>
            <a:r>
              <a:rPr lang="en-US" dirty="0">
                <a:solidFill>
                  <a:schemeClr val="tx1"/>
                </a:solidFill>
              </a:rPr>
              <a:t>4- Causes, liver cirrhosis, H.F, nephritic synod.</a:t>
            </a:r>
          </a:p>
          <a:p>
            <a:pPr algn="l"/>
            <a:r>
              <a:rPr lang="en-US" dirty="0">
                <a:solidFill>
                  <a:schemeClr val="tx1"/>
                </a:solidFill>
              </a:rPr>
              <a:t>Treatment:</a:t>
            </a:r>
          </a:p>
          <a:p>
            <a:pPr algn="l"/>
            <a:r>
              <a:rPr lang="en-US" dirty="0">
                <a:solidFill>
                  <a:schemeClr val="tx1"/>
                </a:solidFill>
              </a:rPr>
              <a:t>1-treat the underlying causes.</a:t>
            </a:r>
          </a:p>
          <a:p>
            <a:pPr algn="l"/>
            <a:r>
              <a:rPr lang="en-US" dirty="0">
                <a:solidFill>
                  <a:schemeClr val="tx1"/>
                </a:solidFill>
              </a:rPr>
              <a:t>2-Na and water retention.</a:t>
            </a:r>
          </a:p>
          <a:p>
            <a:pPr algn="l"/>
            <a:r>
              <a:rPr lang="en-US" dirty="0">
                <a:solidFill>
                  <a:schemeClr val="tx1"/>
                </a:solidFill>
              </a:rPr>
              <a:t>3-diuretic </a:t>
            </a:r>
            <a:r>
              <a:rPr lang="en-US" dirty="0">
                <a:solidFill>
                  <a:schemeClr val="tx1"/>
                </a:solidFill>
                <a:latin typeface="Arial"/>
              </a:rPr>
              <a:t>–</a:t>
            </a:r>
            <a:r>
              <a:rPr lang="en-US" dirty="0">
                <a:solidFill>
                  <a:schemeClr val="tx1"/>
                </a:solidFill>
              </a:rPr>
              <a:t>especially </a:t>
            </a:r>
            <a:r>
              <a:rPr lang="en-US" dirty="0" err="1">
                <a:solidFill>
                  <a:schemeClr val="tx1"/>
                </a:solidFill>
              </a:rPr>
              <a:t>spironolacton</a:t>
            </a:r>
            <a:r>
              <a:rPr lang="en-US" dirty="0">
                <a:solidFill>
                  <a:schemeClr val="tx1"/>
                </a:solidFill>
              </a:rPr>
              <a:t> (lactones). </a:t>
            </a:r>
          </a:p>
        </p:txBody>
      </p:sp>
    </p:spTree>
    <p:extLst>
      <p:ext uri="{BB962C8B-B14F-4D97-AF65-F5344CB8AC3E}">
        <p14:creationId xmlns:p14="http://schemas.microsoft.com/office/powerpoint/2010/main" val="426044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395536" y="332656"/>
            <a:ext cx="8424936" cy="6192688"/>
          </a:xfrm>
        </p:spPr>
        <p:txBody>
          <a:bodyPr>
            <a:normAutofit lnSpcReduction="10000"/>
          </a:bodyPr>
          <a:lstStyle/>
          <a:p>
            <a:pPr algn="l"/>
            <a:r>
              <a:rPr lang="en-US" sz="2400" b="1" dirty="0" smtClean="0">
                <a:solidFill>
                  <a:schemeClr val="tx1"/>
                </a:solidFill>
                <a:cs typeface="+mj-cs"/>
              </a:rPr>
              <a:t>Manifestation of renal diseases</a:t>
            </a:r>
          </a:p>
          <a:p>
            <a:pPr algn="l"/>
            <a:endParaRPr lang="en-US" sz="2400" b="1" dirty="0" smtClean="0">
              <a:solidFill>
                <a:schemeClr val="tx1"/>
              </a:solidFill>
              <a:cs typeface="+mj-cs"/>
            </a:endParaRPr>
          </a:p>
          <a:p>
            <a:pPr algn="l"/>
            <a:r>
              <a:rPr lang="en-US" sz="2400" b="1" dirty="0" smtClean="0">
                <a:solidFill>
                  <a:schemeClr val="tx1"/>
                </a:solidFill>
                <a:cs typeface="+mj-cs"/>
              </a:rPr>
              <a:t>Manifestations include symptoms and signs</a:t>
            </a:r>
          </a:p>
          <a:p>
            <a:pPr algn="l"/>
            <a:endParaRPr lang="en-US" sz="2400" b="1" dirty="0" smtClean="0">
              <a:solidFill>
                <a:schemeClr val="tx1"/>
              </a:solidFill>
              <a:cs typeface="+mj-cs"/>
            </a:endParaRPr>
          </a:p>
          <a:p>
            <a:pPr algn="l"/>
            <a:r>
              <a:rPr lang="en-US" sz="2400" b="1" dirty="0" smtClean="0">
                <a:solidFill>
                  <a:schemeClr val="tx1"/>
                </a:solidFill>
                <a:cs typeface="+mj-cs"/>
              </a:rPr>
              <a:t>Anatomy </a:t>
            </a:r>
          </a:p>
          <a:p>
            <a:pPr algn="l"/>
            <a:r>
              <a:rPr lang="en-US" sz="2400" b="1" dirty="0" smtClean="0">
                <a:solidFill>
                  <a:schemeClr val="tx1"/>
                </a:solidFill>
                <a:cs typeface="+mj-cs"/>
              </a:rPr>
              <a:t>Physiology</a:t>
            </a:r>
          </a:p>
          <a:p>
            <a:pPr algn="l"/>
            <a:r>
              <a:rPr lang="en-US" sz="2400" b="1" dirty="0" smtClean="0">
                <a:solidFill>
                  <a:schemeClr val="tx1"/>
                </a:solidFill>
                <a:cs typeface="+mj-cs"/>
              </a:rPr>
              <a:t>Main points</a:t>
            </a:r>
          </a:p>
          <a:p>
            <a:pPr algn="l"/>
            <a:r>
              <a:rPr lang="en-US" sz="2400" b="1" dirty="0" smtClean="0">
                <a:solidFill>
                  <a:schemeClr val="tx1"/>
                </a:solidFill>
                <a:cs typeface="+mj-cs"/>
              </a:rPr>
              <a:t>PAIN ; types of pains encountered in human being.</a:t>
            </a:r>
          </a:p>
          <a:p>
            <a:pPr algn="l"/>
            <a:r>
              <a:rPr lang="en-US" sz="2400" b="1" dirty="0" smtClean="0">
                <a:solidFill>
                  <a:schemeClr val="tx1"/>
                </a:solidFill>
                <a:cs typeface="+mj-cs"/>
              </a:rPr>
              <a:t>Renal pain</a:t>
            </a:r>
          </a:p>
          <a:p>
            <a:pPr algn="l"/>
            <a:endParaRPr lang="en-US" sz="2400" b="1" dirty="0" smtClean="0">
              <a:solidFill>
                <a:schemeClr val="tx1"/>
              </a:solidFill>
              <a:cs typeface="+mj-cs"/>
            </a:endParaRPr>
          </a:p>
          <a:p>
            <a:pPr algn="l"/>
            <a:r>
              <a:rPr lang="en-US" sz="2400" b="1" dirty="0" smtClean="0">
                <a:solidFill>
                  <a:schemeClr val="tx1"/>
                </a:solidFill>
                <a:cs typeface="+mj-cs"/>
              </a:rPr>
              <a:t>Ureteric pain</a:t>
            </a:r>
          </a:p>
          <a:p>
            <a:pPr algn="l"/>
            <a:endParaRPr lang="en-US" sz="2400" b="1" dirty="0" smtClean="0">
              <a:solidFill>
                <a:schemeClr val="tx1"/>
              </a:solidFill>
              <a:cs typeface="+mj-cs"/>
            </a:endParaRPr>
          </a:p>
          <a:p>
            <a:pPr algn="l"/>
            <a:r>
              <a:rPr lang="en-US" sz="2400" b="1" dirty="0" smtClean="0">
                <a:solidFill>
                  <a:schemeClr val="tx1"/>
                </a:solidFill>
                <a:cs typeface="+mj-cs"/>
              </a:rPr>
              <a:t>Urinary bladder pain</a:t>
            </a:r>
          </a:p>
          <a:p>
            <a:pPr algn="l"/>
            <a:endParaRPr lang="en-US" sz="2400" b="1" dirty="0" smtClean="0">
              <a:solidFill>
                <a:schemeClr val="tx1"/>
              </a:solidFill>
              <a:cs typeface="+mj-cs"/>
            </a:endParaRPr>
          </a:p>
          <a:p>
            <a:pPr algn="l"/>
            <a:r>
              <a:rPr lang="en-US" sz="2400" b="1" dirty="0" smtClean="0">
                <a:solidFill>
                  <a:schemeClr val="tx1"/>
                </a:solidFill>
                <a:cs typeface="+mj-cs"/>
              </a:rPr>
              <a:t>A. Regarding urination</a:t>
            </a:r>
            <a:endParaRPr lang="en-US" sz="2400" b="1" dirty="0">
              <a:solidFill>
                <a:schemeClr val="tx1"/>
              </a:solidFill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6204429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395536" y="332656"/>
            <a:ext cx="8424936" cy="6192688"/>
          </a:xfrm>
        </p:spPr>
        <p:txBody>
          <a:bodyPr>
            <a:normAutofit/>
          </a:bodyPr>
          <a:lstStyle/>
          <a:p>
            <a:pPr algn="l"/>
            <a:r>
              <a:rPr lang="en-US" sz="2400" b="1" dirty="0" smtClean="0">
                <a:solidFill>
                  <a:schemeClr val="tx1"/>
                </a:solidFill>
                <a:cs typeface="+mj-cs"/>
              </a:rPr>
              <a:t>1. Amount of urine…</a:t>
            </a:r>
          </a:p>
          <a:p>
            <a:pPr algn="l"/>
            <a:r>
              <a:rPr lang="en-US" sz="2400" b="1" dirty="0" smtClean="0">
                <a:solidFill>
                  <a:schemeClr val="tx1"/>
                </a:solidFill>
                <a:cs typeface="+mj-cs"/>
              </a:rPr>
              <a:t>Normal</a:t>
            </a:r>
          </a:p>
          <a:p>
            <a:pPr algn="l"/>
            <a:r>
              <a:rPr lang="en-US" sz="2400" b="1" dirty="0" smtClean="0">
                <a:solidFill>
                  <a:schemeClr val="tx1"/>
                </a:solidFill>
                <a:cs typeface="+mj-cs"/>
              </a:rPr>
              <a:t>Abnormal-polyuria</a:t>
            </a:r>
          </a:p>
          <a:p>
            <a:pPr algn="l"/>
            <a:r>
              <a:rPr lang="en-US" sz="2400" b="1" dirty="0">
                <a:solidFill>
                  <a:schemeClr val="tx1"/>
                </a:solidFill>
                <a:cs typeface="+mj-cs"/>
              </a:rPr>
              <a:t> </a:t>
            </a:r>
            <a:r>
              <a:rPr lang="en-US" sz="2400" b="1" dirty="0" smtClean="0">
                <a:solidFill>
                  <a:schemeClr val="tx1"/>
                </a:solidFill>
                <a:cs typeface="+mj-cs"/>
              </a:rPr>
              <a:t>                   -oliguria</a:t>
            </a:r>
          </a:p>
          <a:p>
            <a:pPr algn="l"/>
            <a:r>
              <a:rPr lang="en-US" sz="2400" b="1" dirty="0">
                <a:solidFill>
                  <a:schemeClr val="tx1"/>
                </a:solidFill>
                <a:cs typeface="+mj-cs"/>
              </a:rPr>
              <a:t> </a:t>
            </a:r>
            <a:r>
              <a:rPr lang="en-US" sz="2400" b="1" dirty="0" smtClean="0">
                <a:solidFill>
                  <a:schemeClr val="tx1"/>
                </a:solidFill>
                <a:cs typeface="+mj-cs"/>
              </a:rPr>
              <a:t>                   - anuria </a:t>
            </a:r>
          </a:p>
          <a:p>
            <a:pPr algn="l"/>
            <a:r>
              <a:rPr lang="en-US" sz="2400" b="1" dirty="0" smtClean="0">
                <a:solidFill>
                  <a:schemeClr val="tx1"/>
                </a:solidFill>
                <a:cs typeface="+mj-cs"/>
              </a:rPr>
              <a:t>                    -</a:t>
            </a:r>
            <a:r>
              <a:rPr lang="en-US" sz="2400" b="1" dirty="0" err="1" smtClean="0">
                <a:solidFill>
                  <a:schemeClr val="tx1"/>
                </a:solidFill>
                <a:cs typeface="+mj-cs"/>
              </a:rPr>
              <a:t>nocturia</a:t>
            </a:r>
            <a:r>
              <a:rPr lang="en-US" sz="2400" b="1" dirty="0" smtClean="0">
                <a:solidFill>
                  <a:schemeClr val="tx1"/>
                </a:solidFill>
                <a:cs typeface="+mj-cs"/>
              </a:rPr>
              <a:t> </a:t>
            </a:r>
          </a:p>
          <a:p>
            <a:pPr algn="l"/>
            <a:r>
              <a:rPr lang="en-US" sz="2400" b="1" dirty="0" smtClean="0">
                <a:solidFill>
                  <a:schemeClr val="tx1"/>
                </a:solidFill>
                <a:cs typeface="+mj-cs"/>
              </a:rPr>
              <a:t>2- dysuria</a:t>
            </a:r>
          </a:p>
          <a:p>
            <a:pPr algn="l"/>
            <a:r>
              <a:rPr lang="en-US" sz="2400" b="1" dirty="0" smtClean="0">
                <a:solidFill>
                  <a:schemeClr val="tx1"/>
                </a:solidFill>
                <a:cs typeface="+mj-cs"/>
              </a:rPr>
              <a:t>3- frequency</a:t>
            </a:r>
          </a:p>
          <a:p>
            <a:pPr algn="l"/>
            <a:r>
              <a:rPr lang="en-US" sz="2400" b="1" dirty="0" smtClean="0">
                <a:solidFill>
                  <a:schemeClr val="tx1"/>
                </a:solidFill>
                <a:cs typeface="+mj-cs"/>
              </a:rPr>
              <a:t>4- hesitancy</a:t>
            </a:r>
          </a:p>
          <a:p>
            <a:pPr algn="l"/>
            <a:r>
              <a:rPr lang="en-US" sz="2400" b="1" dirty="0" smtClean="0">
                <a:solidFill>
                  <a:schemeClr val="tx1"/>
                </a:solidFill>
                <a:cs typeface="+mj-cs"/>
              </a:rPr>
              <a:t>5- urgency</a:t>
            </a:r>
          </a:p>
          <a:p>
            <a:pPr algn="l"/>
            <a:r>
              <a:rPr lang="en-US" sz="2400" b="1" dirty="0" smtClean="0">
                <a:solidFill>
                  <a:schemeClr val="tx1"/>
                </a:solidFill>
                <a:cs typeface="+mj-cs"/>
              </a:rPr>
              <a:t>6- precipitancy</a:t>
            </a:r>
          </a:p>
          <a:p>
            <a:pPr algn="l"/>
            <a:r>
              <a:rPr lang="en-US" sz="2400" b="1" dirty="0" smtClean="0">
                <a:solidFill>
                  <a:schemeClr val="tx1"/>
                </a:solidFill>
                <a:cs typeface="+mj-cs"/>
              </a:rPr>
              <a:t> </a:t>
            </a:r>
          </a:p>
          <a:p>
            <a:pPr algn="l"/>
            <a:r>
              <a:rPr lang="ar-IQ" sz="2400" b="1" dirty="0" smtClean="0">
                <a:solidFill>
                  <a:schemeClr val="tx1"/>
                </a:solidFill>
                <a:cs typeface="+mj-cs"/>
              </a:rPr>
              <a:t> </a:t>
            </a:r>
            <a:r>
              <a:rPr lang="en-US" sz="2400" b="1" dirty="0" smtClean="0">
                <a:solidFill>
                  <a:schemeClr val="tx1"/>
                </a:solidFill>
                <a:cs typeface="+mj-cs"/>
              </a:rPr>
              <a:t>    </a:t>
            </a:r>
          </a:p>
        </p:txBody>
      </p:sp>
    </p:spTree>
    <p:extLst>
      <p:ext uri="{BB962C8B-B14F-4D97-AF65-F5344CB8AC3E}">
        <p14:creationId xmlns:p14="http://schemas.microsoft.com/office/powerpoint/2010/main" val="33053900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395536" y="332656"/>
            <a:ext cx="8424936" cy="6192688"/>
          </a:xfrm>
        </p:spPr>
        <p:txBody>
          <a:bodyPr>
            <a:normAutofit/>
          </a:bodyPr>
          <a:lstStyle/>
          <a:p>
            <a:pPr algn="l"/>
            <a:r>
              <a:rPr lang="en-US" sz="2400" b="1" dirty="0" smtClean="0">
                <a:solidFill>
                  <a:schemeClr val="tx1"/>
                </a:solidFill>
                <a:cs typeface="+mj-cs"/>
              </a:rPr>
              <a:t>Color of urine </a:t>
            </a:r>
          </a:p>
          <a:p>
            <a:pPr algn="l"/>
            <a:r>
              <a:rPr lang="en-US" sz="2400" b="1" dirty="0" smtClean="0">
                <a:solidFill>
                  <a:schemeClr val="tx1"/>
                </a:solidFill>
                <a:cs typeface="+mj-cs"/>
              </a:rPr>
              <a:t>-normal </a:t>
            </a:r>
          </a:p>
          <a:p>
            <a:pPr algn="l"/>
            <a:r>
              <a:rPr lang="en-US" sz="2400" b="1" dirty="0" smtClean="0">
                <a:solidFill>
                  <a:schemeClr val="tx1"/>
                </a:solidFill>
                <a:cs typeface="+mj-cs"/>
              </a:rPr>
              <a:t>-abnormal</a:t>
            </a:r>
          </a:p>
          <a:p>
            <a:pPr algn="l"/>
            <a:r>
              <a:rPr lang="en-US" sz="2400" b="1" dirty="0" smtClean="0">
                <a:solidFill>
                  <a:schemeClr val="tx1"/>
                </a:solidFill>
                <a:cs typeface="+mj-cs"/>
              </a:rPr>
              <a:t>1- dark yellow urine </a:t>
            </a:r>
          </a:p>
          <a:p>
            <a:pPr algn="l"/>
            <a:r>
              <a:rPr lang="en-US" sz="2400" b="1" dirty="0" smtClean="0">
                <a:solidFill>
                  <a:schemeClr val="tx1"/>
                </a:solidFill>
                <a:cs typeface="+mj-cs"/>
              </a:rPr>
              <a:t>2- darkening on standing </a:t>
            </a:r>
            <a:r>
              <a:rPr lang="en-US" sz="2400" b="1" dirty="0">
                <a:solidFill>
                  <a:schemeClr val="tx1"/>
                </a:solidFill>
                <a:cs typeface="+mj-cs"/>
              </a:rPr>
              <a:t> </a:t>
            </a:r>
            <a:r>
              <a:rPr lang="en-US" sz="2400" b="1" dirty="0" smtClean="0">
                <a:solidFill>
                  <a:schemeClr val="tx1"/>
                </a:solidFill>
                <a:cs typeface="+mj-cs"/>
              </a:rPr>
              <a:t>- </a:t>
            </a:r>
            <a:r>
              <a:rPr lang="en-US" sz="2400" b="1" dirty="0" err="1" smtClean="0">
                <a:solidFill>
                  <a:schemeClr val="tx1"/>
                </a:solidFill>
                <a:cs typeface="+mj-cs"/>
              </a:rPr>
              <a:t>porphyria,methyldopa,alcaptonuria</a:t>
            </a:r>
            <a:endParaRPr lang="en-US" sz="2400" b="1" dirty="0" smtClean="0">
              <a:solidFill>
                <a:schemeClr val="tx1"/>
              </a:solidFill>
              <a:cs typeface="+mj-cs"/>
            </a:endParaRPr>
          </a:p>
          <a:p>
            <a:pPr algn="l"/>
            <a:r>
              <a:rPr lang="en-US" sz="2400" b="1" dirty="0" smtClean="0">
                <a:solidFill>
                  <a:schemeClr val="tx1"/>
                </a:solidFill>
                <a:cs typeface="+mj-cs"/>
              </a:rPr>
              <a:t>3- red urine                           - </a:t>
            </a:r>
            <a:r>
              <a:rPr lang="en-US" sz="2400" b="1" dirty="0" err="1" smtClean="0">
                <a:solidFill>
                  <a:schemeClr val="tx1"/>
                </a:solidFill>
                <a:cs typeface="+mj-cs"/>
              </a:rPr>
              <a:t>hematuria,hemoglobinuria,myoglobinuria,dyes</a:t>
            </a:r>
            <a:r>
              <a:rPr lang="en-US" sz="2400" b="1" dirty="0" smtClean="0">
                <a:solidFill>
                  <a:schemeClr val="tx1"/>
                </a:solidFill>
                <a:cs typeface="+mj-cs"/>
              </a:rPr>
              <a:t>(beet root),drugs</a:t>
            </a:r>
          </a:p>
          <a:p>
            <a:pPr algn="l"/>
            <a:endParaRPr lang="en-US" sz="2400" b="1" dirty="0" smtClean="0">
              <a:solidFill>
                <a:schemeClr val="tx1"/>
              </a:solidFill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79162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395536" y="332656"/>
            <a:ext cx="8424936" cy="6192688"/>
          </a:xfrm>
        </p:spPr>
        <p:txBody>
          <a:bodyPr>
            <a:normAutofit/>
          </a:bodyPr>
          <a:lstStyle/>
          <a:p>
            <a:pPr algn="l"/>
            <a:r>
              <a:rPr lang="en-US" sz="2400" b="1" dirty="0" smtClean="0">
                <a:solidFill>
                  <a:schemeClr val="tx1"/>
                </a:solidFill>
                <a:cs typeface="+mj-cs"/>
              </a:rPr>
              <a:t>Features related to urine voiding</a:t>
            </a:r>
          </a:p>
          <a:p>
            <a:pPr algn="l"/>
            <a:r>
              <a:rPr lang="en-US" sz="2400" b="1" dirty="0" smtClean="0">
                <a:solidFill>
                  <a:schemeClr val="tx1"/>
                </a:solidFill>
                <a:cs typeface="+mj-cs"/>
              </a:rPr>
              <a:t>1- enuresis</a:t>
            </a:r>
          </a:p>
          <a:p>
            <a:pPr algn="l"/>
            <a:r>
              <a:rPr lang="en-US" sz="2400" b="1" dirty="0" smtClean="0">
                <a:solidFill>
                  <a:schemeClr val="tx1"/>
                </a:solidFill>
                <a:cs typeface="+mj-cs"/>
              </a:rPr>
              <a:t>2- incontinence</a:t>
            </a:r>
          </a:p>
          <a:p>
            <a:pPr algn="l"/>
            <a:r>
              <a:rPr lang="en-US" sz="2400" b="1" dirty="0" smtClean="0">
                <a:solidFill>
                  <a:schemeClr val="tx1"/>
                </a:solidFill>
                <a:cs typeface="+mj-cs"/>
              </a:rPr>
              <a:t>3- retention</a:t>
            </a:r>
          </a:p>
          <a:p>
            <a:pPr algn="l"/>
            <a:r>
              <a:rPr lang="en-US" sz="2400" b="1" dirty="0" smtClean="0">
                <a:solidFill>
                  <a:schemeClr val="tx1"/>
                </a:solidFill>
                <a:cs typeface="+mj-cs"/>
              </a:rPr>
              <a:t>4- retention with over flow</a:t>
            </a:r>
          </a:p>
          <a:p>
            <a:pPr algn="l"/>
            <a:endParaRPr lang="en-US" sz="2400" b="1" dirty="0" smtClean="0">
              <a:solidFill>
                <a:schemeClr val="tx1"/>
              </a:solidFill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0093380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395536" y="332656"/>
            <a:ext cx="8424936" cy="6192688"/>
          </a:xfrm>
        </p:spPr>
        <p:txBody>
          <a:bodyPr>
            <a:normAutofit/>
          </a:bodyPr>
          <a:lstStyle/>
          <a:p>
            <a:pPr algn="l"/>
            <a:r>
              <a:rPr lang="en-US" sz="2400" b="1" dirty="0" smtClean="0">
                <a:solidFill>
                  <a:schemeClr val="tx1"/>
                </a:solidFill>
                <a:cs typeface="+mj-cs"/>
              </a:rPr>
              <a:t>General features related to renal disease</a:t>
            </a:r>
          </a:p>
          <a:p>
            <a:pPr algn="l"/>
            <a:r>
              <a:rPr lang="en-US" sz="2400" b="1" dirty="0" smtClean="0">
                <a:solidFill>
                  <a:schemeClr val="tx1"/>
                </a:solidFill>
                <a:cs typeface="+mj-cs"/>
              </a:rPr>
              <a:t>1- fever</a:t>
            </a:r>
          </a:p>
          <a:p>
            <a:pPr algn="l"/>
            <a:r>
              <a:rPr lang="en-US" sz="2400" b="1" dirty="0" smtClean="0">
                <a:solidFill>
                  <a:schemeClr val="tx1"/>
                </a:solidFill>
                <a:cs typeface="+mj-cs"/>
              </a:rPr>
              <a:t>2- vomiting</a:t>
            </a:r>
          </a:p>
          <a:p>
            <a:pPr algn="l"/>
            <a:r>
              <a:rPr lang="en-US" sz="2400" b="1" dirty="0" smtClean="0">
                <a:solidFill>
                  <a:schemeClr val="tx1"/>
                </a:solidFill>
                <a:cs typeface="+mj-cs"/>
              </a:rPr>
              <a:t>3- edema</a:t>
            </a:r>
          </a:p>
          <a:p>
            <a:pPr algn="l"/>
            <a:r>
              <a:rPr lang="en-US" sz="2400" b="1" dirty="0" smtClean="0">
                <a:solidFill>
                  <a:schemeClr val="tx1"/>
                </a:solidFill>
                <a:cs typeface="+mj-cs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77679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10</TotalTime>
  <Words>333</Words>
  <Application>Microsoft Office PowerPoint</Application>
  <PresentationFormat>عرض على الشاشة (3:4)‏</PresentationFormat>
  <Paragraphs>77</Paragraphs>
  <Slides>9</Slides>
  <Notes>9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9</vt:i4>
      </vt:variant>
    </vt:vector>
  </HeadingPairs>
  <TitlesOfParts>
    <vt:vector size="10" baseType="lpstr"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soso</dc:creator>
  <cp:lastModifiedBy>soso</cp:lastModifiedBy>
  <cp:revision>9</cp:revision>
  <dcterms:created xsi:type="dcterms:W3CDTF">2011-10-12T20:08:43Z</dcterms:created>
  <dcterms:modified xsi:type="dcterms:W3CDTF">2013-10-23T19:16:07Z</dcterms:modified>
</cp:coreProperties>
</file>