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6112E9-A45F-42D7-8E7D-9272F072CA0C}" type="datetimeFigureOut">
              <a:rPr lang="ar-IQ" smtClean="0"/>
              <a:t>19/12/1434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8880887-5EA7-4779-8BC0-6D67F9BA6E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976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44D02-5697-4397-9E8A-A63FA9DDBFFA}" type="slidenum">
              <a:rPr lang="ar-SA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542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44D02-5697-4397-9E8A-A63FA9DDBFFA}" type="slidenum">
              <a:rPr lang="ar-SA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56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44D02-5697-4397-9E8A-A63FA9DDBFFA}" type="slidenum">
              <a:rPr lang="ar-SA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727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44D02-5697-4397-9E8A-A63FA9DDBFFA}" type="slidenum">
              <a:rPr lang="ar-SA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506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33AC8-D745-4171-8BBF-9674D0D8257C}" type="slidenum">
              <a:rPr lang="ar-IQ" smtClean="0"/>
              <a:t>5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60988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33AC8-D745-4171-8BBF-9674D0D8257C}" type="slidenum">
              <a:rPr lang="ar-IQ" smtClean="0"/>
              <a:t>6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60988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33AC8-D745-4171-8BBF-9674D0D8257C}" type="slidenum">
              <a:rPr lang="ar-IQ" smtClean="0"/>
              <a:t>7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60988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33AC8-D745-4171-8BBF-9674D0D8257C}" type="slidenum">
              <a:rPr lang="ar-IQ" smtClean="0"/>
              <a:t>8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60988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33AC8-D745-4171-8BBF-9674D0D8257C}" type="slidenum">
              <a:rPr lang="ar-IQ" smtClean="0"/>
              <a:t>9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60988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3536-0593-4A03-92B9-593FEB2AA0EF}" type="slidenum">
              <a:rPr lang="ar-SA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459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422E3-7238-4F4D-ABE5-29ACBF1E5EEE}" type="slidenum">
              <a:rPr lang="ar-SA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997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73437-4CAE-49A7-8CD3-87DAA385C4B4}" type="slidenum">
              <a:rPr lang="ar-SA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174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2512-08DE-4028-9F16-CD0F42723E94}" type="slidenum">
              <a:rPr lang="ar-SA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22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1171-661C-4FEB-8E2F-CF4C92D0A030}" type="slidenum">
              <a:rPr lang="ar-SA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97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0EF2-BA6D-49A1-8B26-7DD17F898CF2}" type="slidenum">
              <a:rPr lang="ar-SA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77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5EDD-CBA1-4BBF-9636-E817863B6D40}" type="slidenum">
              <a:rPr lang="ar-SA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42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6DC7-D244-48F4-8B1E-8A7529FFFF92}" type="slidenum">
              <a:rPr lang="ar-SA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900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4E9B-3188-44B8-9544-F9F9A1AD3558}" type="slidenum">
              <a:rPr lang="ar-SA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40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9C1-559B-4691-8736-DEE8C4E860B8}" type="slidenum">
              <a:rPr lang="ar-SA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665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76E1-DE2D-4A09-A084-E60F979E9F69}" type="slidenum">
              <a:rPr lang="ar-SA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75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A6C2AFF-DD4A-47FF-B46B-EF292205B186}" type="slidenum">
              <a:rPr lang="ar-SA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039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388" y="260350"/>
            <a:ext cx="8640762" cy="6408738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chemeClr val="tx1"/>
                </a:solidFill>
              </a:rPr>
              <a:t>4-associated feature with ascites include distortion or aversion of umbilicus and abdominal </a:t>
            </a:r>
            <a:r>
              <a:rPr lang="en-US" sz="3200" dirty="0" err="1">
                <a:solidFill>
                  <a:schemeClr val="tx1"/>
                </a:solidFill>
              </a:rPr>
              <a:t>striae</a:t>
            </a:r>
            <a:r>
              <a:rPr lang="en-US" sz="3200" dirty="0">
                <a:solidFill>
                  <a:schemeClr val="tx1"/>
                </a:solidFill>
              </a:rPr>
              <a:t> ,</a:t>
            </a:r>
            <a:r>
              <a:rPr lang="en-US" sz="3200" dirty="0" err="1">
                <a:solidFill>
                  <a:schemeClr val="tx1"/>
                </a:solidFill>
              </a:rPr>
              <a:t>diverication</a:t>
            </a:r>
            <a:r>
              <a:rPr lang="en-US" sz="3200" dirty="0">
                <a:solidFill>
                  <a:schemeClr val="tx1"/>
                </a:solidFill>
              </a:rPr>
              <a:t> of recti and occasionally </a:t>
            </a:r>
            <a:r>
              <a:rPr lang="en-US" sz="3200" dirty="0" err="1">
                <a:solidFill>
                  <a:schemeClr val="tx1"/>
                </a:solidFill>
              </a:rPr>
              <a:t>meralgia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parsthetica</a:t>
            </a:r>
            <a:r>
              <a:rPr lang="en-US" sz="3200" dirty="0">
                <a:solidFill>
                  <a:schemeClr val="tx1"/>
                </a:solidFill>
              </a:rPr>
              <a:t> and scrotal edema ,pleural effusion can be found in 10%of pt. usually on </a:t>
            </a:r>
            <a:r>
              <a:rPr lang="en-US" sz="3200" dirty="0" err="1">
                <a:solidFill>
                  <a:schemeClr val="tx1"/>
                </a:solidFill>
              </a:rPr>
              <a:t>Rt</a:t>
            </a:r>
            <a:r>
              <a:rPr lang="en-US" sz="3200" dirty="0">
                <a:solidFill>
                  <a:schemeClr val="tx1"/>
                </a:solidFill>
              </a:rPr>
              <a:t> side most are small and only detected on chest X-ray </a:t>
            </a:r>
          </a:p>
        </p:txBody>
      </p:sp>
    </p:spTree>
    <p:extLst>
      <p:ext uri="{BB962C8B-B14F-4D97-AF65-F5344CB8AC3E}">
        <p14:creationId xmlns:p14="http://schemas.microsoft.com/office/powerpoint/2010/main" val="3324497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388" y="260350"/>
            <a:ext cx="8640762" cy="6408738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chemeClr val="tx1"/>
                </a:solidFill>
              </a:rPr>
              <a:t>Investigation:</a:t>
            </a:r>
          </a:p>
          <a:p>
            <a:pPr algn="l"/>
            <a:r>
              <a:rPr lang="en-US" sz="3600" dirty="0">
                <a:solidFill>
                  <a:schemeClr val="tx1"/>
                </a:solidFill>
              </a:rPr>
              <a:t>1-Ultra sound is the best methods of confirming the ascites.</a:t>
            </a:r>
          </a:p>
          <a:p>
            <a:pPr algn="l"/>
            <a:r>
              <a:rPr lang="en-US" sz="3600" dirty="0">
                <a:solidFill>
                  <a:schemeClr val="tx1"/>
                </a:solidFill>
              </a:rPr>
              <a:t>2-Radiographic; can show ascites but are insensitive and non-specific</a:t>
            </a:r>
          </a:p>
          <a:p>
            <a:pPr algn="l"/>
            <a:r>
              <a:rPr lang="en-US" sz="3600" dirty="0">
                <a:solidFill>
                  <a:schemeClr val="tx1"/>
                </a:solidFill>
              </a:rPr>
              <a:t>3-Abdominal </a:t>
            </a:r>
            <a:r>
              <a:rPr lang="en-US" sz="3600" dirty="0" err="1">
                <a:solidFill>
                  <a:schemeClr val="tx1"/>
                </a:solidFill>
              </a:rPr>
              <a:t>Paracentesis</a:t>
            </a:r>
            <a:r>
              <a:rPr lang="en-US" sz="3600" dirty="0">
                <a:solidFill>
                  <a:schemeClr val="tx1"/>
                </a:solidFill>
              </a:rPr>
              <a:t>; Aspiration of fluid for </a:t>
            </a:r>
          </a:p>
        </p:txBody>
      </p:sp>
    </p:spTree>
    <p:extLst>
      <p:ext uri="{BB962C8B-B14F-4D97-AF65-F5344CB8AC3E}">
        <p14:creationId xmlns:p14="http://schemas.microsoft.com/office/powerpoint/2010/main" val="350145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388" y="260350"/>
            <a:ext cx="8640762" cy="6408738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analysis.</a:t>
            </a:r>
          </a:p>
          <a:p>
            <a:pPr algn="l"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General appearance and color may help to identify the causes like: cirrhosis and H.F; clear, or slight yellow</a:t>
            </a:r>
          </a:p>
          <a:p>
            <a:pPr algn="l"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T.B-straw-color</a:t>
            </a:r>
          </a:p>
          <a:p>
            <a:pPr algn="l"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Infection </a:t>
            </a:r>
            <a:r>
              <a:rPr lang="en-US" sz="2800" dirty="0">
                <a:solidFill>
                  <a:schemeClr val="tx1"/>
                </a:solidFill>
                <a:latin typeface="Arial"/>
              </a:rPr>
              <a:t>–</a:t>
            </a:r>
            <a:r>
              <a:rPr lang="en-US" sz="2800" dirty="0">
                <a:solidFill>
                  <a:schemeClr val="tx1"/>
                </a:solidFill>
              </a:rPr>
              <a:t>cloudy</a:t>
            </a:r>
          </a:p>
          <a:p>
            <a:pPr algn="l"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Malignant </a:t>
            </a:r>
            <a:r>
              <a:rPr lang="en-US" sz="2800" dirty="0">
                <a:solidFill>
                  <a:schemeClr val="tx1"/>
                </a:solidFill>
                <a:latin typeface="Arial"/>
              </a:rPr>
              <a:t>–</a:t>
            </a:r>
            <a:r>
              <a:rPr lang="en-US" sz="2800" dirty="0">
                <a:solidFill>
                  <a:schemeClr val="tx1"/>
                </a:solidFill>
              </a:rPr>
              <a:t>bloody</a:t>
            </a:r>
          </a:p>
          <a:p>
            <a:pPr algn="l"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Biliary communication </a:t>
            </a:r>
            <a:r>
              <a:rPr lang="en-US" sz="2800" dirty="0">
                <a:solidFill>
                  <a:schemeClr val="tx1"/>
                </a:solidFill>
                <a:latin typeface="Arial"/>
              </a:rPr>
              <a:t>–</a:t>
            </a:r>
            <a:r>
              <a:rPr lang="en-US" sz="2800" dirty="0">
                <a:solidFill>
                  <a:schemeClr val="tx1"/>
                </a:solidFill>
              </a:rPr>
              <a:t>deep yellow bile staining</a:t>
            </a:r>
          </a:p>
          <a:p>
            <a:pPr algn="l"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Lymphatic obstruction </a:t>
            </a:r>
            <a:r>
              <a:rPr lang="en-US" sz="2800" dirty="0">
                <a:solidFill>
                  <a:schemeClr val="tx1"/>
                </a:solidFill>
                <a:latin typeface="Arial"/>
              </a:rPr>
              <a:t>–</a:t>
            </a:r>
            <a:r>
              <a:rPr lang="en-US" sz="2800" dirty="0">
                <a:solidFill>
                  <a:schemeClr val="tx1"/>
                </a:solidFill>
              </a:rPr>
              <a:t>milky </a:t>
            </a:r>
            <a:r>
              <a:rPr lang="en-US" sz="2800" dirty="0">
                <a:solidFill>
                  <a:schemeClr val="tx1"/>
                </a:solidFill>
                <a:latin typeface="Arial"/>
              </a:rPr>
              <a:t>–</a:t>
            </a:r>
            <a:r>
              <a:rPr lang="en-US" sz="2800" dirty="0">
                <a:solidFill>
                  <a:schemeClr val="tx1"/>
                </a:solidFill>
              </a:rPr>
              <a:t>white</a:t>
            </a:r>
          </a:p>
          <a:p>
            <a:pPr algn="l"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Two type of fluid in Aspiration</a:t>
            </a:r>
          </a:p>
          <a:p>
            <a:pPr algn="l"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Exudate; </a:t>
            </a:r>
          </a:p>
          <a:p>
            <a:pPr algn="l"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1-protein more than 30gm/l.</a:t>
            </a:r>
          </a:p>
          <a:p>
            <a:pPr algn="l"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 2-serum/</a:t>
            </a:r>
            <a:r>
              <a:rPr lang="en-US" sz="2800" dirty="0" err="1">
                <a:solidFill>
                  <a:schemeClr val="tx1"/>
                </a:solidFill>
              </a:rPr>
              <a:t>ascitic</a:t>
            </a:r>
            <a:r>
              <a:rPr lang="en-US" sz="2800" dirty="0">
                <a:solidFill>
                  <a:schemeClr val="tx1"/>
                </a:solidFill>
              </a:rPr>
              <a:t> proportion less than 1.5 .</a:t>
            </a:r>
          </a:p>
          <a:p>
            <a:pPr algn="l"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3- cell more than 250/mm3.</a:t>
            </a:r>
          </a:p>
          <a:p>
            <a:pPr algn="l"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4-causes infection, T.B, </a:t>
            </a:r>
            <a:r>
              <a:rPr lang="en-US" sz="2800" dirty="0" err="1">
                <a:solidFill>
                  <a:schemeClr val="tx1"/>
                </a:solidFill>
              </a:rPr>
              <a:t>panceratitis</a:t>
            </a:r>
            <a:r>
              <a:rPr lang="en-US" sz="2800" dirty="0">
                <a:solidFill>
                  <a:schemeClr val="tx1"/>
                </a:solidFill>
              </a:rPr>
              <a:t>, malignant, hypothyroidism.</a:t>
            </a:r>
          </a:p>
        </p:txBody>
      </p:sp>
    </p:spTree>
    <p:extLst>
      <p:ext uri="{BB962C8B-B14F-4D97-AF65-F5344CB8AC3E}">
        <p14:creationId xmlns:p14="http://schemas.microsoft.com/office/powerpoint/2010/main" val="81715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388" y="260350"/>
            <a:ext cx="8640762" cy="6408738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Transudate; protein less than 30gm/l .2- serum/ascetic proportion more than 1.5 .3- cell less than 250/mm3.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4- Causes, liver cirrhosis, H.F, nephritic synod.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Treatment: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1-treat the underlying causes.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2-Na and water retention.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3-diuretic </a:t>
            </a:r>
            <a:r>
              <a:rPr lang="en-US" dirty="0">
                <a:solidFill>
                  <a:schemeClr val="tx1"/>
                </a:solidFill>
                <a:latin typeface="Arial"/>
              </a:rPr>
              <a:t>–</a:t>
            </a:r>
            <a:r>
              <a:rPr lang="en-US" dirty="0">
                <a:solidFill>
                  <a:schemeClr val="tx1"/>
                </a:solidFill>
              </a:rPr>
              <a:t>especially </a:t>
            </a:r>
            <a:r>
              <a:rPr lang="en-US" dirty="0" err="1">
                <a:solidFill>
                  <a:schemeClr val="tx1"/>
                </a:solidFill>
              </a:rPr>
              <a:t>spironolacton</a:t>
            </a:r>
            <a:r>
              <a:rPr lang="en-US" dirty="0">
                <a:solidFill>
                  <a:schemeClr val="tx1"/>
                </a:solidFill>
              </a:rPr>
              <a:t> (lactones). </a:t>
            </a:r>
          </a:p>
        </p:txBody>
      </p:sp>
    </p:spTree>
    <p:extLst>
      <p:ext uri="{BB962C8B-B14F-4D97-AF65-F5344CB8AC3E}">
        <p14:creationId xmlns:p14="http://schemas.microsoft.com/office/powerpoint/2010/main" val="42604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424936" cy="6192688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Manifestation of renal diseases</a:t>
            </a:r>
          </a:p>
          <a:p>
            <a:pPr algn="l"/>
            <a:endParaRPr lang="en-US" sz="2400" b="1" dirty="0" smtClean="0">
              <a:solidFill>
                <a:schemeClr val="tx1"/>
              </a:solidFill>
              <a:cs typeface="+mj-cs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Manifestations include symptoms and signs</a:t>
            </a:r>
          </a:p>
          <a:p>
            <a:pPr algn="l"/>
            <a:endParaRPr lang="en-US" sz="2400" b="1" dirty="0" smtClean="0">
              <a:solidFill>
                <a:schemeClr val="tx1"/>
              </a:solidFill>
              <a:cs typeface="+mj-cs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Anatomy 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Physiology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Main points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PAIN ; types of pains encountered in human being.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Renal pain</a:t>
            </a:r>
          </a:p>
          <a:p>
            <a:pPr algn="l"/>
            <a:endParaRPr lang="en-US" sz="2400" b="1" dirty="0" smtClean="0">
              <a:solidFill>
                <a:schemeClr val="tx1"/>
              </a:solidFill>
              <a:cs typeface="+mj-cs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Ureteric pain</a:t>
            </a:r>
          </a:p>
          <a:p>
            <a:pPr algn="l"/>
            <a:endParaRPr lang="en-US" sz="2400" b="1" dirty="0" smtClean="0">
              <a:solidFill>
                <a:schemeClr val="tx1"/>
              </a:solidFill>
              <a:cs typeface="+mj-cs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Urinary bladder pain</a:t>
            </a:r>
          </a:p>
          <a:p>
            <a:pPr algn="l"/>
            <a:endParaRPr lang="en-US" sz="2400" b="1" dirty="0" smtClean="0">
              <a:solidFill>
                <a:schemeClr val="tx1"/>
              </a:solidFill>
              <a:cs typeface="+mj-cs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A. Regarding urination</a:t>
            </a:r>
            <a:endParaRPr lang="en-US" sz="2400" b="1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2044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424936" cy="6192688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1. Amount of urine…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Normal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Abnormal-polyuria</a:t>
            </a:r>
          </a:p>
          <a:p>
            <a:pPr algn="l"/>
            <a:r>
              <a:rPr lang="en-US" sz="2400" b="1" dirty="0">
                <a:solidFill>
                  <a:schemeClr val="tx1"/>
                </a:solidFill>
                <a:cs typeface="+mj-cs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                   -oliguria</a:t>
            </a:r>
          </a:p>
          <a:p>
            <a:pPr algn="l"/>
            <a:r>
              <a:rPr lang="en-US" sz="2400" b="1" dirty="0">
                <a:solidFill>
                  <a:schemeClr val="tx1"/>
                </a:solidFill>
                <a:cs typeface="+mj-cs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                   - anuria 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                    -</a:t>
            </a:r>
            <a:r>
              <a:rPr lang="en-US" sz="2400" b="1" dirty="0" err="1" smtClean="0">
                <a:solidFill>
                  <a:schemeClr val="tx1"/>
                </a:solidFill>
                <a:cs typeface="+mj-cs"/>
              </a:rPr>
              <a:t>nocturia</a:t>
            </a:r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 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2- dysuria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3- frequency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4- hesitancy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5- urgency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6- precipitancy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 </a:t>
            </a:r>
          </a:p>
          <a:p>
            <a:pPr algn="l"/>
            <a:r>
              <a:rPr lang="ar-IQ" sz="2400" b="1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30539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424936" cy="6192688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Color of urine 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-normal 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-abnormal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1- dark yellow urine 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2- darkening on standing </a:t>
            </a:r>
            <a:r>
              <a:rPr lang="en-US" sz="2400" b="1" dirty="0">
                <a:solidFill>
                  <a:schemeClr val="tx1"/>
                </a:solidFill>
                <a:cs typeface="+mj-cs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- </a:t>
            </a:r>
            <a:r>
              <a:rPr lang="en-US" sz="2400" b="1" dirty="0" err="1" smtClean="0">
                <a:solidFill>
                  <a:schemeClr val="tx1"/>
                </a:solidFill>
                <a:cs typeface="+mj-cs"/>
              </a:rPr>
              <a:t>porphyria,methyldopa,alcaptonuria</a:t>
            </a:r>
            <a:endParaRPr lang="en-US" sz="2400" b="1" dirty="0" smtClean="0">
              <a:solidFill>
                <a:schemeClr val="tx1"/>
              </a:solidFill>
              <a:cs typeface="+mj-cs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3- red urine                           - </a:t>
            </a:r>
            <a:r>
              <a:rPr lang="en-US" sz="2400" b="1" dirty="0" err="1" smtClean="0">
                <a:solidFill>
                  <a:schemeClr val="tx1"/>
                </a:solidFill>
                <a:cs typeface="+mj-cs"/>
              </a:rPr>
              <a:t>hematuria,hemoglobinuria,myoglobinuria,dyes</a:t>
            </a:r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(beet root),drugs</a:t>
            </a:r>
          </a:p>
          <a:p>
            <a:pPr algn="l"/>
            <a:endParaRPr lang="en-US" sz="2400" b="1" dirty="0" smtClean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91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424936" cy="6192688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Features related to urine voiding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1- enuresis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2- incontinence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3- retention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4- retention with over flow</a:t>
            </a:r>
          </a:p>
          <a:p>
            <a:pPr algn="l"/>
            <a:endParaRPr lang="en-US" sz="2400" b="1" dirty="0" smtClean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09338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424936" cy="6192688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General features related to renal disease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1- fever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2- vomiting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3- edema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cs typeface="+mj-cs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76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333</Words>
  <Application>Microsoft Office PowerPoint</Application>
  <PresentationFormat>عرض على الشاشة (3:4)‏</PresentationFormat>
  <Paragraphs>77</Paragraphs>
  <Slides>9</Slides>
  <Notes>9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soso</dc:creator>
  <cp:lastModifiedBy>soso</cp:lastModifiedBy>
  <cp:revision>9</cp:revision>
  <dcterms:created xsi:type="dcterms:W3CDTF">2011-10-12T20:08:43Z</dcterms:created>
  <dcterms:modified xsi:type="dcterms:W3CDTF">2013-10-23T19:16:07Z</dcterms:modified>
</cp:coreProperties>
</file>