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80" r:id="rId2"/>
    <p:sldId id="274" r:id="rId3"/>
    <p:sldId id="256" r:id="rId4"/>
    <p:sldId id="263" r:id="rId5"/>
    <p:sldId id="275" r:id="rId6"/>
    <p:sldId id="276" r:id="rId7"/>
    <p:sldId id="257" r:id="rId8"/>
    <p:sldId id="258" r:id="rId9"/>
    <p:sldId id="265" r:id="rId10"/>
    <p:sldId id="264" r:id="rId11"/>
    <p:sldId id="281" r:id="rId12"/>
    <p:sldId id="259" r:id="rId13"/>
    <p:sldId id="260" r:id="rId14"/>
    <p:sldId id="261" r:id="rId15"/>
    <p:sldId id="262" r:id="rId16"/>
    <p:sldId id="277" r:id="rId17"/>
    <p:sldId id="266" r:id="rId18"/>
    <p:sldId id="267" r:id="rId19"/>
    <p:sldId id="268" r:id="rId20"/>
    <p:sldId id="269" r:id="rId21"/>
    <p:sldId id="270" r:id="rId22"/>
    <p:sldId id="272" r:id="rId23"/>
    <p:sldId id="282" r:id="rId24"/>
    <p:sldId id="273" r:id="rId25"/>
    <p:sldId id="283" r:id="rId26"/>
    <p:sldId id="278" r:id="rId27"/>
    <p:sldId id="271" r:id="rId28"/>
    <p:sldId id="287" r:id="rId29"/>
    <p:sldId id="284" r:id="rId30"/>
    <p:sldId id="285" r:id="rId31"/>
    <p:sldId id="286" r:id="rId32"/>
    <p:sldId id="279" r:id="rId3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40" d="100"/>
          <a:sy n="40" d="100"/>
        </p:scale>
        <p:origin x="-118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19/12/1434</a:t>
            </a:fld>
            <a:endParaRPr lang="ar-S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19/12/1434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19/12/1434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19/12/1434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19/12/1434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19/12/1434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19/12/1434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19/12/1434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19/12/1434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19/12/1434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19/12/1434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19/12/1434</a:t>
            </a:fld>
            <a:endParaRPr lang="ar-S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ar-IQ" sz="7200" dirty="0"/>
              <a:t>بسم الله الرحمن الرحيم</a:t>
            </a:r>
          </a:p>
        </p:txBody>
      </p:sp>
    </p:spTree>
    <p:extLst>
      <p:ext uri="{BB962C8B-B14F-4D97-AF65-F5344CB8AC3E}">
        <p14:creationId xmlns:p14="http://schemas.microsoft.com/office/powerpoint/2010/main" val="31973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3949048"/>
          </a:xfrm>
        </p:spPr>
        <p:txBody>
          <a:bodyPr>
            <a:normAutofit fontScale="90000"/>
          </a:bodyPr>
          <a:lstStyle/>
          <a:p>
            <a:r>
              <a:rPr lang="en-US" sz="5300" b="1" dirty="0">
                <a:solidFill>
                  <a:srgbClr val="FFFF00"/>
                </a:solidFill>
              </a:rPr>
              <a:t>Proximal minor connector</a:t>
            </a:r>
            <a:r>
              <a:rPr lang="en-US" sz="5300" b="1" dirty="0" smtClean="0">
                <a:solidFill>
                  <a:srgbClr val="FFFF00"/>
                </a:solidFill>
              </a:rPr>
              <a:t>:</a:t>
            </a:r>
            <a:r>
              <a:rPr lang="en-US" sz="4900" b="1" dirty="0" smtClean="0">
                <a:solidFill>
                  <a:srgbClr val="FFFF00"/>
                </a:solidFill>
              </a:rPr>
              <a:t/>
            </a:r>
            <a:br>
              <a:rPr lang="en-US" sz="4900" b="1" dirty="0" smtClean="0">
                <a:solidFill>
                  <a:srgbClr val="FFFF00"/>
                </a:solidFill>
              </a:rPr>
            </a:br>
            <a:r>
              <a:rPr lang="en-US" sz="3600" dirty="0"/>
              <a:t>Those that join the clasp assembly to the major connector.</a:t>
            </a:r>
            <a:br>
              <a:rPr lang="en-US" sz="3600" dirty="0"/>
            </a:br>
            <a:r>
              <a:rPr lang="en-US" sz="3600" dirty="0"/>
              <a:t>If the minor connector is located on a proximal surface of a tooth adjacent to edentulous areas, it should be broad </a:t>
            </a:r>
            <a:r>
              <a:rPr lang="en-US" sz="3600" dirty="0" err="1"/>
              <a:t>buccolingually</a:t>
            </a:r>
            <a:r>
              <a:rPr lang="en-US" sz="3600" dirty="0"/>
              <a:t> to provide strength but thin </a:t>
            </a:r>
            <a:r>
              <a:rPr lang="en-US" sz="3600" dirty="0" err="1"/>
              <a:t>mesiodistally</a:t>
            </a:r>
            <a:r>
              <a:rPr lang="en-US" sz="3600" dirty="0"/>
              <a:t> to minimize encroachment on the saddle area. </a:t>
            </a:r>
            <a:r>
              <a:rPr lang="en-US" sz="2800" dirty="0" smtClean="0"/>
              <a:t> </a:t>
            </a:r>
            <a:endParaRPr lang="ar-IQ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365104"/>
            <a:ext cx="3578662" cy="238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94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544616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mesial and distal minor connectors  and proximal plates adjacent to the edentulous areas should swing back to join the major connector  in a rounded acute angle in order to increase gingival exposure.</a:t>
            </a:r>
            <a:endParaRPr lang="ar-IQ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17032"/>
            <a:ext cx="5688632" cy="317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66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44824"/>
            <a:ext cx="8468742" cy="4479776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/>
              <a:t>Latticework </a:t>
            </a:r>
            <a:r>
              <a:rPr lang="en-US" dirty="0" smtClean="0"/>
              <a:t> construction</a:t>
            </a:r>
            <a:r>
              <a:rPr lang="en-US" dirty="0"/>
              <a:t>, </a:t>
            </a:r>
            <a:endParaRPr lang="en-US" dirty="0" smtClean="0"/>
          </a:p>
          <a:p>
            <a:pPr marL="0" indent="0" algn="l">
              <a:buNone/>
            </a:pPr>
            <a:r>
              <a:rPr lang="en-US" dirty="0" smtClean="0"/>
              <a:t>Mesh </a:t>
            </a:r>
            <a:r>
              <a:rPr lang="en-US" dirty="0"/>
              <a:t>construction</a:t>
            </a:r>
            <a:r>
              <a:rPr lang="en-US" dirty="0" smtClean="0"/>
              <a:t>,</a:t>
            </a:r>
          </a:p>
          <a:p>
            <a:pPr marL="0" indent="0" algn="l">
              <a:buNone/>
            </a:pPr>
            <a:r>
              <a:rPr lang="en-US" dirty="0" smtClean="0"/>
              <a:t> </a:t>
            </a:r>
            <a:r>
              <a:rPr lang="en-US" dirty="0"/>
              <a:t>Bead, wire, or nail-head minor connectors .</a:t>
            </a:r>
            <a:endParaRPr lang="ar-IQ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580" y="3717032"/>
            <a:ext cx="4292362" cy="288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8" y="3820844"/>
            <a:ext cx="4413470" cy="278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وان 4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512168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Gridwork minor </a:t>
            </a:r>
            <a:r>
              <a:rPr lang="en-US" sz="4000" dirty="0"/>
              <a:t>connectors that connect the denture base and teeth to the major connector</a:t>
            </a:r>
            <a:r>
              <a:rPr lang="en-US" dirty="0"/>
              <a:t>.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18635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Gridwork </a:t>
            </a:r>
            <a:r>
              <a:rPr lang="en-US" dirty="0"/>
              <a:t>Minor Connectors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en-US" dirty="0" smtClean="0"/>
          </a:p>
          <a:p>
            <a:pPr marL="0" indent="0" algn="l">
              <a:buNone/>
            </a:pPr>
            <a:r>
              <a:rPr lang="en-US" sz="3600" dirty="0" smtClean="0"/>
              <a:t>Open </a:t>
            </a:r>
            <a:r>
              <a:rPr lang="en-US" sz="3600" dirty="0"/>
              <a:t>lattice work</a:t>
            </a:r>
            <a:r>
              <a:rPr lang="en-US" sz="3200" dirty="0"/>
              <a:t> </a:t>
            </a:r>
            <a:endParaRPr lang="en-US" sz="3200" dirty="0" smtClean="0"/>
          </a:p>
          <a:p>
            <a:pPr marL="0" indent="0" algn="l">
              <a:buNone/>
            </a:pPr>
            <a:r>
              <a:rPr lang="en-US" sz="3600" dirty="0" smtClean="0"/>
              <a:t>mesh </a:t>
            </a:r>
            <a:r>
              <a:rPr lang="en-US" sz="3600" dirty="0"/>
              <a:t>types</a:t>
            </a:r>
          </a:p>
          <a:p>
            <a:endParaRPr lang="ar-IQ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824644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48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363272" cy="15144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Mesh type </a:t>
            </a:r>
            <a:r>
              <a:rPr lang="en-US" dirty="0" smtClean="0"/>
              <a:t>  </a:t>
            </a:r>
            <a:r>
              <a:rPr lang="en-US" dirty="0"/>
              <a:t/>
            </a:r>
            <a:br>
              <a:rPr lang="en-US" dirty="0"/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sz="3600" dirty="0"/>
              <a:t>Flatter</a:t>
            </a:r>
          </a:p>
          <a:p>
            <a:pPr marL="0" indent="0" algn="l">
              <a:buNone/>
            </a:pPr>
            <a:r>
              <a:rPr lang="en-US" sz="3600" dirty="0"/>
              <a:t>Potentially more rigid</a:t>
            </a:r>
          </a:p>
          <a:p>
            <a:pPr marL="0" indent="0" algn="l">
              <a:buNone/>
            </a:pPr>
            <a:r>
              <a:rPr lang="en-US" sz="3600" dirty="0"/>
              <a:t>Less retention for acrylic </a:t>
            </a:r>
            <a:br>
              <a:rPr lang="en-US" sz="3600" dirty="0"/>
            </a:br>
            <a:r>
              <a:rPr lang="en-US" sz="3600" dirty="0"/>
              <a:t>if openings are small</a:t>
            </a:r>
          </a:p>
          <a:p>
            <a:pPr marL="0" indent="0" algn="l">
              <a:buNone/>
            </a:pPr>
            <a:endParaRPr lang="ar-IQ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1088"/>
            <a:ext cx="3672408" cy="2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91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 fontScale="90000"/>
          </a:bodyPr>
          <a:lstStyle/>
          <a:p>
            <a:r>
              <a:rPr lang="en-US" dirty="0"/>
              <a:t>Lattice Type</a:t>
            </a:r>
            <a:br>
              <a:rPr lang="en-US" dirty="0"/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200" dirty="0" smtClean="0"/>
              <a:t>Potentially </a:t>
            </a:r>
            <a:r>
              <a:rPr lang="en-US" sz="3200" dirty="0"/>
              <a:t>superior retention</a:t>
            </a:r>
          </a:p>
          <a:p>
            <a:pPr marL="0" indent="0" algn="l">
              <a:buNone/>
            </a:pPr>
            <a:r>
              <a:rPr lang="en-US" sz="3200" dirty="0"/>
              <a:t>Interferes with setting of teeth, if struts are too thick </a:t>
            </a:r>
          </a:p>
          <a:p>
            <a:pPr marL="0" indent="0" algn="l">
              <a:buNone/>
            </a:pPr>
            <a:r>
              <a:rPr lang="en-US" sz="3200" dirty="0"/>
              <a:t>This type can be relined easily after                   </a:t>
            </a:r>
            <a:r>
              <a:rPr lang="en-US" sz="3200" dirty="0" smtClean="0"/>
              <a:t> </a:t>
            </a:r>
            <a:r>
              <a:rPr lang="en-US" sz="3200" dirty="0"/>
              <a:t>ridge </a:t>
            </a:r>
            <a:r>
              <a:rPr lang="en-US" sz="3200" dirty="0" smtClean="0"/>
              <a:t> </a:t>
            </a:r>
            <a:r>
              <a:rPr lang="en-US" sz="3200" dirty="0"/>
              <a:t>resorption.</a:t>
            </a:r>
            <a:endParaRPr lang="ar-IQ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780928"/>
            <a:ext cx="2064719" cy="379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4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Bead, wire, or nail-head minor connectors 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/>
              <a:t>no relief is provided for this type of minor connector.</a:t>
            </a:r>
          </a:p>
          <a:p>
            <a:pPr marL="0" indent="0" algn="l">
              <a:buNone/>
            </a:pPr>
            <a:r>
              <a:rPr lang="en-US" dirty="0"/>
              <a:t>It cannot be relined if ridge resorption takes place. It should be used on tooth-supported ridges.</a:t>
            </a:r>
          </a:p>
          <a:p>
            <a:endParaRPr lang="ar-IQ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61048"/>
            <a:ext cx="4422631" cy="281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4065538" cy="281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90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en-US" dirty="0"/>
              <a:t>Gridwork Relief</a:t>
            </a:r>
            <a:endParaRPr lang="ar-IQ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365104"/>
            <a:ext cx="355357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437112"/>
            <a:ext cx="4365058" cy="214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07504" y="1700808"/>
            <a:ext cx="9036497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/>
              <a:t>Usually one thickness of baseplate wax is about </a:t>
            </a:r>
            <a:endParaRPr lang="en-US" sz="3200" dirty="0" smtClean="0"/>
          </a:p>
          <a:p>
            <a:pPr algn="l"/>
            <a:r>
              <a:rPr lang="en-US" sz="3200" dirty="0" smtClean="0">
                <a:solidFill>
                  <a:srgbClr val="FFFF00"/>
                </a:solidFill>
              </a:rPr>
              <a:t>1 </a:t>
            </a:r>
            <a:r>
              <a:rPr lang="en-US" sz="3200" dirty="0">
                <a:solidFill>
                  <a:srgbClr val="FFFF00"/>
                </a:solidFill>
              </a:rPr>
              <a:t>mm </a:t>
            </a:r>
            <a:r>
              <a:rPr lang="en-US" sz="3200" dirty="0"/>
              <a:t>of relief </a:t>
            </a:r>
            <a:r>
              <a:rPr lang="en-US" sz="3200" dirty="0" smtClean="0"/>
              <a:t>sufficient</a:t>
            </a:r>
          </a:p>
          <a:p>
            <a:pPr algn="l"/>
            <a:r>
              <a:rPr lang="en-US" sz="3200" dirty="0" smtClean="0"/>
              <a:t> </a:t>
            </a:r>
            <a:endParaRPr lang="ar-IQ" sz="3200" dirty="0" smtClean="0"/>
          </a:p>
          <a:p>
            <a:pPr algn="l"/>
            <a:r>
              <a:rPr lang="en-US" sz="3200" dirty="0"/>
              <a:t>the space provided by the relief wax is available for the mechanical retention of the acrylic </a:t>
            </a:r>
            <a:r>
              <a:rPr lang="en-US" sz="3200" dirty="0" smtClean="0"/>
              <a:t>resin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96840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7504" y="1935480"/>
            <a:ext cx="8784976" cy="438912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/>
              <a:t>The minor connector for the mandibular distal extension base should extend posteriorly about two-thirds the length of the edentulous ridge and </a:t>
            </a:r>
            <a:r>
              <a:rPr lang="en-US" dirty="0" smtClean="0"/>
              <a:t> should </a:t>
            </a:r>
            <a:r>
              <a:rPr lang="en-US" dirty="0"/>
              <a:t>have elements on both lingual and buccal surfaces.</a:t>
            </a:r>
          </a:p>
          <a:p>
            <a:endParaRPr lang="ar-IQ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4028107"/>
            <a:ext cx="6222464" cy="2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42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Mandibular Gridwork Design</a:t>
            </a:r>
            <a:endParaRPr lang="ar-IQ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6408712" cy="432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84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Minor Connectors</a:t>
            </a:r>
            <a:endParaRPr lang="ar-IQ" sz="7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55906"/>
            <a:ext cx="7566700" cy="372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3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/>
              <a:t>Minor connectors for maxillary distal extension denture bases should extend the entire length of the residual ridge and should be of a </a:t>
            </a:r>
            <a:r>
              <a:rPr lang="en-US" dirty="0" err="1"/>
              <a:t>ladderlike</a:t>
            </a:r>
            <a:r>
              <a:rPr lang="en-US" dirty="0"/>
              <a:t> and loop design.</a:t>
            </a:r>
          </a:p>
          <a:p>
            <a:endParaRPr lang="en-US" dirty="0"/>
          </a:p>
          <a:p>
            <a:endParaRPr lang="ar-IQ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41" y="3573016"/>
            <a:ext cx="3443963" cy="311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13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sz="3600" dirty="0"/>
              <a:t>Those that serve as an approach arm for a vertical projection </a:t>
            </a:r>
            <a:r>
              <a:rPr lang="en-US" sz="3600" dirty="0" smtClean="0"/>
              <a:t>or  </a:t>
            </a:r>
            <a:r>
              <a:rPr lang="en-US" sz="3600" dirty="0"/>
              <a:t>bar-type clasp.</a:t>
            </a:r>
            <a:r>
              <a:rPr lang="en-US" dirty="0"/>
              <a:t> </a:t>
            </a:r>
            <a:endParaRPr lang="ar-IQ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3832910" cy="262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200376" cy="27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20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Finishing Lines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/>
              <a:t>The junction of </a:t>
            </a:r>
            <a:r>
              <a:rPr lang="en-US" dirty="0" err="1"/>
              <a:t>gridworks</a:t>
            </a:r>
            <a:r>
              <a:rPr lang="en-US" dirty="0"/>
              <a:t> to the major connector should be in the form of a butt joint with a slight undercut in the metal. The angle formed by the metal at this juncture must not be greater than 90 degrees. </a:t>
            </a:r>
            <a:endParaRPr lang="ar-IQ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7882624" cy="238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67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620688"/>
            <a:ext cx="8435280" cy="570391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If these butt joints occur on the outer aspect of the major connector they are called external finish lines; if they are on the internal or tissue side of the major connector ,they are internal finish lines .</a:t>
            </a:r>
            <a:endParaRPr lang="ar-IQ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888433" cy="316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3501007"/>
            <a:ext cx="3598330" cy="330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29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Angle the finish line forms with major connector – less than 90 degree.</a:t>
            </a:r>
            <a:endParaRPr lang="ar-IQ" sz="36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05293"/>
            <a:ext cx="4180642" cy="207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83" y="1772816"/>
            <a:ext cx="3151879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7" y="4005064"/>
            <a:ext cx="3169507" cy="220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05064"/>
            <a:ext cx="3198202" cy="217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56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140968"/>
          </a:xfrm>
        </p:spPr>
        <p:txBody>
          <a:bodyPr>
            <a:noAutofit/>
          </a:bodyPr>
          <a:lstStyle/>
          <a:p>
            <a:r>
              <a:rPr lang="en-US" sz="3200" dirty="0"/>
              <a:t>Finish line located too far medially– natural contour of palate altered by thickness of acrylic Too far </a:t>
            </a:r>
            <a:r>
              <a:rPr lang="en-US" sz="3200" dirty="0" err="1"/>
              <a:t>buccally</a:t>
            </a:r>
            <a:r>
              <a:rPr lang="en-US" sz="3200" dirty="0"/>
              <a:t>– difficult to create a natural contour of acrylic resin on lingual surface of artificial </a:t>
            </a:r>
            <a:r>
              <a:rPr lang="en-US" sz="3200" dirty="0" smtClean="0"/>
              <a:t>teeth</a:t>
            </a:r>
            <a:endParaRPr lang="ar-IQ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25826"/>
            <a:ext cx="3900214" cy="403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61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</a:t>
            </a:r>
            <a:r>
              <a:rPr lang="en-US" sz="3200" dirty="0"/>
              <a:t>90-degree butt-type joints</a:t>
            </a:r>
            <a:endParaRPr lang="ar-IQ" sz="32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24943"/>
            <a:ext cx="6467517" cy="306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2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/>
              <a:t>Tissue stop : a small projection of metal at the distal end of an extension base frame that contacts the cast and prevents downward movement of the plastic retention area during packing with resin</a:t>
            </a:r>
            <a:endParaRPr lang="ar-IQ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61900"/>
            <a:ext cx="6242784" cy="219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16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63272" cy="2304256"/>
          </a:xfrm>
        </p:spPr>
        <p:txBody>
          <a:bodyPr>
            <a:normAutofit/>
          </a:bodyPr>
          <a:lstStyle/>
          <a:p>
            <a:r>
              <a:rPr lang="en-US" sz="3200" dirty="0"/>
              <a:t>Closure of the flask under hydraulic pressure can</a:t>
            </a:r>
            <a:br>
              <a:rPr lang="en-US" sz="3200" dirty="0"/>
            </a:br>
            <a:r>
              <a:rPr lang="en-US" sz="3200" dirty="0"/>
              <a:t>causes distortion of the framework, pushing it</a:t>
            </a:r>
            <a:r>
              <a:rPr lang="en-US" sz="3200"/>
              <a:t/>
            </a:r>
            <a:br>
              <a:rPr lang="en-US" sz="3200"/>
            </a:br>
            <a:r>
              <a:rPr lang="en-US" sz="3200" smtClean="0"/>
              <a:t>tissue ward</a:t>
            </a:r>
            <a:r>
              <a:rPr lang="en-US" sz="3200" dirty="0"/>
              <a:t>.</a:t>
            </a:r>
            <a:endParaRPr lang="ar-IQ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01008"/>
            <a:ext cx="4068000" cy="269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11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708" y="1935163"/>
            <a:ext cx="4410584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89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512168"/>
          </a:xfrm>
        </p:spPr>
        <p:txBody>
          <a:bodyPr/>
          <a:lstStyle/>
          <a:p>
            <a:pPr algn="ctr"/>
            <a:r>
              <a:rPr lang="en-US" dirty="0"/>
              <a:t>Minor Connectors</a:t>
            </a:r>
            <a:endParaRPr lang="ar-IQ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33399" y="1772816"/>
            <a:ext cx="8359081" cy="252028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Connects components to the major connector</a:t>
            </a:r>
          </a:p>
          <a:p>
            <a:pPr algn="l"/>
            <a:r>
              <a:rPr lang="en-US" sz="2800" dirty="0"/>
              <a:t>Direct retainer</a:t>
            </a:r>
          </a:p>
          <a:p>
            <a:pPr algn="l"/>
            <a:r>
              <a:rPr lang="en-US" sz="2800" dirty="0"/>
              <a:t>Indirect retainer</a:t>
            </a:r>
          </a:p>
          <a:p>
            <a:pPr algn="l"/>
            <a:r>
              <a:rPr lang="en-US" sz="2800" dirty="0" smtClean="0"/>
              <a:t>Rest</a:t>
            </a:r>
            <a:endParaRPr lang="en-US" sz="2800" dirty="0"/>
          </a:p>
          <a:p>
            <a:endParaRPr lang="ar-IQ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465" y="2564904"/>
            <a:ext cx="3048000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64" y="4288648"/>
            <a:ext cx="3801068" cy="253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766629"/>
            <a:ext cx="3084513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7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923" y="1844825"/>
            <a:ext cx="6474721" cy="447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80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6154"/>
            <a:ext cx="5688632" cy="3832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75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ar-IQ" sz="6000" dirty="0"/>
          </a:p>
        </p:txBody>
      </p:sp>
      <p:pic>
        <p:nvPicPr>
          <p:cNvPr id="1026" name="Picture 2" descr="J:\gar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59578"/>
            <a:ext cx="9793088" cy="704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51520" y="836712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FFFF99"/>
                </a:solidFill>
              </a:rPr>
              <a:t>THANK </a:t>
            </a:r>
            <a:r>
              <a:rPr lang="en-US" sz="5400" dirty="0" smtClean="0">
                <a:solidFill>
                  <a:srgbClr val="FFFF99"/>
                </a:solidFill>
              </a:rPr>
              <a:t> YOU</a:t>
            </a:r>
            <a:endParaRPr lang="en-US" sz="54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Requirements of minor connector: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2348880"/>
            <a:ext cx="8507288" cy="432048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1.sufficient rigidity . Like the major connector, the minor connector must have sufficient bulk to be rigid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transmit forces between the linked components.</a:t>
            </a:r>
          </a:p>
          <a:p>
            <a:pPr marL="0" indent="0" algn="l" rtl="0">
              <a:buNone/>
            </a:pPr>
            <a:endParaRPr lang="ar-IQ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05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964488" cy="230425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must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not impinge on marginal gingival tissues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Slight relief is required when crossing the gingival margin 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especially in tooth-mucosa borne dentures.</a:t>
            </a:r>
            <a:r>
              <a:rPr lang="en-US" sz="2400" dirty="0"/>
              <a:t/>
            </a:r>
            <a:br>
              <a:rPr lang="en-US" sz="2400" dirty="0"/>
            </a:br>
            <a:endParaRPr lang="ar-IQ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4092585" cy="306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101" y="2924944"/>
            <a:ext cx="4350271" cy="304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58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363272" cy="187220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3.Minor connectors should be located at least 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5mm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from other vertical components.</a:t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endParaRPr lang="ar-IQ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53" y="2852936"/>
            <a:ext cx="5165885" cy="34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375" y="2420888"/>
            <a:ext cx="2988588" cy="425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62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Functions of Minor Connectors</a:t>
            </a:r>
            <a:endParaRPr lang="ar-IQ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844824"/>
            <a:ext cx="8435280" cy="4680520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1. Unification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rigidit</a:t>
            </a:r>
            <a:r>
              <a:rPr lang="en-US" sz="3200" dirty="0" smtClean="0"/>
              <a:t>y</a:t>
            </a:r>
          </a:p>
          <a:p>
            <a:pPr marL="0" indent="0" algn="l" rtl="0">
              <a:buNone/>
            </a:pPr>
            <a:endParaRPr lang="en-US" dirty="0" smtClean="0"/>
          </a:p>
          <a:p>
            <a:pPr marL="0" indent="0" algn="l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2.  Stress distribution </a:t>
            </a:r>
          </a:p>
          <a:p>
            <a:pPr marL="0" indent="0" algn="l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/>
              <a:t> </a:t>
            </a:r>
          </a:p>
          <a:p>
            <a:pPr marL="0" indent="0" algn="l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3.  Bracing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through contact with guiding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planes     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l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4.  Maintain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 path of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insertion   </a:t>
            </a:r>
            <a:r>
              <a:rPr lang="en-US" dirty="0" smtClean="0"/>
              <a:t>     </a:t>
            </a:r>
            <a:endParaRPr lang="en-US" dirty="0"/>
          </a:p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747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Minor Connectors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sz="4000" dirty="0"/>
              <a:t>Embrasure Minor Connectors</a:t>
            </a:r>
          </a:p>
          <a:p>
            <a:pPr marL="0" indent="0" algn="l"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Between two adjacent teeth</a:t>
            </a:r>
          </a:p>
          <a:p>
            <a:pPr algn="l"/>
            <a:endParaRPr lang="ar-IQ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767137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95" y="3837236"/>
            <a:ext cx="3810000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51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2424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Embrasure Minor Connectors</a:t>
            </a:r>
            <a:r>
              <a:rPr lang="en-US" sz="5400" dirty="0"/>
              <a:t/>
            </a:r>
            <a:br>
              <a:rPr lang="en-US" sz="5400" dirty="0"/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5536" y="1935480"/>
            <a:ext cx="8748464" cy="4389120"/>
          </a:xfrm>
        </p:spPr>
        <p:txBody>
          <a:bodyPr/>
          <a:lstStyle/>
          <a:p>
            <a:pPr marL="0" indent="0" algn="l">
              <a:buNone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Triangular </a:t>
            </a: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shaped in cross section </a:t>
            </a:r>
          </a:p>
          <a:p>
            <a:pPr marL="0" indent="0" algn="l">
              <a:buNone/>
            </a:pP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Joins major connector at right angles </a:t>
            </a:r>
          </a:p>
          <a:p>
            <a:pPr marL="0" indent="0" algn="l">
              <a:buNone/>
            </a:pP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Relief placed so connector not directly on soft tissue</a:t>
            </a:r>
          </a:p>
          <a:p>
            <a:endParaRPr lang="ar-IQ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04" y="4639534"/>
            <a:ext cx="3208430" cy="213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622" y="4570857"/>
            <a:ext cx="3311445" cy="220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4" y="5584391"/>
            <a:ext cx="2555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74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238</TotalTime>
  <Words>575</Words>
  <Application>Microsoft Office PowerPoint</Application>
  <PresentationFormat>عرض على الشاشة (3:4)‏</PresentationFormat>
  <Paragraphs>64</Paragraphs>
  <Slides>32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33" baseType="lpstr">
      <vt:lpstr>تدفق</vt:lpstr>
      <vt:lpstr>عرض تقديمي في PowerPoint</vt:lpstr>
      <vt:lpstr>Minor Connectors</vt:lpstr>
      <vt:lpstr>Minor Connectors</vt:lpstr>
      <vt:lpstr>Requirements of minor connector:</vt:lpstr>
      <vt:lpstr>2. must not impinge on marginal gingival tissues.  Slight relief is required when crossing the gingival margin  especially in tooth-mucosa borne dentures. </vt:lpstr>
      <vt:lpstr>3.Minor connectors should be located at least 5mm from other vertical components. </vt:lpstr>
      <vt:lpstr>Functions of Minor Connectors</vt:lpstr>
      <vt:lpstr>Types of Minor Connectors</vt:lpstr>
      <vt:lpstr>Embrasure Minor Connectors </vt:lpstr>
      <vt:lpstr>Proximal minor connector: Those that join the clasp assembly to the major connector. If the minor connector is located on a proximal surface of a tooth adjacent to edentulous areas, it should be broad buccolingually to provide strength but thin mesiodistally to minimize encroachment on the saddle area.  </vt:lpstr>
      <vt:lpstr>عرض تقديمي في PowerPoint</vt:lpstr>
      <vt:lpstr>Gridwork minor connectors that connect the denture base and teeth to the major connector.</vt:lpstr>
      <vt:lpstr>Gridwork Minor Connectors</vt:lpstr>
      <vt:lpstr>Mesh type    </vt:lpstr>
      <vt:lpstr>Lattice Type </vt:lpstr>
      <vt:lpstr>Bead, wire, or nail-head minor connectors </vt:lpstr>
      <vt:lpstr>Gridwork Relief</vt:lpstr>
      <vt:lpstr>عرض تقديمي في PowerPoint</vt:lpstr>
      <vt:lpstr>Mandibular Gridwork Design</vt:lpstr>
      <vt:lpstr>عرض تقديمي في PowerPoint</vt:lpstr>
      <vt:lpstr>عرض تقديمي في PowerPoint</vt:lpstr>
      <vt:lpstr>Finishing Lines</vt:lpstr>
      <vt:lpstr>عرض تقديمي في PowerPoint</vt:lpstr>
      <vt:lpstr>Angle the finish line forms with major connector – less than 90 degree.</vt:lpstr>
      <vt:lpstr>Finish line located too far medially– natural contour of palate altered by thickness of acrylic Too far buccally– difficult to create a natural contour of acrylic resin on lingual surface of artificial teeth</vt:lpstr>
      <vt:lpstr>             90-degree butt-type joints</vt:lpstr>
      <vt:lpstr>عرض تقديمي في PowerPoint</vt:lpstr>
      <vt:lpstr>Closure of the flask under hydraulic pressure can causes distortion of the framework, pushing it tissue ward.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Minor Connectors</dc:title>
  <dc:creator>USER</dc:creator>
  <cp:lastModifiedBy>USER</cp:lastModifiedBy>
  <cp:revision>101</cp:revision>
  <dcterms:created xsi:type="dcterms:W3CDTF">2012-10-19T09:21:11Z</dcterms:created>
  <dcterms:modified xsi:type="dcterms:W3CDTF">2013-10-23T19:24:31Z</dcterms:modified>
</cp:coreProperties>
</file>