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0" r:id="rId1"/>
  </p:sldMasterIdLst>
  <p:notesMasterIdLst>
    <p:notesMasterId r:id="rId41"/>
  </p:notesMasterIdLst>
  <p:sldIdLst>
    <p:sldId id="310" r:id="rId2"/>
    <p:sldId id="259" r:id="rId3"/>
    <p:sldId id="290" r:id="rId4"/>
    <p:sldId id="291" r:id="rId5"/>
    <p:sldId id="311" r:id="rId6"/>
    <p:sldId id="294" r:id="rId7"/>
    <p:sldId id="296" r:id="rId8"/>
    <p:sldId id="297" r:id="rId9"/>
    <p:sldId id="303" r:id="rId10"/>
    <p:sldId id="298" r:id="rId11"/>
    <p:sldId id="299" r:id="rId12"/>
    <p:sldId id="300" r:id="rId13"/>
    <p:sldId id="301" r:id="rId14"/>
    <p:sldId id="284" r:id="rId15"/>
    <p:sldId id="279" r:id="rId16"/>
    <p:sldId id="283" r:id="rId17"/>
    <p:sldId id="281" r:id="rId18"/>
    <p:sldId id="302" r:id="rId19"/>
    <p:sldId id="304" r:id="rId20"/>
    <p:sldId id="305" r:id="rId21"/>
    <p:sldId id="306" r:id="rId22"/>
    <p:sldId id="272" r:id="rId23"/>
    <p:sldId id="286" r:id="rId24"/>
    <p:sldId id="280" r:id="rId25"/>
    <p:sldId id="282" r:id="rId26"/>
    <p:sldId id="273" r:id="rId27"/>
    <p:sldId id="287" r:id="rId28"/>
    <p:sldId id="288" r:id="rId29"/>
    <p:sldId id="309" r:id="rId30"/>
    <p:sldId id="308" r:id="rId31"/>
    <p:sldId id="307" r:id="rId32"/>
    <p:sldId id="278" r:id="rId33"/>
    <p:sldId id="266" r:id="rId34"/>
    <p:sldId id="285" r:id="rId35"/>
    <p:sldId id="270" r:id="rId36"/>
    <p:sldId id="269" r:id="rId37"/>
    <p:sldId id="274" r:id="rId38"/>
    <p:sldId id="277" r:id="rId39"/>
    <p:sldId id="275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088" autoAdjust="0"/>
    <p:restoredTop sz="86420" autoAdjust="0"/>
  </p:normalViewPr>
  <p:slideViewPr>
    <p:cSldViewPr>
      <p:cViewPr>
        <p:scale>
          <a:sx n="66" d="100"/>
          <a:sy n="66" d="100"/>
        </p:scale>
        <p:origin x="-6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3D10A1-8A23-4EBF-8B3E-DBEB5B655638}" type="datetimeFigureOut">
              <a:rPr lang="ar-IQ" smtClean="0"/>
              <a:pPr/>
              <a:t>19/12/1434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7ECB1F-A05C-48A8-8623-21948F435B9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CB1F-A05C-48A8-8623-21948F435B93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CB1F-A05C-48A8-8623-21948F435B93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CB1F-A05C-48A8-8623-21948F435B93}" type="slidenum">
              <a:rPr lang="ar-IQ" smtClean="0"/>
              <a:pPr/>
              <a:t>29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85C23B-2813-4384-9184-BF66F90C918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4D8DE6-8BFA-4548-9BCD-ABC7D90CBEC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19/12/1434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5842" cy="1057260"/>
          </a:xfrm>
        </p:spPr>
        <p:txBody>
          <a:bodyPr/>
          <a:lstStyle/>
          <a:p>
            <a:r>
              <a:rPr lang="en-US" dirty="0" smtClean="0"/>
              <a:t>Tuberculosis of bone and joints 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571472" y="2143116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200" b="1" dirty="0" smtClean="0"/>
          </a:p>
          <a:p>
            <a:pPr algn="l"/>
            <a:r>
              <a:rPr lang="en-US" sz="3200" b="1" dirty="0" smtClean="0"/>
              <a:t>Tuberculosis is still a major cause of death </a:t>
            </a:r>
            <a:r>
              <a:rPr lang="en-US" sz="3200" b="1" dirty="0" smtClean="0"/>
              <a:t>and?</a:t>
            </a:r>
            <a:endParaRPr lang="en-US" sz="3200" b="1" smtClean="0"/>
          </a:p>
          <a:p>
            <a:pPr algn="l"/>
            <a:r>
              <a:rPr lang="en-US" sz="3200" b="1" smtClean="0"/>
              <a:t> </a:t>
            </a:r>
            <a:endParaRPr lang="ar-IQ" sz="3200" b="1" dirty="0" smtClean="0"/>
          </a:p>
          <a:p>
            <a:pPr algn="l"/>
            <a:r>
              <a:rPr lang="en-US" sz="3200" b="1" dirty="0" smtClean="0"/>
              <a:t>disability in developing countries.</a:t>
            </a:r>
          </a:p>
          <a:p>
            <a:pPr algn="l"/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 Tuberculosis again  on the increase  in last two decade, bones or joints are affected in about  5% of patients .</a:t>
            </a:r>
          </a:p>
          <a:p>
            <a:pPr algn="l"/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6" name="Picture 6" descr="waste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 B spine</a:t>
            </a:r>
            <a:endParaRPr lang="ar-IQ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BACKACHE</a:t>
            </a:r>
          </a:p>
          <a:p>
            <a:pPr algn="just" rtl="0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Kyphosis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gibbus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</a:p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Occasionally the presenting feature is weakness or loss of sensibility in the lower limb.</a:t>
            </a:r>
          </a:p>
          <a:p>
            <a:pPr algn="just" rtl="0">
              <a:buFontTx/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neglected cases patient presented with paralysis (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pott’s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paraplegia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8" descr="gibb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6450" y="2357437"/>
            <a:ext cx="2686050" cy="2981325"/>
          </a:xfrm>
        </p:spPr>
      </p:pic>
      <p:pic>
        <p:nvPicPr>
          <p:cNvPr id="4" name="Picture 5" descr="gbbus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41330"/>
            <a:ext cx="4464496" cy="5660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features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b="1" u="sng" dirty="0" smtClean="0"/>
              <a:t>early changes: </a:t>
            </a:r>
          </a:p>
          <a:p>
            <a:pPr algn="l" rtl="0"/>
            <a:r>
              <a:rPr lang="en-US" dirty="0" smtClean="0"/>
              <a:t>Soft tissue swelling, </a:t>
            </a:r>
            <a:r>
              <a:rPr lang="en-US" dirty="0" err="1" smtClean="0"/>
              <a:t>Periarticular</a:t>
            </a:r>
            <a:r>
              <a:rPr lang="en-US" dirty="0" smtClean="0"/>
              <a:t> osteoporosis</a:t>
            </a:r>
          </a:p>
          <a:p>
            <a:pPr algn="l" rtl="0"/>
            <a:r>
              <a:rPr lang="en-US" dirty="0" err="1" smtClean="0"/>
              <a:t>Loclized</a:t>
            </a:r>
            <a:r>
              <a:rPr lang="en-US" dirty="0" smtClean="0"/>
              <a:t> </a:t>
            </a:r>
            <a:r>
              <a:rPr lang="en-US" dirty="0" err="1" smtClean="0"/>
              <a:t>osteoprosis</a:t>
            </a:r>
            <a:r>
              <a:rPr lang="en-US" dirty="0" smtClean="0"/>
              <a:t> (Bone ends ‘washed – out’ or localized decalcification ).</a:t>
            </a:r>
          </a:p>
          <a:p>
            <a:pPr algn="l" rtl="0"/>
            <a:r>
              <a:rPr lang="en-US" dirty="0" smtClean="0"/>
              <a:t>Narrowing  and irregularity of the articular ends.</a:t>
            </a:r>
          </a:p>
          <a:p>
            <a:pPr algn="l" rtl="0"/>
            <a:r>
              <a:rPr lang="en-US" b="1" u="sng" dirty="0" smtClean="0"/>
              <a:t>Late changes:</a:t>
            </a:r>
          </a:p>
          <a:p>
            <a:pPr algn="just" rtl="0"/>
            <a:r>
              <a:rPr lang="en-US" dirty="0" smtClean="0"/>
              <a:t>Erosions of the </a:t>
            </a:r>
            <a:r>
              <a:rPr lang="en-US" dirty="0" err="1" smtClean="0"/>
              <a:t>subarticular</a:t>
            </a:r>
            <a:r>
              <a:rPr lang="en-US" dirty="0" smtClean="0"/>
              <a:t> cartilage.</a:t>
            </a:r>
          </a:p>
          <a:p>
            <a:pPr algn="just" rtl="0"/>
            <a:r>
              <a:rPr lang="en-US" dirty="0" smtClean="0"/>
              <a:t> cystic changes appeared.</a:t>
            </a:r>
          </a:p>
          <a:p>
            <a:pPr algn="l" rtl="0"/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H:\med - photo\3- copy med pho\infection\potts_0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62140"/>
            <a:ext cx="3929090" cy="5933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H:\med - photo\3- copy med pho\infection\130220081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4588" y="1600200"/>
            <a:ext cx="336977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H:\med - photo\3- copy med pho\infection\potts_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50563"/>
            <a:ext cx="4572032" cy="532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H:\med - photo\3- copy med pho\infection\1111200711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8554226" cy="641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7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1484784"/>
            <a:ext cx="8964488" cy="223224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T B </a:t>
            </a:r>
            <a:r>
              <a:rPr lang="en-US" sz="3200" b="1" dirty="0" err="1">
                <a:solidFill>
                  <a:schemeClr val="tx1"/>
                </a:solidFill>
              </a:rPr>
              <a:t>spondylitis</a:t>
            </a:r>
            <a:r>
              <a:rPr lang="en-US" sz="3200" b="1" dirty="0">
                <a:solidFill>
                  <a:schemeClr val="tx1"/>
                </a:solidFill>
              </a:rPr>
              <a:t>  may appear as localized bone erosion and collapse across an </a:t>
            </a:r>
            <a:r>
              <a:rPr lang="en-US" sz="3200" b="1" dirty="0" err="1">
                <a:solidFill>
                  <a:schemeClr val="tx1"/>
                </a:solidFill>
              </a:rPr>
              <a:t>intervertebral</a:t>
            </a:r>
            <a:r>
              <a:rPr lang="en-US" sz="3200" b="1" dirty="0">
                <a:solidFill>
                  <a:schemeClr val="tx1"/>
                </a:solidFill>
              </a:rPr>
              <a:t> disc space</a:t>
            </a:r>
          </a:p>
        </p:txBody>
      </p:sp>
      <p:pic>
        <p:nvPicPr>
          <p:cNvPr id="225286" name="Picture 6" descr="tb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143248"/>
            <a:ext cx="3781425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181600" cy="4495800"/>
          </a:xfrm>
        </p:spPr>
        <p:txBody>
          <a:bodyPr/>
          <a:lstStyle/>
          <a:p>
            <a:pPr algn="just" rtl="0"/>
            <a:r>
              <a:rPr lang="en-US" dirty="0"/>
              <a:t>There may be soft tissue traces of </a:t>
            </a:r>
            <a:r>
              <a:rPr lang="en-US" b="1" dirty="0" err="1"/>
              <a:t>paravertebral</a:t>
            </a:r>
            <a:r>
              <a:rPr lang="en-US" b="1" dirty="0"/>
              <a:t> abscess.</a:t>
            </a:r>
          </a:p>
          <a:p>
            <a:endParaRPr lang="en-US" sz="2800" b="1" dirty="0"/>
          </a:p>
        </p:txBody>
      </p:sp>
      <p:pic>
        <p:nvPicPr>
          <p:cNvPr id="328709" name="Picture 5" descr="tb_spine_gibb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9388" y="0"/>
            <a:ext cx="3884612" cy="6858000"/>
          </a:xfrm>
        </p:spPr>
      </p:pic>
      <p:sp>
        <p:nvSpPr>
          <p:cNvPr id="328712" name="Line 8"/>
          <p:cNvSpPr>
            <a:spLocks noChangeShapeType="1"/>
          </p:cNvSpPr>
          <p:nvPr/>
        </p:nvSpPr>
        <p:spPr bwMode="auto">
          <a:xfrm>
            <a:off x="2357422" y="2500306"/>
            <a:ext cx="4500578" cy="242894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8586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ar-IQ" sz="3100" b="1" dirty="0" smtClean="0"/>
              <a:t/>
            </a:r>
            <a:br>
              <a:rPr lang="ar-IQ" sz="3100" b="1" dirty="0" smtClean="0"/>
            </a:br>
            <a:r>
              <a:rPr lang="en-US" sz="3100" b="1" dirty="0" smtClean="0"/>
              <a:t>TUBERCULOSIS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501122" cy="43090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 smtClean="0"/>
              <a:t>Mycobacterium tuberculosis (human, less commonly bovine ), enter via the lung or gut or rarely through the skin.</a:t>
            </a:r>
          </a:p>
          <a:p>
            <a:pPr algn="l">
              <a:buNone/>
            </a:pPr>
            <a:r>
              <a:rPr lang="en-US" sz="3600" b="1" dirty="0" smtClean="0"/>
              <a:t>Tuberculosis may appear in any bone, synovial or </a:t>
            </a:r>
            <a:r>
              <a:rPr lang="en-US" sz="3600" b="1" dirty="0" err="1" smtClean="0"/>
              <a:t>bursal</a:t>
            </a:r>
            <a:r>
              <a:rPr lang="en-US" sz="3600" b="1" dirty="0" smtClean="0"/>
              <a:t> sheath.</a:t>
            </a:r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S R increased.</a:t>
            </a:r>
          </a:p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Relative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lymphocytosis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 rtl="0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Mantoux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test positive.</a:t>
            </a:r>
          </a:p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Synovial fluid aspirate (high protein).</a:t>
            </a:r>
          </a:p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Polymerase chain reaction ( PCR ) is sensitive and specific .</a:t>
            </a:r>
          </a:p>
          <a:p>
            <a:pPr algn="just" rtl="0">
              <a:buFontTx/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Acid fast bacilli isolation and cultures is diagnostic.</a:t>
            </a:r>
          </a:p>
          <a:p>
            <a:pPr algn="just" rtl="0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Synovial biopsy is the more valuable 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 features of TB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1357290" y="2690336"/>
            <a:ext cx="5500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Long history.</a:t>
            </a:r>
          </a:p>
          <a:p>
            <a:pPr algn="l" rtl="0"/>
            <a:r>
              <a:rPr lang="en-US" sz="3200" dirty="0" smtClean="0"/>
              <a:t>Involvement only one joint.</a:t>
            </a:r>
          </a:p>
          <a:p>
            <a:pPr algn="l" rtl="0"/>
            <a:r>
              <a:rPr lang="en-US" sz="3200" dirty="0" smtClean="0"/>
              <a:t>Marked synovial thickening.</a:t>
            </a:r>
          </a:p>
          <a:p>
            <a:pPr algn="l" rtl="0"/>
            <a:r>
              <a:rPr lang="en-US" sz="3200" dirty="0" smtClean="0"/>
              <a:t>Marked muscle wasting.</a:t>
            </a:r>
          </a:p>
          <a:p>
            <a:pPr algn="l" rtl="0"/>
            <a:r>
              <a:rPr lang="en-US" sz="3200" dirty="0" err="1" smtClean="0"/>
              <a:t>Periarticular</a:t>
            </a:r>
            <a:r>
              <a:rPr lang="en-US" sz="3200" dirty="0" smtClean="0"/>
              <a:t> osteoporosis.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Differential diagnosis of tuberculosis.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1- transient synovitis.</a:t>
            </a:r>
          </a:p>
          <a:p>
            <a:pPr algn="l">
              <a:buNone/>
            </a:pPr>
            <a:r>
              <a:rPr lang="en-US" dirty="0" smtClean="0"/>
              <a:t>2- Monoarticular rheumatoid arthritis.</a:t>
            </a:r>
          </a:p>
          <a:p>
            <a:pPr algn="l">
              <a:buNone/>
            </a:pPr>
            <a:r>
              <a:rPr lang="en-US" dirty="0" smtClean="0"/>
              <a:t> 3- subacute arthritis ( reactive or brucellosis)</a:t>
            </a:r>
          </a:p>
          <a:p>
            <a:pPr algn="l">
              <a:buNone/>
            </a:pPr>
            <a:r>
              <a:rPr lang="en-US" dirty="0" smtClean="0"/>
              <a:t>4- haemorrhagic arthritis.</a:t>
            </a:r>
          </a:p>
          <a:p>
            <a:pPr algn="l">
              <a:buNone/>
            </a:pPr>
            <a:r>
              <a:rPr lang="en-US" dirty="0" smtClean="0"/>
              <a:t>5- pyogenic arthritis.</a:t>
            </a:r>
          </a:p>
          <a:p>
            <a:pPr algn="l">
              <a:buNone/>
            </a:pPr>
            <a:r>
              <a:rPr lang="en-US" dirty="0" smtClean="0"/>
              <a:t>6- multiple myeloma and secondary metastases.</a:t>
            </a:r>
          </a:p>
          <a:p>
            <a:pPr algn="l">
              <a:buNone/>
            </a:pPr>
            <a:r>
              <a:rPr lang="en-US" dirty="0" smtClean="0"/>
              <a:t>7- fungal infection and </a:t>
            </a:r>
            <a:r>
              <a:rPr lang="en-US" dirty="0" err="1" smtClean="0"/>
              <a:t>sarcodosis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8- bone tumors.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4588" y="1600200"/>
            <a:ext cx="336977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H:\med - photo\3- copy med pho\infection\190420081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3660" y="1600200"/>
            <a:ext cx="599163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H:\med - photo\3- copy med pho\infection\1111200711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4588" y="1600200"/>
            <a:ext cx="336977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Treatment of tuberculosis.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1- rest; splintage or skin traction, restricted activity continue for 6-12 months if diagnosis is early until joint resolved. </a:t>
            </a:r>
          </a:p>
          <a:p>
            <a:pPr algn="l">
              <a:buNone/>
            </a:pPr>
            <a:r>
              <a:rPr lang="en-US" dirty="0" smtClean="0"/>
              <a:t>2- Those with progressive joint destruction may need prolonged period of splintage to prevent ankylosis in bad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 chemotherapy of TB 	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A- </a:t>
            </a:r>
            <a:r>
              <a:rPr lang="en-US" dirty="0" err="1" smtClean="0"/>
              <a:t>isoniazid</a:t>
            </a:r>
            <a:r>
              <a:rPr lang="en-US" dirty="0" smtClean="0"/>
              <a:t> , </a:t>
            </a:r>
            <a:r>
              <a:rPr lang="en-US" dirty="0" err="1" smtClean="0"/>
              <a:t>rifampicin</a:t>
            </a:r>
            <a:r>
              <a:rPr lang="en-US" dirty="0" smtClean="0"/>
              <a:t>, </a:t>
            </a:r>
            <a:r>
              <a:rPr lang="en-US" dirty="0" err="1" smtClean="0"/>
              <a:t>pyrazinamide</a:t>
            </a:r>
            <a:r>
              <a:rPr lang="en-US" dirty="0" smtClean="0"/>
              <a:t>, </a:t>
            </a:r>
            <a:r>
              <a:rPr lang="en-US" dirty="0" err="1" smtClean="0"/>
              <a:t>ethambutol</a:t>
            </a:r>
            <a:r>
              <a:rPr lang="en-US" dirty="0" smtClean="0"/>
              <a:t> for 2 months. </a:t>
            </a:r>
          </a:p>
          <a:p>
            <a:pPr algn="l">
              <a:buNone/>
            </a:pPr>
            <a:r>
              <a:rPr lang="en-US" dirty="0" smtClean="0"/>
              <a:t>B- </a:t>
            </a:r>
            <a:r>
              <a:rPr lang="en-US" dirty="0" err="1" smtClean="0"/>
              <a:t>isoniazid</a:t>
            </a:r>
            <a:r>
              <a:rPr lang="en-US" dirty="0" smtClean="0"/>
              <a:t> and </a:t>
            </a:r>
            <a:r>
              <a:rPr lang="en-US" dirty="0" err="1" smtClean="0"/>
              <a:t>rifampicin</a:t>
            </a:r>
            <a:r>
              <a:rPr lang="en-US" dirty="0" smtClean="0"/>
              <a:t> fore another 4 . </a:t>
            </a:r>
          </a:p>
          <a:p>
            <a:pPr algn="l">
              <a:buNone/>
            </a:pPr>
            <a:r>
              <a:rPr lang="en-US" dirty="0" smtClean="0"/>
              <a:t>This is the recommendation of WHO, and BMRC.</a:t>
            </a:r>
          </a:p>
          <a:p>
            <a:pPr algn="l">
              <a:buNone/>
            </a:pPr>
            <a:r>
              <a:rPr lang="en-US" dirty="0" smtClean="0"/>
              <a:t>C- some authors recommend  to give chemotherapy for 18 months ( 4 HRZE, 14 HR)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3-SURGERY for TB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3-  operative drainage or clearance  of </a:t>
            </a:r>
            <a:r>
              <a:rPr lang="en-US" dirty="0" err="1" smtClean="0"/>
              <a:t>tuberculous</a:t>
            </a:r>
            <a:r>
              <a:rPr lang="en-US" dirty="0" smtClean="0"/>
              <a:t> foci may used. </a:t>
            </a:r>
          </a:p>
          <a:p>
            <a:pPr algn="l">
              <a:buNone/>
            </a:pPr>
            <a:r>
              <a:rPr lang="en-US" dirty="0" err="1" smtClean="0"/>
              <a:t>Arthrodesis</a:t>
            </a:r>
            <a:r>
              <a:rPr lang="en-US" dirty="0" smtClean="0"/>
              <a:t> or replacement </a:t>
            </a:r>
            <a:r>
              <a:rPr lang="en-US" dirty="0" err="1" smtClean="0"/>
              <a:t>arthroplasty</a:t>
            </a:r>
            <a:r>
              <a:rPr lang="en-US" dirty="0" smtClean="0"/>
              <a:t> may considers if articular  surface is destroyed, years after healing, chemotherapy given 3 months before and after the operation.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arthrodesis</a:t>
            </a:r>
            <a:endParaRPr lang="ar-IQ" dirty="0"/>
          </a:p>
        </p:txBody>
      </p:sp>
      <p:pic>
        <p:nvPicPr>
          <p:cNvPr id="4" name="Picture 11" descr="AnkleArthrodesis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8618" y="2977243"/>
            <a:ext cx="1741714" cy="1741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Pathology of TB</a:t>
            </a:r>
            <a:endParaRPr lang="ar-IQ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26496" cy="4107160"/>
          </a:xfrm>
        </p:spPr>
        <p:txBody>
          <a:bodyPr>
            <a:normAutofit fontScale="85000" lnSpcReduction="20000"/>
          </a:bodyPr>
          <a:lstStyle/>
          <a:p>
            <a:pPr algn="just" rtl="0">
              <a:buFontTx/>
              <a:buNone/>
            </a:pPr>
            <a:r>
              <a:rPr lang="en-US" b="1" dirty="0" smtClean="0"/>
              <a:t>1-  Primary complex</a:t>
            </a:r>
          </a:p>
          <a:p>
            <a:pPr algn="just" rtl="0">
              <a:buFontTx/>
              <a:buNone/>
            </a:pPr>
            <a:r>
              <a:rPr lang="en-US" b="1" dirty="0" smtClean="0"/>
              <a:t>the initial lesion in lung, pharynx or gut, with lymphatic spread to regional lymph node.</a:t>
            </a:r>
          </a:p>
          <a:p>
            <a:pPr algn="just" rtl="0">
              <a:buNone/>
            </a:pPr>
            <a:endParaRPr lang="en-US" b="1" dirty="0" smtClean="0"/>
          </a:p>
          <a:p>
            <a:pPr algn="just" rtl="0">
              <a:buFontTx/>
              <a:buNone/>
            </a:pPr>
            <a:r>
              <a:rPr lang="en-US" b="1" dirty="0" smtClean="0"/>
              <a:t>2- Secondary spread</a:t>
            </a:r>
          </a:p>
          <a:p>
            <a:pPr algn="just" rtl="0">
              <a:buFontTx/>
              <a:buNone/>
            </a:pPr>
            <a:r>
              <a:rPr lang="en-US" b="1" dirty="0" smtClean="0"/>
              <a:t>If the resistance to the original infection is low, wide spread dissemination via the  blood stream, giving rise to </a:t>
            </a:r>
            <a:r>
              <a:rPr lang="en-US" b="1" dirty="0" err="1" smtClean="0"/>
              <a:t>miliary</a:t>
            </a:r>
            <a:r>
              <a:rPr lang="en-US" b="1" dirty="0" smtClean="0"/>
              <a:t> TB ,or  meningitis.</a:t>
            </a:r>
          </a:p>
          <a:p>
            <a:pPr algn="just" rtl="0">
              <a:buFontTx/>
              <a:buNone/>
            </a:pPr>
            <a:endParaRPr lang="en-US" b="1" dirty="0" smtClean="0"/>
          </a:p>
          <a:p>
            <a:pPr algn="just" rtl="0">
              <a:buFontTx/>
              <a:buNone/>
            </a:pPr>
            <a:endParaRPr lang="en-US" b="1" dirty="0" smtClean="0"/>
          </a:p>
          <a:p>
            <a:pPr algn="just" rtl="0">
              <a:buFontTx/>
              <a:buNone/>
            </a:pPr>
            <a:r>
              <a:rPr lang="en-US" b="1" dirty="0" smtClean="0"/>
              <a:t>   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arthroplasty</a:t>
            </a:r>
            <a:endParaRPr lang="ar-IQ" dirty="0"/>
          </a:p>
        </p:txBody>
      </p:sp>
      <p:pic>
        <p:nvPicPr>
          <p:cNvPr id="4" name="Picture 11" descr="knee JointAf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46" y="1600200"/>
            <a:ext cx="266385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ar-IQ" dirty="0" smtClean="0"/>
              <a:t>  </a:t>
            </a:r>
            <a:r>
              <a:rPr lang="en-US" dirty="0" smtClean="0"/>
              <a:t>   TB </a:t>
            </a:r>
            <a:r>
              <a:rPr lang="en-US" dirty="0" err="1" smtClean="0"/>
              <a:t>tenosynovitis</a:t>
            </a:r>
            <a:r>
              <a:rPr lang="en-US" dirty="0" smtClean="0"/>
              <a:t> – compound ganglion.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    TB BURSITIS – </a:t>
            </a:r>
            <a:r>
              <a:rPr lang="en-US" dirty="0" err="1" smtClean="0"/>
              <a:t>trochrenteric</a:t>
            </a:r>
            <a:r>
              <a:rPr lang="en-US" dirty="0" smtClean="0"/>
              <a:t> bursitis.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    TB </a:t>
            </a:r>
            <a:r>
              <a:rPr lang="en-US" dirty="0" err="1" smtClean="0"/>
              <a:t>dactylitis</a:t>
            </a:r>
            <a:r>
              <a:rPr lang="en-US" dirty="0" smtClean="0"/>
              <a:t> – in children hand and feet digits , it should be differentiated from sickle cell anemia,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H:\med - photo\3- copy med pho\infection\011120075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3660" y="1600200"/>
            <a:ext cx="599163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Brucellosis 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It cause subacute or chronic arthritis.</a:t>
            </a:r>
          </a:p>
          <a:p>
            <a:pPr algn="l">
              <a:buNone/>
            </a:pPr>
            <a:r>
              <a:rPr lang="en-US" dirty="0" smtClean="0"/>
              <a:t>It has intermediate picture between pyogenic and TB.</a:t>
            </a:r>
          </a:p>
          <a:p>
            <a:pPr algn="l">
              <a:buNone/>
            </a:pPr>
            <a:r>
              <a:rPr lang="en-US" dirty="0" smtClean="0"/>
              <a:t>Positive agglutination test is diagnostic. </a:t>
            </a:r>
          </a:p>
          <a:p>
            <a:pPr algn="l">
              <a:buNone/>
            </a:pPr>
            <a:r>
              <a:rPr lang="en-US" dirty="0" smtClean="0"/>
              <a:t>Tissue culture positive if spine affected.</a:t>
            </a:r>
          </a:p>
          <a:p>
            <a:pPr algn="l">
              <a:buNone/>
            </a:pPr>
            <a:r>
              <a:rPr lang="en-US" dirty="0" smtClean="0"/>
              <a:t>Treatment by rifampicin  and 3</a:t>
            </a:r>
            <a:r>
              <a:rPr lang="en-US" baseline="30000" dirty="0" smtClean="0"/>
              <a:t>rd</a:t>
            </a:r>
            <a:r>
              <a:rPr lang="en-US" dirty="0" smtClean="0"/>
              <a:t> generation cephalosporin.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H:\med - photo\3- copy med pho\infection\بروسلا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3660" y="1600200"/>
            <a:ext cx="599163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Spirochaetal infections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Syphilis</a:t>
            </a:r>
          </a:p>
          <a:p>
            <a:pPr algn="l">
              <a:buNone/>
            </a:pPr>
            <a:r>
              <a:rPr lang="en-US" dirty="0" smtClean="0"/>
              <a:t>Yaws</a:t>
            </a:r>
          </a:p>
          <a:p>
            <a:pPr algn="l">
              <a:buNone/>
            </a:pPr>
            <a:r>
              <a:rPr lang="en-US" dirty="0" smtClean="0"/>
              <a:t>Lyme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Hydatid  disease of bone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Hydatid  disease affect bone in 1-2%.  </a:t>
            </a:r>
          </a:p>
          <a:p>
            <a:pPr algn="l">
              <a:buNone/>
            </a:pPr>
            <a:r>
              <a:rPr lang="en-US" dirty="0" smtClean="0"/>
              <a:t>The cyst slowly enlarged in bone with little respect to cortical or epiphyeseal boundaries.</a:t>
            </a:r>
          </a:p>
          <a:p>
            <a:pPr algn="l">
              <a:buNone/>
            </a:pPr>
            <a:r>
              <a:rPr lang="en-US" dirty="0" smtClean="0"/>
              <a:t>The bones most commonly affected are the vertebrae, pelvis, femur, scapula and ribs. </a:t>
            </a:r>
          </a:p>
          <a:p>
            <a:pPr algn="l">
              <a:buNone/>
            </a:pPr>
            <a:r>
              <a:rPr lang="en-US" dirty="0" err="1" smtClean="0"/>
              <a:t>Patiens</a:t>
            </a:r>
            <a:r>
              <a:rPr lang="en-US" dirty="0" smtClean="0"/>
              <a:t> may complain of pain and swelling or pathological fractures.</a:t>
            </a:r>
          </a:p>
          <a:p>
            <a:pPr algn="l">
              <a:buNone/>
            </a:pPr>
            <a:r>
              <a:rPr lang="en-US" dirty="0" smtClean="0"/>
              <a:t>It most differentiated from benign and malignant bone tumors.</a:t>
            </a:r>
          </a:p>
          <a:p>
            <a:pPr algn="l">
              <a:buNone/>
            </a:pPr>
            <a:r>
              <a:rPr lang="en-US" dirty="0" smtClean="0"/>
              <a:t>Treatment by radical resection if possible with prolonged  courses of albendazole.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- Copy of medical photo\infection\hydat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- Copy of medical photo\infection\05112007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- Copy of medical photo\infection\h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26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Tertiary lesion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buFontTx/>
              <a:buNone/>
            </a:pPr>
            <a:r>
              <a:rPr lang="en-US" sz="3400" dirty="0" smtClean="0"/>
              <a:t>	</a:t>
            </a:r>
          </a:p>
          <a:p>
            <a:pPr algn="just" rtl="0">
              <a:buFontTx/>
              <a:buNone/>
            </a:pPr>
            <a:r>
              <a:rPr lang="en-US" sz="3600" dirty="0" smtClean="0"/>
              <a:t>Mycobacterium tuberculosis </a:t>
            </a:r>
            <a:r>
              <a:rPr lang="en-US" sz="3600" b="1" dirty="0" smtClean="0"/>
              <a:t>gained a foot hold in bone or joint</a:t>
            </a:r>
            <a:endParaRPr lang="en-US" sz="3400" dirty="0" smtClean="0"/>
          </a:p>
          <a:p>
            <a:pPr algn="just" rtl="0">
              <a:buFontTx/>
              <a:buNone/>
            </a:pPr>
            <a:r>
              <a:rPr lang="en-US" sz="3400" dirty="0" smtClean="0"/>
              <a:t>There is predilection to vertebral bodies ( 50%), and the large synovial joints </a:t>
            </a:r>
            <a:r>
              <a:rPr lang="en-US" sz="3600" dirty="0" smtClean="0"/>
              <a:t>( hip ,knee, less often shoulder or ankle)</a:t>
            </a:r>
            <a:r>
              <a:rPr lang="en-US" sz="3400" dirty="0" smtClean="0"/>
              <a:t>.</a:t>
            </a:r>
          </a:p>
          <a:p>
            <a:pPr algn="just" rtl="0">
              <a:buFontTx/>
              <a:buNone/>
            </a:pPr>
            <a:endParaRPr lang="en-US" sz="3400" dirty="0" smtClean="0"/>
          </a:p>
          <a:p>
            <a:pPr algn="just" rtl="0">
              <a:buNone/>
            </a:pPr>
            <a:endParaRPr lang="en-US" sz="3400" dirty="0" smtClean="0"/>
          </a:p>
          <a:p>
            <a:pPr algn="just" rtl="0">
              <a:buFontTx/>
              <a:buNone/>
            </a:pP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714356"/>
            <a:ext cx="864399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endParaRPr lang="en-US" dirty="0" smtClean="0"/>
          </a:p>
          <a:p>
            <a:pPr algn="just" rtl="0"/>
            <a:r>
              <a:rPr lang="en-US" sz="2800" dirty="0" smtClean="0"/>
              <a:t>These changes affected either the </a:t>
            </a:r>
            <a:r>
              <a:rPr lang="en-US" sz="2800" u="sng" dirty="0" smtClean="0"/>
              <a:t>synovium (SYNOVITIS)</a:t>
            </a:r>
            <a:r>
              <a:rPr lang="en-US" sz="2800" dirty="0" smtClean="0"/>
              <a:t> or the </a:t>
            </a:r>
            <a:r>
              <a:rPr lang="en-US" sz="2800" u="sng" dirty="0" smtClean="0"/>
              <a:t>bone (OSTITIS)</a:t>
            </a:r>
            <a:r>
              <a:rPr lang="en-US" sz="2800" dirty="0" smtClean="0"/>
              <a:t> is affected and then spread to the near by structure and whole joint affected        ( ARTHRITIS).</a:t>
            </a:r>
          </a:p>
          <a:p>
            <a:pPr algn="just" rtl="0"/>
            <a:endParaRPr lang="en-US" sz="2800" b="1" dirty="0" smtClean="0"/>
          </a:p>
          <a:p>
            <a:pPr algn="just" rtl="0"/>
            <a:r>
              <a:rPr lang="en-US" sz="2800" b="1" dirty="0" smtClean="0"/>
              <a:t>Fibrous ankylosis </a:t>
            </a:r>
            <a:r>
              <a:rPr lang="en-US" sz="2800" dirty="0" smtClean="0"/>
              <a:t>of joint.</a:t>
            </a:r>
          </a:p>
          <a:p>
            <a:pPr algn="just" rtl="0">
              <a:buFontTx/>
              <a:buNone/>
            </a:pPr>
            <a:endParaRPr lang="en-US" sz="2800" dirty="0" smtClean="0"/>
          </a:p>
          <a:p>
            <a:pPr algn="just" rtl="0"/>
            <a:r>
              <a:rPr lang="en-US" sz="2800" dirty="0" smtClean="0"/>
              <a:t>Spread to soft tissue lead to </a:t>
            </a:r>
            <a:r>
              <a:rPr lang="en-US" sz="2800" b="1" dirty="0" smtClean="0"/>
              <a:t>cold abscess</a:t>
            </a:r>
            <a:r>
              <a:rPr lang="en-US" sz="2800" dirty="0" smtClean="0"/>
              <a:t>.</a:t>
            </a:r>
          </a:p>
          <a:p>
            <a:pPr algn="just" rtl="0">
              <a:buFontTx/>
              <a:buNone/>
            </a:pPr>
            <a:endParaRPr lang="en-US" sz="2800" dirty="0" smtClean="0"/>
          </a:p>
          <a:p>
            <a:pPr algn="just" rtl="0"/>
            <a:r>
              <a:rPr lang="en-US" sz="2800" dirty="0" smtClean="0"/>
              <a:t>Followed with </a:t>
            </a:r>
            <a:r>
              <a:rPr lang="en-US" sz="2800" b="1" dirty="0" smtClean="0"/>
              <a:t>sinus</a:t>
            </a:r>
            <a:r>
              <a:rPr lang="en-US" sz="2800" dirty="0" smtClean="0"/>
              <a:t> and end with secondary </a:t>
            </a:r>
            <a:r>
              <a:rPr lang="en-US" sz="2800" b="1" dirty="0" smtClean="0"/>
              <a:t>pyogenic infection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sz="3200" dirty="0" smtClean="0"/>
              <a:t>In endemic area skeletal TB is seen mainly in children.</a:t>
            </a:r>
          </a:p>
          <a:p>
            <a:pPr algn="just" rtl="0">
              <a:buNone/>
            </a:pPr>
            <a:r>
              <a:rPr lang="en-US" sz="3200" dirty="0" smtClean="0"/>
              <a:t>In non endemic area is seen in chronic debilitating disease (AIDS).</a:t>
            </a:r>
          </a:p>
          <a:p>
            <a:pPr algn="just" rtl="0"/>
            <a:r>
              <a:rPr lang="en-US" sz="2800" b="1" dirty="0" smtClean="0"/>
              <a:t>If the disease is arrested at an early stage, healing may be by resolution to normality.</a:t>
            </a:r>
          </a:p>
          <a:p>
            <a:pPr algn="just" rtl="0">
              <a:buFontTx/>
              <a:buNone/>
            </a:pPr>
            <a:endParaRPr lang="en-US" sz="2800" b="1" dirty="0" smtClean="0"/>
          </a:p>
          <a:p>
            <a:pPr algn="just" rtl="0"/>
            <a:r>
              <a:rPr lang="en-US" sz="2800" b="1" dirty="0" smtClean="0"/>
              <a:t>If the cartilage is destroyed healing by fibrosis and incomplete </a:t>
            </a:r>
            <a:r>
              <a:rPr lang="en-US" sz="2800" b="1" dirty="0" err="1" smtClean="0"/>
              <a:t>ankylosis</a:t>
            </a:r>
            <a:r>
              <a:rPr lang="en-US" sz="2800" b="1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nee T B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1" y="1714488"/>
            <a:ext cx="8643998" cy="312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features of TB in large joints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History of previous infection.</a:t>
            </a:r>
          </a:p>
          <a:p>
            <a:pPr algn="just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patient usually a child ,or young adult</a:t>
            </a:r>
          </a:p>
          <a:p>
            <a:pPr algn="just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Pain .</a:t>
            </a:r>
          </a:p>
          <a:p>
            <a:pPr algn="just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Swelling.</a:t>
            </a:r>
          </a:p>
          <a:p>
            <a:pPr algn="just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Fever .</a:t>
            </a:r>
          </a:p>
          <a:p>
            <a:pPr algn="just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Lassitude .</a:t>
            </a:r>
          </a:p>
          <a:p>
            <a:pPr algn="just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Loss of weight.</a:t>
            </a:r>
          </a:p>
          <a:p>
            <a:pPr algn="just" rtl="0">
              <a:buFontTx/>
              <a:buNone/>
            </a:pPr>
            <a:r>
              <a:rPr lang="en-US" dirty="0" smtClean="0"/>
              <a:t>	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84784"/>
            <a:ext cx="8892480" cy="5220816"/>
          </a:xfrm>
        </p:spPr>
        <p:txBody>
          <a:bodyPr/>
          <a:lstStyle/>
          <a:p>
            <a:pPr algn="just" rtl="0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Night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0">
              <a:buFontTx/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(the joint splinted by muscle spasm during the day, relaxes with sleep and damage tissues are stretched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algn="just" rtl="0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Muscle wasting.</a:t>
            </a:r>
          </a:p>
          <a:p>
            <a:pPr algn="just" rtl="0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Movement in all direction limited.</a:t>
            </a:r>
          </a:p>
          <a:p>
            <a:pPr algn="just" rtl="0">
              <a:buFontTx/>
              <a:buNone/>
            </a:pPr>
            <a:endParaRPr lang="en-US" sz="4000" dirty="0"/>
          </a:p>
          <a:p>
            <a:pPr algn="just" rtl="0">
              <a:buFontTx/>
              <a:buNone/>
            </a:pPr>
            <a:endParaRPr lang="en-US" sz="4000" dirty="0"/>
          </a:p>
          <a:p>
            <a:pPr algn="just" rtl="0">
              <a:buFontTx/>
              <a:buNone/>
            </a:pPr>
            <a:endParaRPr lang="en-US" sz="4000" dirty="0"/>
          </a:p>
          <a:p>
            <a:pPr algn="just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691</TotalTime>
  <Words>781</Words>
  <Application>Microsoft Office PowerPoint</Application>
  <PresentationFormat>عرض على الشاشة (3:4)‏</PresentationFormat>
  <Paragraphs>135</Paragraphs>
  <Slides>39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ألوان متوسطة</vt:lpstr>
      <vt:lpstr>Tuberculosis of bone and joints </vt:lpstr>
      <vt:lpstr> TUBERCULOSIS  </vt:lpstr>
      <vt:lpstr>Pathology of TB</vt:lpstr>
      <vt:lpstr>Tertiary lesion </vt:lpstr>
      <vt:lpstr>الشريحة 5</vt:lpstr>
      <vt:lpstr>الشريحة 6</vt:lpstr>
      <vt:lpstr>الشريحة 7</vt:lpstr>
      <vt:lpstr>Clinical features of TB in large joints</vt:lpstr>
      <vt:lpstr>الشريحة 9</vt:lpstr>
      <vt:lpstr>الشريحة 10</vt:lpstr>
      <vt:lpstr>In T B spine</vt:lpstr>
      <vt:lpstr>الشريحة 12</vt:lpstr>
      <vt:lpstr>Radiological features</vt:lpstr>
      <vt:lpstr>الشريحة 14</vt:lpstr>
      <vt:lpstr>الشريحة 15</vt:lpstr>
      <vt:lpstr>الشريحة 16</vt:lpstr>
      <vt:lpstr>الشريحة 17</vt:lpstr>
      <vt:lpstr>T B spondylitis  may appear as localized bone erosion and collapse across an intervertebral disc space</vt:lpstr>
      <vt:lpstr>الشريحة 19</vt:lpstr>
      <vt:lpstr>investigations</vt:lpstr>
      <vt:lpstr>Cardinal features of TB</vt:lpstr>
      <vt:lpstr> Differential diagnosis of tuberculosis.</vt:lpstr>
      <vt:lpstr>الشريحة 23</vt:lpstr>
      <vt:lpstr>الشريحة 24</vt:lpstr>
      <vt:lpstr>الشريحة 25</vt:lpstr>
      <vt:lpstr>Treatment of tuberculosis.</vt:lpstr>
      <vt:lpstr>2- chemotherapy of TB   </vt:lpstr>
      <vt:lpstr>3-SURGERY for TB </vt:lpstr>
      <vt:lpstr>arthrodesis</vt:lpstr>
      <vt:lpstr>arthroplasty</vt:lpstr>
      <vt:lpstr>الشريحة 31</vt:lpstr>
      <vt:lpstr>الشريحة 32</vt:lpstr>
      <vt:lpstr>Brucellosis  </vt:lpstr>
      <vt:lpstr>الشريحة 34</vt:lpstr>
      <vt:lpstr>Spirochaetal infections</vt:lpstr>
      <vt:lpstr>Hydatid  disease of bone</vt:lpstr>
      <vt:lpstr>الشريحة 37</vt:lpstr>
      <vt:lpstr>الشريحة 38</vt:lpstr>
      <vt:lpstr>الشريحة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HNS</dc:creator>
  <cp:lastModifiedBy>HNS</cp:lastModifiedBy>
  <cp:revision>77</cp:revision>
  <dcterms:modified xsi:type="dcterms:W3CDTF">2013-10-23T21:48:31Z</dcterms:modified>
</cp:coreProperties>
</file>