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265" autoAdjust="0"/>
    <p:restoredTop sz="94660"/>
  </p:normalViewPr>
  <p:slideViewPr>
    <p:cSldViewPr>
      <p:cViewPr>
        <p:scale>
          <a:sx n="50" d="100"/>
          <a:sy n="50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E50B1-2BBC-47F8-80E3-176F062612DD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F7A3C-47F0-4D06-AA39-E24A4D4196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452E02-2F89-40D9-A159-38B556DC27DF}" type="datetimeFigureOut">
              <a:rPr lang="en-US" smtClean="0"/>
              <a:pPr/>
              <a:t>9/21/2013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B8A7FC2-E4E7-4871-A6F3-86436AD4E0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914400"/>
            <a:ext cx="8458200" cy="2590800"/>
          </a:xfrm>
        </p:spPr>
        <p:txBody>
          <a:bodyPr>
            <a:noAutofit/>
          </a:bodyPr>
          <a:lstStyle/>
          <a:p>
            <a:pPr algn="ctr"/>
            <a:r>
              <a:rPr lang="en-US" sz="5400" i="1" dirty="0" smtClean="0"/>
              <a:t>Introduction to Pharmacology</a:t>
            </a:r>
            <a:endParaRPr lang="en-US" dirty="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" name="Picture 2" descr="C:\Program Files\Microsoft Office\MEDIA\CAGCAT10\j0199755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>
            <a:off x="7419442" y="3810000"/>
            <a:ext cx="1724558" cy="19126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 effect of one drug or an endogenous substance is diminished or completely abolished in the presence of another drug.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Types:</a:t>
            </a:r>
            <a:endParaRPr lang="en-US" b="1" dirty="0" smtClean="0"/>
          </a:p>
          <a:p>
            <a:pPr lvl="0"/>
            <a:r>
              <a:rPr lang="en-US" dirty="0" smtClean="0"/>
              <a:t>Chemical antagonism</a:t>
            </a:r>
          </a:p>
          <a:p>
            <a:pPr lvl="0"/>
            <a:r>
              <a:rPr lang="en-US" dirty="0" smtClean="0"/>
              <a:t>Pharmacokinetic antagonism</a:t>
            </a:r>
          </a:p>
          <a:p>
            <a:pPr lvl="0"/>
            <a:r>
              <a:rPr lang="en-US" dirty="0" smtClean="0"/>
              <a:t>Antagonism by receptor block</a:t>
            </a:r>
          </a:p>
          <a:p>
            <a:r>
              <a:rPr lang="en-US" dirty="0" smtClean="0"/>
              <a:t>Physiological antagonism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 Antagonism: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Examples</a:t>
            </a:r>
            <a:r>
              <a:rPr lang="en-US" dirty="0" smtClean="0"/>
              <a:t>: Antacids antagonize the action of </a:t>
            </a:r>
            <a:r>
              <a:rPr lang="en-US" dirty="0" err="1" smtClean="0"/>
              <a:t>Hcl</a:t>
            </a:r>
            <a:r>
              <a:rPr lang="en-US" dirty="0" smtClean="0"/>
              <a:t> in the stomach.</a:t>
            </a:r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Chemical antagonism: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Pharmacokinetic antagonism describes the situation in which a drug reduces the concentration of the other drug at its site of action.</a:t>
            </a:r>
          </a:p>
          <a:p>
            <a:endParaRPr lang="en-US" dirty="0" smtClean="0"/>
          </a:p>
          <a:p>
            <a:r>
              <a:rPr lang="en-US" dirty="0" err="1" smtClean="0"/>
              <a:t>Warfarin</a:t>
            </a:r>
            <a:r>
              <a:rPr lang="en-US" dirty="0" smtClean="0"/>
              <a:t> degradation is increased by drugs that accelerate its hepatic metabolism such as </a:t>
            </a:r>
            <a:r>
              <a:rPr lang="en-US" dirty="0" err="1" smtClean="0"/>
              <a:t>phenobarbitone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Pharmacokinetic antagonism: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When one drug block a receptor preventing other drug or endogenous substance from binding to this receptor.</a:t>
            </a:r>
          </a:p>
          <a:p>
            <a:endParaRPr lang="en-US" b="1" dirty="0" smtClean="0"/>
          </a:p>
          <a:p>
            <a:r>
              <a:rPr lang="en-US" b="1" dirty="0" smtClean="0"/>
              <a:t>Examples</a:t>
            </a:r>
            <a:r>
              <a:rPr lang="en-US" dirty="0" smtClean="0"/>
              <a:t>: Drugs that block adrenergic receptors such as </a:t>
            </a:r>
            <a:r>
              <a:rPr lang="en-US" dirty="0" err="1" smtClean="0"/>
              <a:t>propranolol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Antagonism by receptor block: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Physiological antagonism occur when one drug antagonize the physiological action of another drug or endogenous substance. </a:t>
            </a:r>
          </a:p>
          <a:p>
            <a:endParaRPr lang="en-US" b="1" dirty="0" smtClean="0"/>
          </a:p>
          <a:p>
            <a:r>
              <a:rPr lang="en-US" b="1" dirty="0" smtClean="0"/>
              <a:t>Examples</a:t>
            </a:r>
            <a:r>
              <a:rPr lang="en-US" dirty="0" smtClean="0"/>
              <a:t>: Histamine acts on receptors of the parietal cells of the gastric mucosa to stimulate acid secretion, while </a:t>
            </a:r>
            <a:r>
              <a:rPr lang="en-US" dirty="0" err="1" smtClean="0"/>
              <a:t>omeprazole</a:t>
            </a:r>
            <a:r>
              <a:rPr lang="en-US" dirty="0" smtClean="0"/>
              <a:t> blocks this effect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Physiological Antagonism: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MEC </a:t>
            </a:r>
            <a:r>
              <a:rPr lang="en-US" dirty="0" smtClean="0"/>
              <a:t>is defined as the plasma drug level below which therapeutic effects will not occur.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Minimum effective concentration (MEC):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Therapeutic range is a plasma drug levels falling between the MEC and the toxic concentration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Therapeutic Range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therapeutic index is a measure of a drug's safety. It is defined as the ratio of a drug's LD 50 to ED 50.  </a:t>
            </a:r>
          </a:p>
          <a:p>
            <a:endParaRPr lang="en-US" dirty="0" smtClean="0"/>
          </a:p>
          <a:p>
            <a:r>
              <a:rPr lang="en-US" dirty="0" smtClean="0"/>
              <a:t>A large therapeutic index indicates that a drug is relatively safe. </a:t>
            </a:r>
          </a:p>
          <a:p>
            <a:endParaRPr lang="en-US" dirty="0" smtClean="0"/>
          </a:p>
          <a:p>
            <a:r>
              <a:rPr lang="en-US" dirty="0" smtClean="0"/>
              <a:t>Conversely, a small therapeutic index indicates that a drug is relatively unsafe.</a:t>
            </a:r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Therapeutic index(TI):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457200"/>
            <a:ext cx="55626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At the end of this lecture, the students will be able to: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1.Define receptors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2.Define agonists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3.List types of agonists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Define antagonists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List types of antagonists</a:t>
            </a:r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Define as any functional molecule in a cell to which a drug binds to produce its effect (target molecule for drug action).</a:t>
            </a:r>
          </a:p>
          <a:p>
            <a:pPr>
              <a:buNone/>
            </a:pP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 Receptors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90600"/>
            <a:ext cx="3429000" cy="4048125"/>
          </a:xfrm>
          <a:prstGeom prst="rect">
            <a:avLst/>
          </a:prstGeom>
          <a:noFill/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914400"/>
            <a:ext cx="3733800" cy="4124325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3362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Affinity:</a:t>
            </a:r>
            <a:r>
              <a:rPr lang="en-US" dirty="0" smtClean="0"/>
              <a:t> The term affinity refers to the strength of the attraction between a drug and its receptor. </a:t>
            </a:r>
          </a:p>
          <a:p>
            <a:endParaRPr lang="en-US" b="1" dirty="0" smtClean="0"/>
          </a:p>
          <a:p>
            <a:r>
              <a:rPr lang="en-US" b="1" dirty="0" smtClean="0"/>
              <a:t>Intrinsic Activity</a:t>
            </a:r>
            <a:r>
              <a:rPr lang="en-US" dirty="0" smtClean="0"/>
              <a:t>: The term intrinsic activity refers to the ability of a drug to activate a receptor following binding.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432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Agonists: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Agonists are molecules that binds to receptors and activate it. </a:t>
            </a:r>
          </a:p>
          <a:p>
            <a:pPr>
              <a:buNone/>
            </a:pPr>
            <a:r>
              <a:rPr lang="en-US" dirty="0" smtClean="0"/>
              <a:t>   They initiates biochemical and physiological changes inside the cells that leads to drug's effect or response.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Examples:</a:t>
            </a:r>
            <a:r>
              <a:rPr lang="en-US" dirty="0" smtClean="0"/>
              <a:t> Cholinergic agonists such as </a:t>
            </a:r>
            <a:r>
              <a:rPr lang="en-US" dirty="0" err="1" smtClean="0"/>
              <a:t>carbachol</a:t>
            </a:r>
            <a:endParaRPr lang="en-US" dirty="0" smtClean="0"/>
          </a:p>
          <a:p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Agonists, Antagonists, Partial Agonists:</a:t>
            </a:r>
            <a:br>
              <a:rPr lang="en-US" dirty="0" smtClean="0"/>
            </a:br>
            <a:r>
              <a:rPr lang="en-US" dirty="0" smtClean="0"/>
              <a:t> 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Antagonist bind to receptors but do not activate it. i.e. they have no effects of their own on receptor function.</a:t>
            </a:r>
          </a:p>
          <a:p>
            <a:r>
              <a:rPr lang="en-US" dirty="0" smtClean="0"/>
              <a:t>They have affinity for a receptor but with no intrinsic activity.</a:t>
            </a:r>
          </a:p>
          <a:p>
            <a:endParaRPr lang="en-US" b="1" dirty="0" smtClean="0"/>
          </a:p>
          <a:p>
            <a:r>
              <a:rPr lang="en-US" b="1" dirty="0" smtClean="0"/>
              <a:t>Examples</a:t>
            </a:r>
            <a:r>
              <a:rPr lang="en-US" dirty="0" smtClean="0"/>
              <a:t>: Antihistamines: block histamine H1 receptors.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Antagonists: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Partial agonist is an agonist that has only moderate intrinsic activity. As a result the maximal effect that a partial agonist can produce is lower than that of a full agonist.</a:t>
            </a:r>
          </a:p>
          <a:p>
            <a:r>
              <a:rPr lang="en-US" dirty="0" err="1" smtClean="0"/>
              <a:t>Pentazocin</a:t>
            </a:r>
            <a:r>
              <a:rPr lang="en-US" dirty="0" smtClean="0"/>
              <a:t> is an example of a partial agonist.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Partial Agonists: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Down regulation: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When the receptors of a cell are continuously exposed to an agonist, the cell usually becomes less responsive.</a:t>
            </a:r>
          </a:p>
          <a:p>
            <a:endParaRPr lang="en-US" b="1" dirty="0" smtClean="0"/>
          </a:p>
          <a:p>
            <a:r>
              <a:rPr lang="en-US" b="1" dirty="0" smtClean="0"/>
              <a:t>Up regulation: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Continuous exposure to antagonists has the opposite effect, causing the cell to become hypersensitive (supersensitive).</a:t>
            </a: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Down regulation and up regulation: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2558</TotalTime>
  <Words>514</Words>
  <Application>Microsoft Office PowerPoint</Application>
  <PresentationFormat>عرض على الشاشة (3:4)‏</PresentationFormat>
  <Paragraphs>80</Paragraphs>
  <Slides>18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Concourse</vt:lpstr>
      <vt:lpstr>Introduction to Pharmacology</vt:lpstr>
      <vt:lpstr>Objectives:</vt:lpstr>
      <vt:lpstr>Drug Receptors </vt:lpstr>
      <vt:lpstr>الشريحة 4</vt:lpstr>
      <vt:lpstr>الشريحة 5</vt:lpstr>
      <vt:lpstr>  Agonists, Antagonists, Partial Agonists:   </vt:lpstr>
      <vt:lpstr>Antagonists: </vt:lpstr>
      <vt:lpstr>Partial Agonists: </vt:lpstr>
      <vt:lpstr> Down regulation and up regulation: </vt:lpstr>
      <vt:lpstr>Drug Antagonism: </vt:lpstr>
      <vt:lpstr>Chemical antagonism: </vt:lpstr>
      <vt:lpstr>Pharmacokinetic antagonism: </vt:lpstr>
      <vt:lpstr>Antagonism by receptor block: </vt:lpstr>
      <vt:lpstr>Physiological Antagonism: </vt:lpstr>
      <vt:lpstr> Minimum effective concentration (MEC): </vt:lpstr>
      <vt:lpstr> Therapeutic Range </vt:lpstr>
      <vt:lpstr>The Therapeutic index(TI): </vt:lpstr>
      <vt:lpstr>الشريحة 18</vt:lpstr>
    </vt:vector>
  </TitlesOfParts>
  <Company>Collge of Medicine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Pharmaceutical Preparations               for  External Use</dc:title>
  <dc:creator>Omar</dc:creator>
  <cp:lastModifiedBy>shamil</cp:lastModifiedBy>
  <cp:revision>744</cp:revision>
  <dcterms:created xsi:type="dcterms:W3CDTF">2007-11-15T15:58:24Z</dcterms:created>
  <dcterms:modified xsi:type="dcterms:W3CDTF">2013-09-21T18:57:21Z</dcterms:modified>
</cp:coreProperties>
</file>