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8" r:id="rId19"/>
    <p:sldId id="279" r:id="rId20"/>
    <p:sldId id="280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0B02-6E16-4756-AEDD-3B82FBB77F66}" type="datetimeFigureOut">
              <a:rPr lang="ar-IQ" smtClean="0"/>
              <a:pPr/>
              <a:t>23/11/1434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78AD-1781-4C74-801B-2DA48FBF43F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0B02-6E16-4756-AEDD-3B82FBB77F66}" type="datetimeFigureOut">
              <a:rPr lang="ar-IQ" smtClean="0"/>
              <a:pPr/>
              <a:t>23/11/1434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78AD-1781-4C74-801B-2DA48FBF43F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0B02-6E16-4756-AEDD-3B82FBB77F66}" type="datetimeFigureOut">
              <a:rPr lang="ar-IQ" smtClean="0"/>
              <a:pPr/>
              <a:t>23/11/1434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78AD-1781-4C74-801B-2DA48FBF43F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0B02-6E16-4756-AEDD-3B82FBB77F66}" type="datetimeFigureOut">
              <a:rPr lang="ar-IQ" smtClean="0"/>
              <a:pPr/>
              <a:t>23/11/1434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78AD-1781-4C74-801B-2DA48FBF43F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0B02-6E16-4756-AEDD-3B82FBB77F66}" type="datetimeFigureOut">
              <a:rPr lang="ar-IQ" smtClean="0"/>
              <a:pPr/>
              <a:t>23/11/1434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78AD-1781-4C74-801B-2DA48FBF43F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0B02-6E16-4756-AEDD-3B82FBB77F66}" type="datetimeFigureOut">
              <a:rPr lang="ar-IQ" smtClean="0"/>
              <a:pPr/>
              <a:t>23/11/1434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78AD-1781-4C74-801B-2DA48FBF43F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0B02-6E16-4756-AEDD-3B82FBB77F66}" type="datetimeFigureOut">
              <a:rPr lang="ar-IQ" smtClean="0"/>
              <a:pPr/>
              <a:t>23/11/1434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78AD-1781-4C74-801B-2DA48FBF43F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0B02-6E16-4756-AEDD-3B82FBB77F66}" type="datetimeFigureOut">
              <a:rPr lang="ar-IQ" smtClean="0"/>
              <a:pPr/>
              <a:t>23/11/1434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78AD-1781-4C74-801B-2DA48FBF43F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0B02-6E16-4756-AEDD-3B82FBB77F66}" type="datetimeFigureOut">
              <a:rPr lang="ar-IQ" smtClean="0"/>
              <a:pPr/>
              <a:t>23/11/1434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78AD-1781-4C74-801B-2DA48FBF43F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0B02-6E16-4756-AEDD-3B82FBB77F66}" type="datetimeFigureOut">
              <a:rPr lang="ar-IQ" smtClean="0"/>
              <a:pPr/>
              <a:t>23/11/1434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78AD-1781-4C74-801B-2DA48FBF43F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0B02-6E16-4756-AEDD-3B82FBB77F66}" type="datetimeFigureOut">
              <a:rPr lang="ar-IQ" smtClean="0"/>
              <a:pPr/>
              <a:t>23/11/1434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78AD-1781-4C74-801B-2DA48FBF43F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80B02-6E16-4756-AEDD-3B82FBB77F66}" type="datetimeFigureOut">
              <a:rPr lang="ar-IQ" smtClean="0"/>
              <a:pPr/>
              <a:t>23/11/1434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178AD-1781-4C74-801B-2DA48FBF43F0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96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NEOPLASIA</a:t>
            </a:r>
            <a:endParaRPr lang="ar-IQ" sz="9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rtlCol="1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Colon, </a:t>
            </a:r>
            <a:r>
              <a:rPr lang="en-US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adenoma</a:t>
            </a:r>
            <a:endParaRPr lang="ar-IQ" sz="3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Picture 2" descr="F:\3\S9781416031215-007-f00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rtlCol="1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Colon, </a:t>
            </a:r>
            <a:r>
              <a:rPr lang="en-US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adenoma</a:t>
            </a:r>
            <a:endParaRPr lang="ar-IQ" sz="3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2" descr="F:\3\S9781416031215-007-f00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0"/>
            <a:ext cx="9144000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rtl="0">
              <a:defRPr/>
            </a:pPr>
            <a:r>
              <a:rPr lang="ar-IQ" dirty="0" smtClean="0"/>
              <a:t/>
            </a:r>
            <a:br>
              <a:rPr lang="ar-IQ" dirty="0" smtClean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Thyroid,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adenoma</a:t>
            </a:r>
            <a:endParaRPr lang="ar-IQ" sz="3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2" descr="C:\Documents and Settings\al.talib\Desktop\lectures update 2003\robbin's\7\S9781416031215-007-f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Breast,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papilloma</a:t>
            </a:r>
            <a:endParaRPr lang="ar-IQ" sz="3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2" descr="C:\Documents and Settings\al.talib\Desktop\lectures update 2003\robbin's\ch 23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Ovary, </a:t>
            </a:r>
            <a:r>
              <a:rPr lang="en-US" sz="36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cystadenoma</a:t>
            </a:r>
            <a:endParaRPr lang="ar-IQ" sz="3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2" descr="C:\Documents and Settings\al.talib\Desktop\lectures update 2003\robbin's\ch 22\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rtl="0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Ovary, </a:t>
            </a:r>
            <a:r>
              <a:rPr lang="en-US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papillary cyst adenoma</a:t>
            </a:r>
            <a:endParaRPr lang="ar-IQ" sz="3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2" descr="C:\Documents and Settings\al.talib\Desktop\lectures update 2003\robbin's\ch 22\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Malignant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Neoplasms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.can invade &amp; destroy adjacent tissues    .can spread to distant sites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(metastasize)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.cause death of patient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.malignant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neoplasms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mesenchyme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are called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sarcomas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sz="36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fibrosarcoma</a:t>
            </a:r>
            <a:r>
              <a:rPr lang="en-US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(connective tissue)</a:t>
            </a:r>
            <a:b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sz="36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liposarcoma</a:t>
            </a:r>
            <a:r>
              <a:rPr lang="en-US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(adipose tissue)</a:t>
            </a:r>
            <a:r>
              <a:rPr lang="en-US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</a:t>
            </a:r>
            <a:r>
              <a:rPr lang="en-US" sz="36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leiomyosarcoma</a:t>
            </a:r>
            <a:r>
              <a:rPr lang="en-US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(smooth muscle)</a:t>
            </a:r>
            <a:b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sz="36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rhabdomyosarcoma</a:t>
            </a:r>
            <a:r>
              <a:rPr lang="en-US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(skeletal muscle)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ar-IQ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 rtlCol="1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.malignant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neoplasms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epithelium are   called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carcinomas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sz="36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adenocarcinoma</a:t>
            </a:r>
            <a:r>
              <a:rPr lang="en-US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(glandular pattern)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sz="36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squamous</a:t>
            </a:r>
            <a:r>
              <a:rPr lang="en-US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cell carcinoma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squamous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differentiation)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.malignant tumors with undifferentiated   cells of unknown tissue origin are called  </a:t>
            </a:r>
            <a:r>
              <a:rPr lang="en-US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undifferentiated malignant tumors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anaplastic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Polyp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.benign or malignant neoplasm with          macroscopically visible projection           above a mucosal surface projecting into  gastric or colonic lumen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ar-IQ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rtlCol="1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Colon, 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polyp</a:t>
            </a:r>
            <a:r>
              <a:rPr lang="en-US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(adenoma)</a:t>
            </a:r>
            <a:endParaRPr lang="ar-IQ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Picture 2" descr="F:\3\S9781416031215-007-f00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defRPr/>
            </a:pP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Nomenclature</a:t>
            </a:r>
            <a:endParaRPr lang="ar-IQ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rtlCol="1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Colon, 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polyp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(adenoma)</a:t>
            </a:r>
            <a:endParaRPr lang="ar-IQ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2" descr="F:\3\S9781416031215-007-f00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0"/>
            <a:ext cx="9144000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 rtlCol="1">
            <a:normAutofit fontScale="92500" lnSpcReduction="1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Mixed Neoplasm</a:t>
            </a:r>
            <a:endParaRPr lang="en-US" sz="39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.divergent differentiation of a single          </a:t>
            </a:r>
            <a:r>
              <a:rPr lang="en-US" sz="3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neoplastic</a:t>
            </a:r>
            <a:r>
              <a:rPr lang="en-US" sz="3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clone along </a:t>
            </a:r>
            <a:r>
              <a:rPr lang="en-US" sz="39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two lineages </a:t>
            </a:r>
            <a:endParaRPr lang="en-US" sz="39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Salivary gland, </a:t>
            </a:r>
            <a:r>
              <a:rPr lang="en-US" sz="3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mixed tumor</a:t>
            </a:r>
            <a:endParaRPr lang="ar-IQ" sz="39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9459" name="Picture 3" descr="C:\Documents and Settings\al.talib\Desktop\lectures 2003\robbin's\7\S9781416031215-007-f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63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Teratoma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.neoplasm arising from more than one      germ layer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totipotent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cell)</a:t>
            </a:r>
            <a:b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Ovary,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teratoma</a:t>
            </a:r>
            <a:endParaRPr lang="ar-IQ" sz="3600" i="1" dirty="0"/>
          </a:p>
        </p:txBody>
      </p:sp>
      <p:pic>
        <p:nvPicPr>
          <p:cNvPr id="20483" name="Picture 2" descr="C:\Documents and Settings\al.talib\Desktop\lectures 2003\robbin's\7\S9781416031215-007-f00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38"/>
            <a:ext cx="478631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C:\Documents and Settings\al.talib\Desktop\lectures 2003\robbin's\7\S9781416031215-007-f00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785938"/>
            <a:ext cx="435768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Choristoma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.ectopic rest of normal tissue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Hamartoma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.mass of disorganized mature cells or       tissue indigenous to particular site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ar-IQ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ar-IQ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ar-IQ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ar-IQ" smtClean="0"/>
          </a:p>
        </p:txBody>
      </p:sp>
      <p:pic>
        <p:nvPicPr>
          <p:cNvPr id="22531" name="Picture 2" descr="C:\Documents and Settings\al.talib\My Documents\My Pictures\LUNG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Neoplasia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.new growth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Tumor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.swelling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Oncology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.study of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neoplasms</a:t>
            </a:r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Cancer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.common term for malignant neoplasm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ar-IQ" sz="3600" b="1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 rtlCol="1">
            <a:no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Neoplasm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.abnormal mass of tissue, growth of 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which exceeds &amp; is uncoordinated 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with that of normal tissues &amp; persists      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 the same excessive manner after              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cessation of stimuli which evoked the     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change</a:t>
            </a:r>
            <a:endParaRPr lang="ar-IQ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neoplasms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have 2 components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-parenchyma 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neoplastic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cells)</a:t>
            </a:r>
            <a:b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sz="40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stroma</a:t>
            </a:r>
            <a:r>
              <a:rPr lang="en-US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(supportive connective tissue)</a:t>
            </a:r>
            <a:b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desmoplasia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.is a term applied when a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stroma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is   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densely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collagenous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ar-IQ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Types of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Neoplasms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Based on Behavior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.nomenclature of tumors &amp; their biologic  behavior are based on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parenchymal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component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-benign</a:t>
            </a:r>
            <a:br>
              <a:rPr lang="en-US" sz="4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-malignant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ar-IQ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Benign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Neoplasms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.have innocent microscopic &amp; gross         features       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.remain localized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.amenable to local surgical removal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.patient generally survives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.in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mesenchymal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neoplasms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oma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is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attached to cell of origin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fibroma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b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chondroma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osteoma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leiomyoma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b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rhabdomyoma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b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ar-IQ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rtlCol="1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Leiomyoma</a:t>
            </a:r>
            <a:endParaRPr lang="ar-IQ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2" descr="F:\3\S9781416031215-007-f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.in epithelial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neoplasms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nomenclature    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depends on</a:t>
            </a:r>
          </a:p>
          <a:p>
            <a:pPr marL="742950" indent="-742950" algn="l" rtl="0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-cell of origin,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(adenoma)</a:t>
            </a:r>
          </a:p>
          <a:p>
            <a:pPr marL="742950" indent="-742950" algn="l" rtl="0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-microscopic pattern &amp;/or macroscopic </a:t>
            </a:r>
          </a:p>
          <a:p>
            <a:pPr marL="742950" indent="-742950" algn="l" rtl="0" eaLnBrk="1" fontAlgn="auto" hangingPunct="1"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architecture</a:t>
            </a:r>
            <a:r>
              <a:rPr lang="en-US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(adenoma, </a:t>
            </a: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papilloma</a:t>
            </a:r>
            <a:r>
              <a:rPr lang="en-US" sz="36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endParaRPr lang="en-US" sz="3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742950" indent="-742950" algn="l" rtl="0" eaLnBrk="1" fontAlgn="auto" hangingPunct="1"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cystadenoma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papillary </a:t>
            </a: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cystadenoma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marL="742950" indent="-742950" algn="l" rtl="0" eaLnBrk="1" fontAlgn="auto" hangingPunct="1">
              <a:spcAft>
                <a:spcPts val="0"/>
              </a:spcAft>
              <a:defRPr/>
            </a:pPr>
            <a:endParaRPr lang="en-US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42950" indent="-742950" algn="l" rtl="0" eaLnBrk="1" fontAlgn="auto" hangingPunct="1">
              <a:spcAft>
                <a:spcPts val="0"/>
              </a:spcAft>
              <a:defRPr/>
            </a:pPr>
            <a:endParaRPr lang="en-US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ar-IQ" sz="3600" b="1" u="sng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171</Words>
  <Application>Microsoft Office PowerPoint</Application>
  <PresentationFormat>عرض على الشاشة (3:4)‏</PresentationFormat>
  <Paragraphs>59</Paragraphs>
  <Slides>24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سمة Office</vt:lpstr>
      <vt:lpstr>الشريحة 1</vt:lpstr>
      <vt:lpstr>Nomenclature</vt:lpstr>
      <vt:lpstr>الشريحة 3</vt:lpstr>
      <vt:lpstr>الشريحة 4</vt:lpstr>
      <vt:lpstr>  .neoplasms have 2 components  -parenchyma (neoplastic cells)  -stroma (supportive connective tissue)   desmoplasia  .is a term applied when a stroma is     densely collagenous        </vt:lpstr>
      <vt:lpstr>Types of Neoplasms Based on Behavior .nomenclature of tumors &amp; their biologic  behavior are based on parenchymal         component  -benign  -malignant       </vt:lpstr>
      <vt:lpstr>Benign Neoplasms .have innocent microscopic &amp; gross         features         .remain localized .amenable to local surgical removal .patient generally survives .in mesenchymal neoplasms, oma is   attached to cell of origin (fibroma,   chondroma, osteoma, leiomyoma,   rhabdomyoma)  </vt:lpstr>
      <vt:lpstr>         Leiomyoma</vt:lpstr>
      <vt:lpstr>الشريحة 9</vt:lpstr>
      <vt:lpstr>         Colon, adenoma</vt:lpstr>
      <vt:lpstr>         Colon, adenoma</vt:lpstr>
      <vt:lpstr>         Thyroid, adenoma</vt:lpstr>
      <vt:lpstr>         Breast, papilloma</vt:lpstr>
      <vt:lpstr>         Ovary, cystadenoma</vt:lpstr>
      <vt:lpstr>         Ovary, papillary cyst adenoma</vt:lpstr>
      <vt:lpstr>Malignant Neoplasms .can invade &amp; destroy adjacent tissues    .can spread to distant sites (metastasize) .cause death of patient .malignant neoplasms of mesenchyme     are called sarcomas   -fibrosarcoma (connective tissue)  -liposarcoma (adipose tissue)  -leiomyosarcoma (smooth muscle)  -rhabdomyosarcoma (skeletal muscle)  </vt:lpstr>
      <vt:lpstr>الشريحة 17</vt:lpstr>
      <vt:lpstr>Polyp .benign or malignant neoplasm with          macroscopically visible projection           above a mucosal surface projecting into  gastric or colonic lumen        </vt:lpstr>
      <vt:lpstr>         Colon, polyp (adenoma)</vt:lpstr>
      <vt:lpstr>         Colon, polyp (adenoma)</vt:lpstr>
      <vt:lpstr>الشريحة 21</vt:lpstr>
      <vt:lpstr>Teratoma .neoplasm arising from more than one      germ layer (totipotent cell)         Ovary, teratoma</vt:lpstr>
      <vt:lpstr>Choristoma .ectopic rest of normal tissue  Hamartoma .mass of disorganized mature cells or       tissue indigenous to particular site     </vt:lpstr>
      <vt:lpstr>الشريحة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AL.talib</dc:creator>
  <cp:lastModifiedBy>AL.talib</cp:lastModifiedBy>
  <cp:revision>14</cp:revision>
  <dcterms:created xsi:type="dcterms:W3CDTF">2012-10-14T07:09:05Z</dcterms:created>
  <dcterms:modified xsi:type="dcterms:W3CDTF">2013-09-26T22:44:36Z</dcterms:modified>
</cp:coreProperties>
</file>