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74" r:id="rId5"/>
    <p:sldId id="275" r:id="rId6"/>
    <p:sldId id="260" r:id="rId7"/>
    <p:sldId id="261" r:id="rId8"/>
    <p:sldId id="262" r:id="rId9"/>
    <p:sldId id="270" r:id="rId10"/>
    <p:sldId id="264" r:id="rId11"/>
    <p:sldId id="265" r:id="rId12"/>
    <p:sldId id="266" r:id="rId13"/>
    <p:sldId id="271" r:id="rId14"/>
    <p:sldId id="268" r:id="rId15"/>
    <p:sldId id="269" r:id="rId1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E9-BB5A-4AAC-A6E5-C8DDD329EB6C}" type="datetimeFigureOut">
              <a:rPr lang="ar-IQ" smtClean="0"/>
              <a:pPr/>
              <a:t>24/11/1434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62C08-5A15-4D35-99E7-29E6AECB0BE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E9-BB5A-4AAC-A6E5-C8DDD329EB6C}" type="datetimeFigureOut">
              <a:rPr lang="ar-IQ" smtClean="0"/>
              <a:pPr/>
              <a:t>24/11/1434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62C08-5A15-4D35-99E7-29E6AECB0BE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E9-BB5A-4AAC-A6E5-C8DDD329EB6C}" type="datetimeFigureOut">
              <a:rPr lang="ar-IQ" smtClean="0"/>
              <a:pPr/>
              <a:t>24/11/1434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62C08-5A15-4D35-99E7-29E6AECB0BE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E9-BB5A-4AAC-A6E5-C8DDD329EB6C}" type="datetimeFigureOut">
              <a:rPr lang="ar-IQ" smtClean="0"/>
              <a:pPr/>
              <a:t>24/11/1434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62C08-5A15-4D35-99E7-29E6AECB0BE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E9-BB5A-4AAC-A6E5-C8DDD329EB6C}" type="datetimeFigureOut">
              <a:rPr lang="ar-IQ" smtClean="0"/>
              <a:pPr/>
              <a:t>24/11/1434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62C08-5A15-4D35-99E7-29E6AECB0BE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E9-BB5A-4AAC-A6E5-C8DDD329EB6C}" type="datetimeFigureOut">
              <a:rPr lang="ar-IQ" smtClean="0"/>
              <a:pPr/>
              <a:t>24/11/1434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62C08-5A15-4D35-99E7-29E6AECB0BE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E9-BB5A-4AAC-A6E5-C8DDD329EB6C}" type="datetimeFigureOut">
              <a:rPr lang="ar-IQ" smtClean="0"/>
              <a:pPr/>
              <a:t>24/11/1434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62C08-5A15-4D35-99E7-29E6AECB0BE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E9-BB5A-4AAC-A6E5-C8DDD329EB6C}" type="datetimeFigureOut">
              <a:rPr lang="ar-IQ" smtClean="0"/>
              <a:pPr/>
              <a:t>24/11/1434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62C08-5A15-4D35-99E7-29E6AECB0BE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E9-BB5A-4AAC-A6E5-C8DDD329EB6C}" type="datetimeFigureOut">
              <a:rPr lang="ar-IQ" smtClean="0"/>
              <a:pPr/>
              <a:t>24/11/1434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62C08-5A15-4D35-99E7-29E6AECB0BE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E9-BB5A-4AAC-A6E5-C8DDD329EB6C}" type="datetimeFigureOut">
              <a:rPr lang="ar-IQ" smtClean="0"/>
              <a:pPr/>
              <a:t>24/11/1434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62C08-5A15-4D35-99E7-29E6AECB0BE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E9-BB5A-4AAC-A6E5-C8DDD329EB6C}" type="datetimeFigureOut">
              <a:rPr lang="ar-IQ" smtClean="0"/>
              <a:pPr/>
              <a:t>24/11/1434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62C08-5A15-4D35-99E7-29E6AECB0BE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F36E9-BB5A-4AAC-A6E5-C8DDD329EB6C}" type="datetimeFigureOut">
              <a:rPr lang="ar-IQ" smtClean="0"/>
              <a:pPr/>
              <a:t>24/11/1434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62C08-5A15-4D35-99E7-29E6AECB0BE8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defRPr/>
            </a:pPr>
            <a:r>
              <a:rPr lang="en-US" sz="9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EPIDEMIOLOGY</a:t>
            </a:r>
            <a:endParaRPr lang="ar-IQ" sz="9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>
              <a:defRPr/>
            </a:pPr>
            <a: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.characteristic features of </a:t>
            </a:r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autosomal</a:t>
            </a:r>
            <a: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dominant cancers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-involvement of specific tissues</a:t>
            </a:r>
            <a:b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-arising in benign lesions                            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en-US" sz="3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adenomatous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colonic polyps)</a:t>
            </a: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-have incomplete </a:t>
            </a:r>
            <a:r>
              <a:rPr lang="en-US" sz="36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penetrance</a:t>
            </a: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&amp;                  variable expression</a:t>
            </a:r>
            <a:b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ar-IQ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 rtlCol="1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</a:t>
            </a:r>
            <a:r>
              <a:rPr lang="en-US" sz="36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autosomal</a:t>
            </a:r>
            <a:r>
              <a:rPr lang="en-US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recessive inherited cancer      syndromes-defective DNA repair              </a:t>
            </a:r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.examples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</a:t>
            </a:r>
            <a:r>
              <a:rPr lang="en-US" sz="36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xeroderma</a:t>
            </a: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pigmentosum</a:t>
            </a:r>
            <a:endParaRPr lang="en-US" sz="36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-ataxia </a:t>
            </a:r>
            <a:r>
              <a:rPr lang="en-US" sz="36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telangiectasia</a:t>
            </a:r>
            <a:endParaRPr lang="en-US" sz="36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-</a:t>
            </a:r>
            <a:r>
              <a:rPr lang="en-US" sz="36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Fanconi</a:t>
            </a: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anemia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-Bloom syndrome   </a:t>
            </a:r>
            <a:endParaRPr lang="ar-IQ" sz="36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 rtlCol="1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-familial cancers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.site or type 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(colon, breast, ovary, brain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melanoma)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.characteristic features 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-onset at early age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-arising in 2 or more close relatives of      index case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-sometimes are bilateral or multiple</a:t>
            </a:r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</a:t>
            </a:r>
            <a:endParaRPr lang="ar-IQ" sz="3600" b="1" dirty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Nonhereditary Predisposing Conditions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certain proliferative conditions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are           fertile soil for cancers, because cell         replication is involved in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neoplastic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transformation</a:t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.regeneration, 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(cirrhosis)</a:t>
            </a:r>
            <a:b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r>
              <a:rPr lang="en-US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hyperplasia, 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en-US" sz="3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endometrium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  <a:r>
              <a:rPr lang="en-US" sz="3600" b="1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i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.dysplasia</a:t>
            </a:r>
            <a:r>
              <a:rPr lang="en-US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(cervix, larynx) </a:t>
            </a:r>
            <a:r>
              <a:rPr lang="en-US" sz="3600" b="1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i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r>
              <a:rPr lang="en-US" sz="36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metaplasia</a:t>
            </a:r>
            <a:r>
              <a:rPr lang="en-US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</a:t>
            </a:r>
            <a:r>
              <a:rPr lang="en-US" sz="3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(bronchus, esophagus)</a:t>
            </a:r>
            <a:b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ar-IQ" sz="3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 rtlCol="1">
            <a:normAutofit lnSpcReduction="1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.chronic inflammatory conditions</a:t>
            </a:r>
          </a:p>
          <a:p>
            <a:pPr marL="742950" indent="-742950" algn="l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-examples </a:t>
            </a:r>
          </a:p>
          <a:p>
            <a:pPr marL="742950" indent="-742950" algn="l" eaLnBrk="1" fontAlgn="auto" hangingPunct="1">
              <a:spcAft>
                <a:spcPts val="0"/>
              </a:spcAft>
              <a:defRPr/>
            </a:pPr>
            <a:r>
              <a:rPr lang="en-US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.inflammatory bowel disease</a:t>
            </a:r>
          </a:p>
          <a:p>
            <a:pPr marL="742950" indent="-742950" algn="l" eaLnBrk="1" fontAlgn="auto" hangingPunct="1">
              <a:spcAft>
                <a:spcPts val="0"/>
              </a:spcAft>
              <a:defRPr/>
            </a:pPr>
            <a:r>
              <a:rPr lang="en-US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.H. pylori gastritis</a:t>
            </a:r>
          </a:p>
          <a:p>
            <a:pPr marL="742950" indent="-742950" algn="l" eaLnBrk="1" fontAlgn="auto" hangingPunct="1">
              <a:spcAft>
                <a:spcPts val="0"/>
              </a:spcAft>
              <a:defRPr/>
            </a:pPr>
            <a:r>
              <a:rPr lang="en-US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.viral hepatitis</a:t>
            </a:r>
          </a:p>
          <a:p>
            <a:pPr marL="742950" indent="-742950" algn="l" eaLnBrk="1" fontAlgn="auto" hangingPunct="1">
              <a:spcAft>
                <a:spcPts val="0"/>
              </a:spcAft>
              <a:defRPr/>
            </a:pPr>
            <a:r>
              <a:rPr lang="en-US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.chronic pancreatitis</a:t>
            </a:r>
          </a:p>
          <a:p>
            <a:pPr marL="742950" indent="-742950" algn="l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-mechanism of cancer development</a:t>
            </a:r>
          </a:p>
          <a:p>
            <a:pPr marL="742950" indent="-742950" algn="l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.bioactive substances from activated        immune cells promote cell survival,    cell proliferation, remodeling of          tissue, angiogenesis, &amp; mutations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</a:t>
            </a:r>
            <a:endParaRPr lang="en-US" sz="36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742950" indent="-742950" algn="l" eaLnBrk="1" fontAlgn="auto" hangingPunct="1">
              <a:spcAft>
                <a:spcPts val="0"/>
              </a:spcAft>
              <a:defRPr/>
            </a:pPr>
            <a:endParaRPr lang="en-US" sz="3900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742950" indent="-742950" algn="l" eaLnBrk="1" fontAlgn="auto" hangingPunct="1">
              <a:spcAft>
                <a:spcPts val="0"/>
              </a:spcAft>
              <a:defRPr/>
            </a:pPr>
            <a:endParaRPr lang="en-US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 rtlCol="1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.precancerous conditions</a:t>
            </a:r>
          </a:p>
          <a:p>
            <a:pPr marL="742950" indent="-742950" algn="l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-examples </a:t>
            </a:r>
          </a:p>
          <a:p>
            <a:pPr marL="742950" indent="-742950" algn="l" eaLnBrk="1" fontAlgn="auto" hangingPunct="1">
              <a:spcAft>
                <a:spcPts val="0"/>
              </a:spcAft>
              <a:defRPr/>
            </a:pPr>
            <a:r>
              <a:rPr lang="en-US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.chronic atrophic gastritis                           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(autoimmune) </a:t>
            </a:r>
          </a:p>
          <a:p>
            <a:pPr marL="742950" indent="-742950" algn="l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.</a:t>
            </a:r>
            <a:r>
              <a:rPr lang="en-US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solar </a:t>
            </a:r>
            <a:r>
              <a:rPr lang="en-US" sz="36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keratosis</a:t>
            </a:r>
            <a:r>
              <a:rPr lang="en-US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of skin</a:t>
            </a:r>
          </a:p>
          <a:p>
            <a:pPr marL="742950" indent="-742950" algn="l" eaLnBrk="1" fontAlgn="auto" hangingPunct="1">
              <a:spcAft>
                <a:spcPts val="0"/>
              </a:spcAft>
              <a:defRPr/>
            </a:pPr>
            <a:r>
              <a:rPr lang="en-US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.chronic inflammatory bowel disease</a:t>
            </a:r>
          </a:p>
          <a:p>
            <a:pPr marL="742950" indent="-742950" algn="l" eaLnBrk="1" fontAlgn="auto" hangingPunct="1">
              <a:spcAft>
                <a:spcPts val="0"/>
              </a:spcAft>
              <a:defRPr/>
            </a:pPr>
            <a:r>
              <a:rPr lang="en-US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.</a:t>
            </a:r>
            <a:r>
              <a:rPr lang="en-US" sz="36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leukoplakia</a:t>
            </a:r>
            <a:r>
              <a:rPr lang="en-US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(oral cavity, vulva, penis)</a:t>
            </a:r>
          </a:p>
          <a:p>
            <a:pPr marL="742950" indent="-742950" algn="l" eaLnBrk="1" fontAlgn="auto" hangingPunct="1">
              <a:spcAft>
                <a:spcPts val="0"/>
              </a:spcAft>
              <a:defRPr/>
            </a:pPr>
            <a:r>
              <a:rPr lang="en-US" sz="3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.</a:t>
            </a:r>
            <a:r>
              <a:rPr lang="en-US" sz="3600" b="1" i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villous </a:t>
            </a:r>
            <a:r>
              <a:rPr lang="en-US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adenoma of colon</a:t>
            </a:r>
            <a:endParaRPr lang="ar-IQ" sz="3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Cancer Incidence</a:t>
            </a:r>
            <a:r>
              <a:rPr lang="en-US" sz="3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/>
            </a:r>
            <a:br>
              <a:rPr lang="en-US" sz="3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</a:b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.most common cancers in men 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(prostate</a:t>
            </a:r>
            <a:b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lung, </a:t>
            </a:r>
            <a:r>
              <a:rPr lang="en-US" sz="3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colorectum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  <a:b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.most common cancers in women</a:t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(breast, lung, </a:t>
            </a:r>
            <a:r>
              <a:rPr lang="en-US" sz="3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colorectum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  <a:b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ar-IQ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 rtlCol="1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Cancer incidence &amp; mortality by site &amp; sex</a:t>
            </a:r>
            <a:endParaRPr lang="ar-IQ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57347" name="Picture 2" descr="F:\4\S9781416031215-007-f0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.cancer incidence &amp; mortality has              decreased in the past 2 decades </a:t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-decrease use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 tobacco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products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(lung cancer)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-improved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detection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&amp; treatment </a:t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(colorectal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female breast, 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&amp; prostate       cancers)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-earlier diagnosis by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Papanicolaou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(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Pap)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smear 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(uterine cervix cancer)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-better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food preservation or changes in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dietary habits </a:t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(cancers of stomach &amp; </a:t>
            </a:r>
            <a:r>
              <a:rPr lang="en-US" sz="3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colorectum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  <a:endParaRPr lang="ar-IQ" sz="36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.increase of lung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cancer death rates in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women</a:t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(tobacco products)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.increase in liver &amp;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intrahepatic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bile duct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cancer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death rates in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men</a:t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{hepatitis C infection (HCV)}</a:t>
            </a:r>
            <a:b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ar-IQ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>
              <a:defRPr/>
            </a:pP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Etiologic Factors Related </a:t>
            </a:r>
            <a:r>
              <a:rPr lang="en-US" sz="3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to Cancer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.environmental</a:t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.age-related</a:t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.genetics</a:t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.non-inherited</a:t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ar-IQ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 rtlCol="1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Geographic And Environmental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Factors</a:t>
            </a:r>
            <a:endParaRPr lang="en-US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.are significant contributors in sporadic   cancers</a:t>
            </a:r>
          </a:p>
          <a:p>
            <a:pPr marL="742950" indent="-742950" algn="l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-air 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(ultraviolet-UV- rays, smog)</a:t>
            </a:r>
          </a:p>
          <a:p>
            <a:pPr marL="742950" indent="-742950" algn="l" eaLnBrk="1" fontAlgn="auto" hangingPunct="1">
              <a:spcAft>
                <a:spcPts val="0"/>
              </a:spcAft>
              <a:defRPr/>
            </a:pPr>
            <a:r>
              <a:rPr lang="en-US" sz="36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-medication 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en-US" sz="3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methotrexate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pPr marL="742950" indent="-742950" algn="l" eaLnBrk="1" fontAlgn="auto" hangingPunct="1">
              <a:spcAft>
                <a:spcPts val="0"/>
              </a:spcAft>
              <a:defRPr/>
            </a:pPr>
            <a:r>
              <a:rPr lang="en-US" sz="36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-at work 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(asbestos, vinyl chloride)</a:t>
            </a:r>
          </a:p>
          <a:p>
            <a:pPr marL="742950" indent="-742950" algn="l" eaLnBrk="1" fontAlgn="auto" hangingPunct="1">
              <a:spcAft>
                <a:spcPts val="0"/>
              </a:spcAft>
              <a:defRPr/>
            </a:pPr>
            <a:r>
              <a:rPr lang="en-US" sz="36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-food 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(fat)</a:t>
            </a:r>
          </a:p>
          <a:p>
            <a:pPr marL="742950" indent="-742950" algn="l" eaLnBrk="1" fontAlgn="auto" hangingPunct="1">
              <a:spcAft>
                <a:spcPts val="0"/>
              </a:spcAft>
              <a:defRPr/>
            </a:pP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-personal habits 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(alcohol, smoking, sex)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ar-IQ" sz="3600" b="1" dirty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 rtlCol="1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Age</a:t>
            </a:r>
            <a:endParaRPr lang="en-US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.most cancers occur in later years of        life 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(older than 55 years)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.cancer is the main cause of death            among women aged 40-79 years &amp;           among men aged 60-79 years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.possible causes of rising incidence with  age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-accumulation of somatic mutations        -decline in immune competence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Genetic Predisposition To Cancer </a:t>
            </a:r>
            <a:b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</a:t>
            </a:r>
            <a:r>
              <a:rPr lang="en-US" sz="36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autosomal</a:t>
            </a:r>
            <a:r>
              <a:rPr lang="en-US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dominant inherited cancer      syndromes </a:t>
            </a:r>
            <a:br>
              <a:rPr lang="en-US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.point mutations involving tumor               suppressor genes</a:t>
            </a:r>
            <a:br>
              <a:rPr lang="en-US" sz="36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.examples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-retinoblastoma 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(RB gene)</a:t>
            </a: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-familial </a:t>
            </a:r>
            <a:r>
              <a:rPr lang="en-US" sz="36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adenomatous</a:t>
            </a: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polyposis</a:t>
            </a: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coli</a:t>
            </a:r>
            <a:b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(APC gene)</a:t>
            </a: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-Li </a:t>
            </a:r>
            <a:r>
              <a:rPr lang="en-US" sz="36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Fraumeni</a:t>
            </a: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syndrome 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(p53 gene)</a:t>
            </a: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-MEN 1 &amp; MEN 2</a:t>
            </a:r>
            <a:b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-HNPCC</a:t>
            </a:r>
            <a:endParaRPr lang="ar-IQ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323</Words>
  <Application>Microsoft Office PowerPoint</Application>
  <PresentationFormat>عرض على الشاشة (3:4)‏</PresentationFormat>
  <Paragraphs>48</Paragraphs>
  <Slides>15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سمة Office</vt:lpstr>
      <vt:lpstr>EPIDEMIOLOGY</vt:lpstr>
      <vt:lpstr>Cancer Incidence .most common cancers in men (prostate  lung, colorectum) .most common cancers in women  (breast, lung, colorectum)       </vt:lpstr>
      <vt:lpstr>         Cancer incidence &amp; mortality by site &amp; sex</vt:lpstr>
      <vt:lpstr>.cancer incidence &amp; mortality has              decreased in the past 2 decades   -decrease use of tobacco products    (lung cancer)   -improved detection &amp; treatment    (colorectal, female breast, &amp; prostate       cancers)  -earlier diagnosis by the Papanicolaou     (Pap) smear (uterine cervix cancer)  -better food preservation or changes in    dietary habits    (cancers of stomach &amp; colorectum)</vt:lpstr>
      <vt:lpstr>.increase of lung cancer death rates in     women  (tobacco products) .increase in liver &amp; intrahepatic bile duct  cancer death rates in men  {hepatitis C infection (HCV)}     </vt:lpstr>
      <vt:lpstr>Etiologic Factors Related to Cancer .environmental .age-related .genetics .non-inherited       </vt:lpstr>
      <vt:lpstr>الشريحة 7</vt:lpstr>
      <vt:lpstr>الشريحة 8</vt:lpstr>
      <vt:lpstr>Genetic Predisposition To Cancer  -autosomal dominant inherited cancer      syndromes   .point mutations involving tumor               suppressor genes  .examples   -retinoblastoma (RB gene)   -familial adenomatous polyposis coli    (APC gene)   -Li Fraumeni syndrome (p53 gene)   -MEN 1 &amp; MEN 2   -HNPCC</vt:lpstr>
      <vt:lpstr>  .characteristic features of autosomal        dominant cancers    -involvement of specific tissues    -arising in benign lesions                            (adenomatous colonic polyps)    -have incomplete penetrance &amp;                  variable expression     </vt:lpstr>
      <vt:lpstr>الشريحة 11</vt:lpstr>
      <vt:lpstr>الشريحة 12</vt:lpstr>
      <vt:lpstr>Nonhereditary Predisposing Conditions certain proliferative conditions are           fertile soil for cancers, because cell         replication is involved in neoplastic         transformation .regeneration, (cirrhosis) .hyperplasia, (endometrium) .dysplasia, (cervix, larynx)  .metaplasia, (bronchus, esophagus)   </vt:lpstr>
      <vt:lpstr>الشريحة 14</vt:lpstr>
      <vt:lpstr>الشريحة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EPIDEMIOLOGY</dc:title>
  <dc:creator>AL.talib</dc:creator>
  <cp:lastModifiedBy>AL.talib</cp:lastModifiedBy>
  <cp:revision>30</cp:revision>
  <dcterms:created xsi:type="dcterms:W3CDTF">2012-10-14T07:28:12Z</dcterms:created>
  <dcterms:modified xsi:type="dcterms:W3CDTF">2013-09-28T15:51:02Z</dcterms:modified>
</cp:coreProperties>
</file>