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318" r:id="rId2"/>
    <p:sldId id="299" r:id="rId3"/>
    <p:sldId id="319" r:id="rId4"/>
    <p:sldId id="300" r:id="rId5"/>
    <p:sldId id="320" r:id="rId6"/>
    <p:sldId id="301" r:id="rId7"/>
    <p:sldId id="302" r:id="rId8"/>
    <p:sldId id="321" r:id="rId9"/>
    <p:sldId id="315" r:id="rId10"/>
    <p:sldId id="303" r:id="rId11"/>
    <p:sldId id="323" r:id="rId12"/>
    <p:sldId id="304" r:id="rId13"/>
    <p:sldId id="305" r:id="rId14"/>
    <p:sldId id="324" r:id="rId15"/>
    <p:sldId id="306" r:id="rId16"/>
    <p:sldId id="307" r:id="rId17"/>
    <p:sldId id="309" r:id="rId18"/>
    <p:sldId id="310" r:id="rId19"/>
    <p:sldId id="311" r:id="rId20"/>
    <p:sldId id="312" r:id="rId21"/>
    <p:sldId id="313" r:id="rId22"/>
    <p:sldId id="314" r:id="rId23"/>
    <p:sldId id="325" r:id="rId2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247" autoAdjust="0"/>
    <p:restoredTop sz="94660"/>
  </p:normalViewPr>
  <p:slideViewPr>
    <p:cSldViewPr>
      <p:cViewPr varScale="1">
        <p:scale>
          <a:sx n="87" d="100"/>
          <a:sy n="87" d="100"/>
        </p:scale>
        <p:origin x="1056"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0" name="مثلث قائم الزاوية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عنوان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grpSp>
        <p:nvGrpSpPr>
          <p:cNvPr id="2" name="مجموعة 1"/>
          <p:cNvGrpSpPr/>
          <p:nvPr/>
        </p:nvGrpSpPr>
        <p:grpSpPr>
          <a:xfrm>
            <a:off x="-3765" y="4953000"/>
            <a:ext cx="9147765" cy="1912088"/>
            <a:chOff x="-3765" y="4832896"/>
            <a:chExt cx="9147765" cy="2032192"/>
          </a:xfrm>
        </p:grpSpPr>
        <p:sp>
          <p:nvSpPr>
            <p:cNvPr id="7" name="شكل حر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شكل حر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شكل حر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رابط مستقيم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عنصر نائب للتاريخ 29"/>
          <p:cNvSpPr>
            <a:spLocks noGrp="1"/>
          </p:cNvSpPr>
          <p:nvPr>
            <p:ph type="dt" sz="half" idx="10"/>
          </p:nvPr>
        </p:nvSpPr>
        <p:spPr/>
        <p:txBody>
          <a:bodyPr/>
          <a:lstStyle>
            <a:lvl1pPr>
              <a:defRPr>
                <a:solidFill>
                  <a:srgbClr val="FFFFFF"/>
                </a:solidFill>
              </a:defRPr>
            </a:lvl1pPr>
            <a:extLst/>
          </a:lstStyle>
          <a:p>
            <a:fld id="{C49523A8-56EE-4F8D-AD75-5CEA2E15B3E8}" type="datetimeFigureOut">
              <a:rPr lang="ar-IQ" smtClean="0"/>
              <a:pPr/>
              <a:t>10/01/1435</a:t>
            </a:fld>
            <a:endParaRPr lang="ar-IQ"/>
          </a:p>
        </p:txBody>
      </p:sp>
      <p:sp>
        <p:nvSpPr>
          <p:cNvPr id="19" name="عنصر نائب للتذييل 18"/>
          <p:cNvSpPr>
            <a:spLocks noGrp="1"/>
          </p:cNvSpPr>
          <p:nvPr>
            <p:ph type="ftr" sz="quarter" idx="11"/>
          </p:nvPr>
        </p:nvSpPr>
        <p:spPr/>
        <p:txBody>
          <a:bodyPr/>
          <a:lstStyle>
            <a:lvl1pPr>
              <a:defRPr>
                <a:solidFill>
                  <a:schemeClr val="accent1">
                    <a:tint val="20000"/>
                  </a:schemeClr>
                </a:solidFill>
              </a:defRPr>
            </a:lvl1pPr>
            <a:extLst/>
          </a:lstStyle>
          <a:p>
            <a:endParaRPr lang="ar-IQ"/>
          </a:p>
        </p:txBody>
      </p:sp>
      <p:sp>
        <p:nvSpPr>
          <p:cNvPr id="27" name="عنصر نائب لرقم الشريحة 26"/>
          <p:cNvSpPr>
            <a:spLocks noGrp="1"/>
          </p:cNvSpPr>
          <p:nvPr>
            <p:ph type="sldNum" sz="quarter" idx="12"/>
          </p:nvPr>
        </p:nvSpPr>
        <p:spPr/>
        <p:txBody>
          <a:bodyPr/>
          <a:lstStyle>
            <a:lvl1pPr>
              <a:defRPr>
                <a:solidFill>
                  <a:srgbClr val="FFFFFF"/>
                </a:solidFill>
              </a:defRPr>
            </a:lvl1pPr>
            <a:extLst/>
          </a:lstStyle>
          <a:p>
            <a:fld id="{9EA17BED-03A5-4F48-9E71-4726B359DED3}"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1481329"/>
            <a:ext cx="8229600" cy="4386071"/>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C49523A8-56EE-4F8D-AD75-5CEA2E15B3E8}" type="datetimeFigureOut">
              <a:rPr lang="ar-IQ" smtClean="0"/>
              <a:pPr/>
              <a:t>10/01/1435</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9EA17BED-03A5-4F48-9E71-4726B359DED3}"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44013" y="274640"/>
            <a:ext cx="1777470" cy="5592761"/>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41"/>
            <a:ext cx="6324600" cy="5592760"/>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C49523A8-56EE-4F8D-AD75-5CEA2E15B3E8}" type="datetimeFigureOut">
              <a:rPr lang="ar-IQ" smtClean="0"/>
              <a:pPr/>
              <a:t>10/01/1435</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9EA17BED-03A5-4F48-9E71-4726B359DED3}"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C49523A8-56EE-4F8D-AD75-5CEA2E15B3E8}" type="datetimeFigureOut">
              <a:rPr lang="ar-IQ" smtClean="0"/>
              <a:pPr/>
              <a:t>10/01/1435</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9EA17BED-03A5-4F48-9E71-4726B359DED3}" type="slidenum">
              <a:rPr lang="ar-IQ" smtClean="0"/>
              <a:pPr/>
              <a:t>‹#›</a:t>
            </a:fld>
            <a:endParaRPr lang="ar-IQ"/>
          </a:p>
        </p:txBody>
      </p:sp>
      <p:sp>
        <p:nvSpPr>
          <p:cNvPr id="7" name="عنوان 6"/>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C49523A8-56EE-4F8D-AD75-5CEA2E15B3E8}" type="datetimeFigureOut">
              <a:rPr lang="ar-IQ" smtClean="0"/>
              <a:pPr/>
              <a:t>10/01/1435</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9EA17BED-03A5-4F48-9E71-4726B359DED3}" type="slidenum">
              <a:rPr lang="ar-IQ" smtClean="0"/>
              <a:pPr/>
              <a:t>‹#›</a:t>
            </a:fld>
            <a:endParaRPr lang="ar-IQ"/>
          </a:p>
        </p:txBody>
      </p:sp>
      <p:sp>
        <p:nvSpPr>
          <p:cNvPr id="7" name="شارة رتبة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شارة رتبة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bg>
      <p:bgRef idx="1002">
        <a:schemeClr val="bg1"/>
      </p:bgRef>
    </p:bg>
    <p:spTree>
      <p:nvGrpSpPr>
        <p:cNvPr id="1" name=""/>
        <p:cNvGrpSpPr/>
        <p:nvPr/>
      </p:nvGrpSpPr>
      <p:grpSpPr>
        <a:xfrm>
          <a:off x="0" y="0"/>
          <a:ext cx="0" cy="0"/>
          <a:chOff x="0" y="0"/>
          <a:chExt cx="0" cy="0"/>
        </a:xfrm>
      </p:grpSpPr>
      <p:sp>
        <p:nvSpPr>
          <p:cNvPr id="3" name="عنصر نائب للمحتوى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C49523A8-56EE-4F8D-AD75-5CEA2E15B3E8}" type="datetimeFigureOut">
              <a:rPr lang="ar-IQ" smtClean="0"/>
              <a:pPr/>
              <a:t>10/01/1435</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9EA17BED-03A5-4F48-9E71-4726B359DED3}" type="slidenum">
              <a:rPr lang="ar-IQ" smtClean="0"/>
              <a:pPr/>
              <a:t>‹#›</a:t>
            </a:fld>
            <a:endParaRPr lang="ar-IQ"/>
          </a:p>
        </p:txBody>
      </p:sp>
      <p:sp>
        <p:nvSpPr>
          <p:cNvPr id="8" name="عنوان 7"/>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C49523A8-56EE-4F8D-AD75-5CEA2E15B3E8}" type="datetimeFigureOut">
              <a:rPr lang="ar-IQ" smtClean="0"/>
              <a:pPr/>
              <a:t>10/01/1435</a:t>
            </a:fld>
            <a:endParaRPr lang="ar-IQ"/>
          </a:p>
        </p:txBody>
      </p:sp>
      <p:sp>
        <p:nvSpPr>
          <p:cNvPr id="8" name="عنصر نائب للتذييل 7"/>
          <p:cNvSpPr>
            <a:spLocks noGrp="1"/>
          </p:cNvSpPr>
          <p:nvPr>
            <p:ph type="ftr" sz="quarter" idx="11"/>
          </p:nvPr>
        </p:nvSpPr>
        <p:spPr/>
        <p:txBody>
          <a:bodyPr/>
          <a:lstStyle>
            <a:extLst/>
          </a:lstStyle>
          <a:p>
            <a:endParaRPr lang="ar-IQ"/>
          </a:p>
        </p:txBody>
      </p:sp>
      <p:sp>
        <p:nvSpPr>
          <p:cNvPr id="9" name="عنصر نائب لرقم الشريحة 8"/>
          <p:cNvSpPr>
            <a:spLocks noGrp="1"/>
          </p:cNvSpPr>
          <p:nvPr>
            <p:ph type="sldNum" sz="quarter" idx="12"/>
          </p:nvPr>
        </p:nvSpPr>
        <p:spPr/>
        <p:txBody>
          <a:bodyPr/>
          <a:lstStyle>
            <a:extLst/>
          </a:lstStyle>
          <a:p>
            <a:fld id="{9EA17BED-03A5-4F48-9E71-4726B359DED3}" type="slidenum">
              <a:rPr lang="ar-IQ" smtClean="0"/>
              <a:pPr/>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bg>
      <p:bgRef idx="1002">
        <a:schemeClr val="bg1"/>
      </p:bgRef>
    </p:bg>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extLst/>
          </a:lstStyle>
          <a:p>
            <a:fld id="{C49523A8-56EE-4F8D-AD75-5CEA2E15B3E8}" type="datetimeFigureOut">
              <a:rPr lang="ar-IQ" smtClean="0"/>
              <a:pPr/>
              <a:t>10/01/1435</a:t>
            </a:fld>
            <a:endParaRPr lang="ar-IQ"/>
          </a:p>
        </p:txBody>
      </p:sp>
      <p:sp>
        <p:nvSpPr>
          <p:cNvPr id="4" name="عنصر نائب للتذييل 3"/>
          <p:cNvSpPr>
            <a:spLocks noGrp="1"/>
          </p:cNvSpPr>
          <p:nvPr>
            <p:ph type="ftr" sz="quarter" idx="11"/>
          </p:nvPr>
        </p:nvSpPr>
        <p:spPr/>
        <p:txBody>
          <a:bodyPr/>
          <a:lstStyle>
            <a:extLst/>
          </a:lstStyle>
          <a:p>
            <a:endParaRPr lang="ar-IQ"/>
          </a:p>
        </p:txBody>
      </p:sp>
      <p:sp>
        <p:nvSpPr>
          <p:cNvPr id="5" name="عنصر نائب لرقم الشريحة 4"/>
          <p:cNvSpPr>
            <a:spLocks noGrp="1"/>
          </p:cNvSpPr>
          <p:nvPr>
            <p:ph type="sldNum" sz="quarter" idx="12"/>
          </p:nvPr>
        </p:nvSpPr>
        <p:spPr/>
        <p:txBody>
          <a:bodyPr/>
          <a:lstStyle>
            <a:extLst/>
          </a:lstStyle>
          <a:p>
            <a:fld id="{9EA17BED-03A5-4F48-9E71-4726B359DED3}" type="slidenum">
              <a:rPr lang="ar-IQ" smtClean="0"/>
              <a:pPr/>
              <a:t>‹#›</a:t>
            </a:fld>
            <a:endParaRPr lang="ar-IQ"/>
          </a:p>
        </p:txBody>
      </p:sp>
      <p:sp>
        <p:nvSpPr>
          <p:cNvPr id="6" name="عنوان 5"/>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extLst/>
          </a:lstStyle>
          <a:p>
            <a:fld id="{C49523A8-56EE-4F8D-AD75-5CEA2E15B3E8}" type="datetimeFigureOut">
              <a:rPr lang="ar-IQ" smtClean="0"/>
              <a:pPr/>
              <a:t>10/01/1435</a:t>
            </a:fld>
            <a:endParaRPr lang="ar-IQ"/>
          </a:p>
        </p:txBody>
      </p:sp>
      <p:sp>
        <p:nvSpPr>
          <p:cNvPr id="3" name="عنصر نائب للتذييل 2"/>
          <p:cNvSpPr>
            <a:spLocks noGrp="1"/>
          </p:cNvSpPr>
          <p:nvPr>
            <p:ph type="ftr" sz="quarter" idx="11"/>
          </p:nvPr>
        </p:nvSpPr>
        <p:spPr/>
        <p:txBody>
          <a:bodyPr/>
          <a:lstStyle>
            <a:extLst/>
          </a:lstStyle>
          <a:p>
            <a:endParaRPr lang="ar-IQ"/>
          </a:p>
        </p:txBody>
      </p:sp>
      <p:sp>
        <p:nvSpPr>
          <p:cNvPr id="4" name="عنصر نائب لرقم الشريحة 3"/>
          <p:cNvSpPr>
            <a:spLocks noGrp="1"/>
          </p:cNvSpPr>
          <p:nvPr>
            <p:ph type="sldNum" sz="quarter" idx="12"/>
          </p:nvPr>
        </p:nvSpPr>
        <p:spPr/>
        <p:txBody>
          <a:bodyPr/>
          <a:lstStyle>
            <a:extLst/>
          </a:lstStyle>
          <a:p>
            <a:fld id="{9EA17BED-03A5-4F48-9E71-4726B359DED3}"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727032" y="6407944"/>
            <a:ext cx="1920240" cy="365760"/>
          </a:xfrm>
        </p:spPr>
        <p:txBody>
          <a:bodyPr/>
          <a:lstStyle>
            <a:extLst/>
          </a:lstStyle>
          <a:p>
            <a:fld id="{C49523A8-56EE-4F8D-AD75-5CEA2E15B3E8}" type="datetimeFigureOut">
              <a:rPr lang="ar-IQ" smtClean="0"/>
              <a:pPr/>
              <a:t>10/01/1435</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9EA17BED-03A5-4F48-9E71-4726B359DED3}" type="slidenum">
              <a:rPr lang="ar-IQ" smtClean="0"/>
              <a:pPr/>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
        <p:nvSpPr>
          <p:cNvPr id="3" name="عنصر نائب للصورة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ar-SA" smtClean="0"/>
              <a:t>انقر فوق الرمز لإضافة صورة</a:t>
            </a:r>
            <a:endParaRPr kumimoji="0" lang="en-US" dirty="0"/>
          </a:p>
        </p:txBody>
      </p:sp>
      <p:sp>
        <p:nvSpPr>
          <p:cNvPr id="5" name="عنصر نائب للتاريخ 4"/>
          <p:cNvSpPr>
            <a:spLocks noGrp="1"/>
          </p:cNvSpPr>
          <p:nvPr>
            <p:ph type="dt" sz="half" idx="10"/>
          </p:nvPr>
        </p:nvSpPr>
        <p:spPr/>
        <p:txBody>
          <a:bodyPr/>
          <a:lstStyle>
            <a:lvl1pPr>
              <a:defRPr>
                <a:solidFill>
                  <a:schemeClr val="tx1"/>
                </a:solidFill>
              </a:defRPr>
            </a:lvl1pPr>
            <a:extLst/>
          </a:lstStyle>
          <a:p>
            <a:fld id="{C49523A8-56EE-4F8D-AD75-5CEA2E15B3E8}" type="datetimeFigureOut">
              <a:rPr lang="ar-IQ" smtClean="0"/>
              <a:pPr/>
              <a:t>10/01/1435</a:t>
            </a:fld>
            <a:endParaRPr lang="ar-IQ"/>
          </a:p>
        </p:txBody>
      </p:sp>
      <p:sp>
        <p:nvSpPr>
          <p:cNvPr id="6" name="عنصر نائب للتذييل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IQ"/>
          </a:p>
        </p:txBody>
      </p:sp>
      <p:sp>
        <p:nvSpPr>
          <p:cNvPr id="7" name="عنصر نائب لرقم الشريحة 6"/>
          <p:cNvSpPr>
            <a:spLocks noGrp="1"/>
          </p:cNvSpPr>
          <p:nvPr>
            <p:ph type="sldNum" sz="quarter" idx="12"/>
          </p:nvPr>
        </p:nvSpPr>
        <p:spPr/>
        <p:txBody>
          <a:bodyPr/>
          <a:lstStyle>
            <a:lvl1pPr>
              <a:defRPr>
                <a:solidFill>
                  <a:schemeClr val="tx1"/>
                </a:solidFill>
              </a:defRPr>
            </a:lvl1pPr>
            <a:extLst/>
          </a:lstStyle>
          <a:p>
            <a:fld id="{9EA17BED-03A5-4F48-9E71-4726B359DED3}" type="slidenum">
              <a:rPr lang="ar-IQ" smtClean="0"/>
              <a:pPr/>
              <a:t>‹#›</a:t>
            </a:fld>
            <a:endParaRPr lang="ar-IQ"/>
          </a:p>
        </p:txBody>
      </p:sp>
      <p:sp>
        <p:nvSpPr>
          <p:cNvPr id="2" name="عنوان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ar-SA" smtClean="0"/>
              <a:t>انقر لتحرير نمط العنوان الرئيسي</a:t>
            </a:r>
            <a:endParaRPr kumimoji="0" lang="en-US"/>
          </a:p>
        </p:txBody>
      </p:sp>
      <p:sp>
        <p:nvSpPr>
          <p:cNvPr id="8" name="شكل حر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شكل حر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مثلث قائم الزاوية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رابط مستقيم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شارة رتبة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شارة رتبة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شكل حر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شكل حر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مثلث قائم الزاوية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رابط مستقيم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عنصر نائب للعنوان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49523A8-56EE-4F8D-AD75-5CEA2E15B3E8}" type="datetimeFigureOut">
              <a:rPr lang="ar-IQ" smtClean="0"/>
              <a:pPr/>
              <a:t>10/01/1435</a:t>
            </a:fld>
            <a:endParaRPr lang="ar-IQ"/>
          </a:p>
        </p:txBody>
      </p:sp>
      <p:sp>
        <p:nvSpPr>
          <p:cNvPr id="22" name="عنصر نائب للتذييل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IQ"/>
          </a:p>
        </p:txBody>
      </p:sp>
      <p:sp>
        <p:nvSpPr>
          <p:cNvPr id="18" name="عنصر نائب لرقم الشريحة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EA17BED-03A5-4F48-9E71-4726B359DED3}"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algn="ctr">
              <a:buNone/>
            </a:pPr>
            <a:endParaRPr lang="en-US" dirty="0" smtClean="0"/>
          </a:p>
          <a:p>
            <a:pPr algn="ctr"/>
            <a:endParaRPr lang="en-US" dirty="0" smtClean="0"/>
          </a:p>
          <a:p>
            <a:pPr algn="ctr"/>
            <a:endParaRPr lang="en-US" dirty="0" smtClean="0"/>
          </a:p>
          <a:p>
            <a:pPr algn="ctr"/>
            <a:endParaRPr lang="ar-SA" dirty="0"/>
          </a:p>
        </p:txBody>
      </p:sp>
      <p:sp>
        <p:nvSpPr>
          <p:cNvPr id="3" name="عنوان 2"/>
          <p:cNvSpPr>
            <a:spLocks noGrp="1"/>
          </p:cNvSpPr>
          <p:nvPr>
            <p:ph type="title"/>
          </p:nvPr>
        </p:nvSpPr>
        <p:spPr>
          <a:xfrm>
            <a:off x="457200" y="274638"/>
            <a:ext cx="8229600" cy="5083188"/>
          </a:xfrm>
        </p:spPr>
        <p:txBody>
          <a:bodyPr/>
          <a:lstStyle/>
          <a:p>
            <a:pPr algn="ctr"/>
            <a:r>
              <a:rPr lang="en-US" dirty="0" err="1" smtClean="0"/>
              <a:t>Antideperssants</a:t>
            </a:r>
            <a:endParaRPr lang="ar-SA"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1481328"/>
            <a:ext cx="8229600" cy="5019506"/>
          </a:xfrm>
        </p:spPr>
        <p:txBody>
          <a:bodyPr/>
          <a:lstStyle/>
          <a:p>
            <a:pPr algn="l"/>
            <a:r>
              <a:rPr lang="en-US" dirty="0" smtClean="0">
                <a:latin typeface="Times New Roman" pitchFamily="18" charset="0"/>
                <a:cs typeface="Times New Roman" pitchFamily="18" charset="0"/>
              </a:rPr>
              <a:t>Lithium is well absorbed following oral administration. The drug distributes evenly to all tissues and body fluids. Lithium has a  half life (15-30 h). The drug is administered in divided daily doses.</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Lithium is available in lithium carbonate, as capsules, standard tablets, slow release tablets, contains 300 mg lithium carbonate, dose 3 to 4 times daily.</a:t>
            </a:r>
            <a:endParaRPr lang="en-US" dirty="0">
              <a:latin typeface="Times New Roman" pitchFamily="18" charset="0"/>
              <a:cs typeface="Times New Roman" pitchFamily="18" charset="0"/>
            </a:endParaRPr>
          </a:p>
        </p:txBody>
      </p:sp>
      <p:sp>
        <p:nvSpPr>
          <p:cNvPr id="3" name="عنوان 2"/>
          <p:cNvSpPr>
            <a:spLocks noGrp="1"/>
          </p:cNvSpPr>
          <p:nvPr>
            <p:ph type="title"/>
          </p:nvPr>
        </p:nvSpPr>
        <p:spPr/>
        <p:txBody>
          <a:bodyPr>
            <a:normAutofit/>
          </a:bodyPr>
          <a:lstStyle/>
          <a:p>
            <a:pPr algn="ctr"/>
            <a:r>
              <a:rPr lang="en-US" dirty="0" smtClean="0">
                <a:latin typeface="Times New Roman" pitchFamily="18" charset="0"/>
                <a:cs typeface="Times New Roman" pitchFamily="18" charset="0"/>
              </a:rPr>
              <a:t>Pharmacokinetics:</a:t>
            </a:r>
            <a:endParaRPr lang="ar-IQ"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algn="l"/>
            <a:r>
              <a:rPr lang="en-US" dirty="0" smtClean="0">
                <a:latin typeface="Times New Roman" pitchFamily="18" charset="0"/>
                <a:cs typeface="Times New Roman" pitchFamily="18" charset="0"/>
              </a:rPr>
              <a:t>Sodium depletion will decrease renal excretion of lithium, thereby causing the drug to accumulate. Toxicity may result. Accordingly, it is important that sodium levels remain normal.  Since diuretics promote sodium loss, these agents must be employed with caution. Sodium loss secondary to diarrhea can be sufficient to cause lithium accumulation.</a:t>
            </a:r>
          </a:p>
          <a:p>
            <a:pPr algn="l"/>
            <a:endParaRPr lang="ar-SA" dirty="0">
              <a:latin typeface="Times New Roman" pitchFamily="18" charset="0"/>
              <a:cs typeface="Times New Roman" pitchFamily="18" charset="0"/>
            </a:endParaRPr>
          </a:p>
        </p:txBody>
      </p:sp>
      <p:sp>
        <p:nvSpPr>
          <p:cNvPr id="3" name="عنوان 2"/>
          <p:cNvSpPr>
            <a:spLocks noGrp="1"/>
          </p:cNvSpPr>
          <p:nvPr>
            <p:ph type="title"/>
          </p:nvPr>
        </p:nvSpPr>
        <p:spPr/>
        <p:txBody>
          <a:bodyPr/>
          <a:lstStyle/>
          <a:p>
            <a:pPr algn="ctr"/>
            <a:r>
              <a:rPr lang="en-US" dirty="0" err="1" smtClean="0"/>
              <a:t>Pharmacokin.cont</a:t>
            </a:r>
            <a:endParaRPr lang="ar-S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a:bodyPr>
          <a:lstStyle/>
          <a:p>
            <a:pPr algn="l"/>
            <a:r>
              <a:rPr lang="en-US" dirty="0" smtClean="0">
                <a:latin typeface="Times New Roman" pitchFamily="18" charset="0"/>
                <a:cs typeface="Times New Roman" pitchFamily="18" charset="0"/>
              </a:rPr>
              <a:t>Lithium has a low therapeutic index (0.8-1.4 </a:t>
            </a:r>
            <a:r>
              <a:rPr lang="en-US" dirty="0" err="1" smtClean="0">
                <a:latin typeface="Times New Roman" pitchFamily="18" charset="0"/>
                <a:cs typeface="Times New Roman" pitchFamily="18" charset="0"/>
              </a:rPr>
              <a:t>mEq</a:t>
            </a:r>
            <a:r>
              <a:rPr lang="en-US" dirty="0" smtClean="0">
                <a:latin typeface="Times New Roman" pitchFamily="18" charset="0"/>
                <a:cs typeface="Times New Roman" pitchFamily="18" charset="0"/>
              </a:rPr>
              <a:t>/L), greater than 1.5 </a:t>
            </a:r>
            <a:r>
              <a:rPr lang="en-US" dirty="0" err="1" smtClean="0">
                <a:latin typeface="Times New Roman" pitchFamily="18" charset="0"/>
                <a:cs typeface="Times New Roman" pitchFamily="18" charset="0"/>
              </a:rPr>
              <a:t>mEq</a:t>
            </a:r>
            <a:r>
              <a:rPr lang="en-US" dirty="0" smtClean="0">
                <a:latin typeface="Times New Roman" pitchFamily="18" charset="0"/>
                <a:cs typeface="Times New Roman" pitchFamily="18" charset="0"/>
              </a:rPr>
              <a:t> /L is toxic. Measurement of plasma lithium levels is an essential component of treatment. Lithium levels must be kept below 1.5 </a:t>
            </a:r>
            <a:r>
              <a:rPr lang="en-US" dirty="0" err="1" smtClean="0">
                <a:latin typeface="Times New Roman" pitchFamily="18" charset="0"/>
                <a:cs typeface="Times New Roman" pitchFamily="18" charset="0"/>
              </a:rPr>
              <a:t>mEq</a:t>
            </a:r>
            <a:r>
              <a:rPr lang="en-US" dirty="0" smtClean="0">
                <a:latin typeface="Times New Roman" pitchFamily="18" charset="0"/>
                <a:cs typeface="Times New Roman" pitchFamily="18" charset="0"/>
              </a:rPr>
              <a:t>/ L, levels greater than this can produce significant toxicity.</a:t>
            </a:r>
          </a:p>
          <a:p>
            <a:pPr algn="l" rtl="0"/>
            <a:endParaRPr lang="en-US" dirty="0" smtClean="0">
              <a:latin typeface="Times New Roman" pitchFamily="18" charset="0"/>
              <a:cs typeface="Times New Roman" pitchFamily="18" charset="0"/>
            </a:endParaRPr>
          </a:p>
          <a:p>
            <a:pPr algn="l" rtl="0"/>
            <a:endParaRPr lang="en-US" dirty="0" smtClean="0">
              <a:latin typeface="Times New Roman" pitchFamily="18" charset="0"/>
              <a:cs typeface="Times New Roman" pitchFamily="18" charset="0"/>
            </a:endParaRPr>
          </a:p>
          <a:p>
            <a:pPr algn="l">
              <a:buNone/>
            </a:pPr>
            <a:endParaRPr lang="ar-IQ" dirty="0">
              <a:latin typeface="Times New Roman" pitchFamily="18" charset="0"/>
              <a:cs typeface="Times New Roman" pitchFamily="18" charset="0"/>
            </a:endParaRPr>
          </a:p>
        </p:txBody>
      </p:sp>
      <p:sp>
        <p:nvSpPr>
          <p:cNvPr id="3" name="عنوان 2"/>
          <p:cNvSpPr>
            <a:spLocks noGrp="1"/>
          </p:cNvSpPr>
          <p:nvPr>
            <p:ph type="title"/>
          </p:nvPr>
        </p:nvSpPr>
        <p:spPr/>
        <p:txBody>
          <a:bodyPr>
            <a:normAutofit/>
          </a:bodyPr>
          <a:lstStyle/>
          <a:p>
            <a:pPr algn="ctr"/>
            <a:r>
              <a:rPr lang="en-US" dirty="0" smtClean="0"/>
              <a:t>Plasma lithium levels</a:t>
            </a:r>
            <a:endParaRPr lang="ar-IQ"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algn="l"/>
            <a:r>
              <a:rPr lang="en-US" dirty="0" smtClean="0">
                <a:latin typeface="Times New Roman" pitchFamily="18" charset="0"/>
                <a:cs typeface="Times New Roman" pitchFamily="18" charset="0"/>
              </a:rPr>
              <a:t>Lithium is the drug of choice for patient with bipolar disorder. It control the manic episodes in these patients and it is used for long term prophylaxis against recurrent mania and depression in these patients.</a:t>
            </a:r>
          </a:p>
          <a:p>
            <a:pPr algn="l"/>
            <a:endParaRPr lang="en-US" dirty="0" smtClean="0">
              <a:latin typeface="Times New Roman" pitchFamily="18" charset="0"/>
              <a:cs typeface="Times New Roman" pitchFamily="18" charset="0"/>
            </a:endParaRPr>
          </a:p>
          <a:p>
            <a:pPr algn="l"/>
            <a:r>
              <a:rPr lang="en-US" dirty="0" smtClean="0">
                <a:latin typeface="Times New Roman" pitchFamily="18" charset="0"/>
                <a:cs typeface="Times New Roman" pitchFamily="18" charset="0"/>
              </a:rPr>
              <a:t>The effect of lithium is start after 2 to 3 weeks, for this reason antipsychotic </a:t>
            </a:r>
            <a:r>
              <a:rPr lang="en-US" dirty="0" err="1" smtClean="0">
                <a:latin typeface="Times New Roman" pitchFamily="18" charset="0"/>
                <a:cs typeface="Times New Roman" pitchFamily="18" charset="0"/>
              </a:rPr>
              <a:t>durg</a:t>
            </a:r>
            <a:r>
              <a:rPr lang="en-US" dirty="0" smtClean="0">
                <a:latin typeface="Times New Roman" pitchFamily="18" charset="0"/>
                <a:cs typeface="Times New Roman" pitchFamily="18" charset="0"/>
              </a:rPr>
              <a:t> is initially administered with lithium, when lithium start to act the antipsychotic agent is then gradually withdrawn</a:t>
            </a:r>
            <a:endParaRPr lang="ar-IQ" dirty="0">
              <a:latin typeface="Times New Roman" pitchFamily="18" charset="0"/>
              <a:cs typeface="Times New Roman" pitchFamily="18" charset="0"/>
            </a:endParaRPr>
          </a:p>
        </p:txBody>
      </p:sp>
      <p:sp>
        <p:nvSpPr>
          <p:cNvPr id="3" name="عنوان 2"/>
          <p:cNvSpPr>
            <a:spLocks noGrp="1"/>
          </p:cNvSpPr>
          <p:nvPr>
            <p:ph type="title"/>
          </p:nvPr>
        </p:nvSpPr>
        <p:spPr/>
        <p:txBody>
          <a:bodyPr>
            <a:normAutofit/>
          </a:bodyPr>
          <a:lstStyle/>
          <a:p>
            <a:pPr algn="ctr"/>
            <a:r>
              <a:rPr lang="en-US" dirty="0" smtClean="0"/>
              <a:t>Therapeutic Uses:</a:t>
            </a:r>
            <a:endParaRPr lang="ar-IQ"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algn="l"/>
            <a:r>
              <a:rPr lang="en-US" dirty="0" smtClean="0">
                <a:latin typeface="Times New Roman" pitchFamily="18" charset="0"/>
                <a:cs typeface="Times New Roman" pitchFamily="18" charset="0"/>
              </a:rPr>
              <a:t>Adverse effects of lithium can be divided into 2 types:</a:t>
            </a:r>
          </a:p>
          <a:p>
            <a:pPr lvl="0" algn="l"/>
            <a:r>
              <a:rPr lang="en-US" dirty="0" smtClean="0">
                <a:latin typeface="Times New Roman" pitchFamily="18" charset="0"/>
                <a:cs typeface="Times New Roman" pitchFamily="18" charset="0"/>
              </a:rPr>
              <a:t>Effects that occur at therapeutic drug levels.</a:t>
            </a:r>
          </a:p>
          <a:p>
            <a:pPr algn="l"/>
            <a:r>
              <a:rPr lang="en-US" dirty="0" smtClean="0">
                <a:latin typeface="Times New Roman" pitchFamily="18" charset="0"/>
                <a:cs typeface="Times New Roman" pitchFamily="18" charset="0"/>
              </a:rPr>
              <a:t>Below 1.5 </a:t>
            </a:r>
            <a:r>
              <a:rPr lang="en-US" dirty="0" err="1" smtClean="0">
                <a:latin typeface="Times New Roman" pitchFamily="18" charset="0"/>
                <a:cs typeface="Times New Roman" pitchFamily="18" charset="0"/>
              </a:rPr>
              <a:t>mEq</a:t>
            </a:r>
            <a:r>
              <a:rPr lang="en-US" dirty="0" smtClean="0">
                <a:latin typeface="Times New Roman" pitchFamily="18" charset="0"/>
                <a:cs typeface="Times New Roman" pitchFamily="18" charset="0"/>
              </a:rPr>
              <a:t>/ L : nausea, vomiting, diarrhea, thirst, </a:t>
            </a:r>
            <a:r>
              <a:rPr lang="en-US" dirty="0" err="1" smtClean="0">
                <a:latin typeface="Times New Roman" pitchFamily="18" charset="0"/>
                <a:cs typeface="Times New Roman" pitchFamily="18" charset="0"/>
              </a:rPr>
              <a:t>polyuria</a:t>
            </a:r>
            <a:r>
              <a:rPr lang="en-US" dirty="0" smtClean="0">
                <a:latin typeface="Times New Roman" pitchFamily="18" charset="0"/>
                <a:cs typeface="Times New Roman" pitchFamily="18" charset="0"/>
              </a:rPr>
              <a:t>, muscle weakness, fine hand tremor.</a:t>
            </a:r>
          </a:p>
          <a:p>
            <a:pPr algn="l"/>
            <a:endParaRPr lang="ar-SA" dirty="0">
              <a:latin typeface="Times New Roman" pitchFamily="18" charset="0"/>
              <a:cs typeface="Times New Roman" pitchFamily="18" charset="0"/>
            </a:endParaRPr>
          </a:p>
        </p:txBody>
      </p:sp>
      <p:sp>
        <p:nvSpPr>
          <p:cNvPr id="3" name="عنوان 2"/>
          <p:cNvSpPr>
            <a:spLocks noGrp="1"/>
          </p:cNvSpPr>
          <p:nvPr>
            <p:ph type="title"/>
          </p:nvPr>
        </p:nvSpPr>
        <p:spPr/>
        <p:txBody>
          <a:bodyPr>
            <a:normAutofit/>
          </a:bodyPr>
          <a:lstStyle/>
          <a:p>
            <a:pPr algn="ctr"/>
            <a:r>
              <a:rPr lang="en-US" dirty="0" smtClean="0"/>
              <a:t>Adverse effects:</a:t>
            </a:r>
            <a:endParaRPr lang="ar-S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14282" y="1285860"/>
            <a:ext cx="8472518" cy="5357850"/>
          </a:xfrm>
        </p:spPr>
        <p:txBody>
          <a:bodyPr>
            <a:normAutofit/>
          </a:bodyPr>
          <a:lstStyle/>
          <a:p>
            <a:pPr algn="l"/>
            <a:r>
              <a:rPr lang="en-US" dirty="0" smtClean="0">
                <a:latin typeface="Times New Roman" pitchFamily="18" charset="0"/>
                <a:cs typeface="Times New Roman" pitchFamily="18" charset="0"/>
              </a:rPr>
              <a:t>Adverse effects that occur when lithium levels are excessive:</a:t>
            </a:r>
          </a:p>
          <a:p>
            <a:pPr algn="l"/>
            <a:r>
              <a:rPr lang="en-US" dirty="0" smtClean="0">
                <a:latin typeface="Times New Roman" pitchFamily="18" charset="0"/>
                <a:cs typeface="Times New Roman" pitchFamily="18" charset="0"/>
              </a:rPr>
              <a:t>Certain toxicities are closely correlated with the concentration of lithium in plasma:</a:t>
            </a:r>
          </a:p>
          <a:p>
            <a:pPr lvl="0" algn="l"/>
            <a:r>
              <a:rPr lang="en-US" dirty="0" smtClean="0">
                <a:latin typeface="Times New Roman" pitchFamily="18" charset="0"/>
                <a:cs typeface="Times New Roman" pitchFamily="18" charset="0"/>
              </a:rPr>
              <a:t>Plasma levels exceed 1.5 </a:t>
            </a:r>
            <a:r>
              <a:rPr lang="en-US" dirty="0" err="1" smtClean="0">
                <a:latin typeface="Times New Roman" pitchFamily="18" charset="0"/>
                <a:cs typeface="Times New Roman" pitchFamily="18" charset="0"/>
              </a:rPr>
              <a:t>mEq</a:t>
            </a:r>
            <a:r>
              <a:rPr lang="en-US" dirty="0" smtClean="0">
                <a:latin typeface="Times New Roman" pitchFamily="18" charset="0"/>
                <a:cs typeface="Times New Roman" pitchFamily="18" charset="0"/>
              </a:rPr>
              <a:t>/ L: more serious toxicities appear.</a:t>
            </a:r>
          </a:p>
          <a:p>
            <a:pPr algn="l"/>
            <a:r>
              <a:rPr lang="en-US" dirty="0" smtClean="0">
                <a:latin typeface="Times New Roman" pitchFamily="18" charset="0"/>
                <a:cs typeface="Times New Roman" pitchFamily="18" charset="0"/>
              </a:rPr>
              <a:t>1.5-2.0 </a:t>
            </a:r>
            <a:r>
              <a:rPr lang="en-US" dirty="0" err="1" smtClean="0">
                <a:latin typeface="Times New Roman" pitchFamily="18" charset="0"/>
                <a:cs typeface="Times New Roman" pitchFamily="18" charset="0"/>
              </a:rPr>
              <a:t>mEq</a:t>
            </a:r>
            <a:r>
              <a:rPr lang="en-US" dirty="0" smtClean="0">
                <a:latin typeface="Times New Roman" pitchFamily="18" charset="0"/>
                <a:cs typeface="Times New Roman" pitchFamily="18" charset="0"/>
              </a:rPr>
              <a:t>/L: Coarse hand tremor, confusion, sedation.</a:t>
            </a:r>
          </a:p>
          <a:p>
            <a:pPr algn="l"/>
            <a:r>
              <a:rPr lang="en-US" dirty="0" smtClean="0">
                <a:latin typeface="Times New Roman" pitchFamily="18" charset="0"/>
                <a:cs typeface="Times New Roman" pitchFamily="18" charset="0"/>
              </a:rPr>
              <a:t>2.0-2.5 </a:t>
            </a:r>
            <a:r>
              <a:rPr lang="en-US" dirty="0" err="1" smtClean="0">
                <a:latin typeface="Times New Roman" pitchFamily="18" charset="0"/>
                <a:cs typeface="Times New Roman" pitchFamily="18" charset="0"/>
              </a:rPr>
              <a:t>mEq</a:t>
            </a:r>
            <a:r>
              <a:rPr lang="en-US" dirty="0" smtClean="0">
                <a:latin typeface="Times New Roman" pitchFamily="18" charset="0"/>
                <a:cs typeface="Times New Roman" pitchFamily="18" charset="0"/>
              </a:rPr>
              <a:t>/L: Ataxia, tinnitus, blurred vision and seizures.</a:t>
            </a:r>
          </a:p>
          <a:p>
            <a:pPr algn="l"/>
            <a:r>
              <a:rPr lang="en-US" dirty="0" smtClean="0">
                <a:latin typeface="Times New Roman" pitchFamily="18" charset="0"/>
                <a:cs typeface="Times New Roman" pitchFamily="18" charset="0"/>
              </a:rPr>
              <a:t>Greater than 2.5 </a:t>
            </a:r>
            <a:r>
              <a:rPr lang="en-US" dirty="0" err="1" smtClean="0">
                <a:latin typeface="Times New Roman" pitchFamily="18" charset="0"/>
                <a:cs typeface="Times New Roman" pitchFamily="18" charset="0"/>
              </a:rPr>
              <a:t>mEq</a:t>
            </a:r>
            <a:r>
              <a:rPr lang="en-US" dirty="0" smtClean="0">
                <a:latin typeface="Times New Roman" pitchFamily="18" charset="0"/>
                <a:cs typeface="Times New Roman" pitchFamily="18" charset="0"/>
              </a:rPr>
              <a:t>/L symptoms may progress rapidly to generalized convulsions, </a:t>
            </a:r>
            <a:r>
              <a:rPr lang="en-US" dirty="0" err="1" smtClean="0">
                <a:latin typeface="Times New Roman" pitchFamily="18" charset="0"/>
                <a:cs typeface="Times New Roman" pitchFamily="18" charset="0"/>
              </a:rPr>
              <a:t>oliguria</a:t>
            </a:r>
            <a:r>
              <a:rPr lang="en-US" dirty="0" smtClean="0">
                <a:latin typeface="Times New Roman" pitchFamily="18" charset="0"/>
                <a:cs typeface="Times New Roman" pitchFamily="18" charset="0"/>
              </a:rPr>
              <a:t> and </a:t>
            </a:r>
            <a:r>
              <a:rPr lang="en-US" smtClean="0">
                <a:latin typeface="Times New Roman" pitchFamily="18" charset="0"/>
                <a:cs typeface="Times New Roman" pitchFamily="18" charset="0"/>
              </a:rPr>
              <a:t>death.</a:t>
            </a:r>
            <a:endParaRPr lang="en-US" dirty="0" smtClean="0">
              <a:latin typeface="Times New Roman" pitchFamily="18" charset="0"/>
              <a:cs typeface="Times New Roman" pitchFamily="18" charset="0"/>
            </a:endParaRPr>
          </a:p>
        </p:txBody>
      </p:sp>
      <p:sp>
        <p:nvSpPr>
          <p:cNvPr id="3" name="عنوان 2"/>
          <p:cNvSpPr>
            <a:spLocks noGrp="1"/>
          </p:cNvSpPr>
          <p:nvPr>
            <p:ph type="title"/>
          </p:nvPr>
        </p:nvSpPr>
        <p:spPr/>
        <p:txBody>
          <a:bodyPr>
            <a:normAutofit/>
          </a:bodyPr>
          <a:lstStyle/>
          <a:p>
            <a:r>
              <a:rPr lang="en-US" dirty="0" smtClean="0"/>
              <a:t>Conti. Adv.</a:t>
            </a:r>
            <a:endParaRPr lang="ar-IQ"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357166"/>
            <a:ext cx="8229600" cy="5650125"/>
          </a:xfrm>
        </p:spPr>
        <p:txBody>
          <a:bodyPr/>
          <a:lstStyle/>
          <a:p>
            <a:pPr algn="l" rtl="0"/>
            <a:r>
              <a:rPr lang="en-US" dirty="0" smtClean="0">
                <a:latin typeface="Times New Roman" pitchFamily="18" charset="0"/>
                <a:cs typeface="Times New Roman" pitchFamily="18" charset="0"/>
              </a:rPr>
              <a:t>The most common cause of lithium accumulation is sodium depletion.</a:t>
            </a:r>
          </a:p>
          <a:p>
            <a:pPr algn="l" rtl="0"/>
            <a:endParaRPr lang="en-US" dirty="0" smtClean="0">
              <a:latin typeface="Times New Roman" pitchFamily="18" charset="0"/>
              <a:cs typeface="Times New Roman" pitchFamily="18" charset="0"/>
            </a:endParaRPr>
          </a:p>
          <a:p>
            <a:pPr algn="l" rtl="0"/>
            <a:r>
              <a:rPr lang="en-US" dirty="0" smtClean="0">
                <a:latin typeface="Times New Roman" pitchFamily="18" charset="0"/>
                <a:cs typeface="Times New Roman" pitchFamily="18" charset="0"/>
              </a:rPr>
              <a:t>To keep lithium levels within the therapeutic rage, plasma drug levels should be monitored routinely. </a:t>
            </a:r>
          </a:p>
          <a:p>
            <a:pPr algn="l" rtl="0"/>
            <a:endParaRPr lang="en-US" dirty="0" smtClean="0">
              <a:latin typeface="Times New Roman" pitchFamily="18" charset="0"/>
              <a:cs typeface="Times New Roman" pitchFamily="18" charset="0"/>
            </a:endParaRPr>
          </a:p>
          <a:p>
            <a:pPr algn="l" rtl="0"/>
            <a:r>
              <a:rPr lang="en-US" dirty="0" smtClean="0">
                <a:latin typeface="Times New Roman" pitchFamily="18" charset="0"/>
                <a:cs typeface="Times New Roman" pitchFamily="18" charset="0"/>
              </a:rPr>
              <a:t>Levels should be measured every 2 to 3 days at the beginning of treatment and every 1 to 3 months during maintenance therapy.</a:t>
            </a:r>
          </a:p>
          <a:p>
            <a:pPr rtl="0">
              <a:buNone/>
            </a:pP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1481328"/>
            <a:ext cx="8229600" cy="4948068"/>
          </a:xfrm>
        </p:spPr>
        <p:txBody>
          <a:bodyPr/>
          <a:lstStyle/>
          <a:p>
            <a:pPr algn="l">
              <a:buNone/>
            </a:pPr>
            <a:r>
              <a:rPr lang="en-US" dirty="0" err="1" smtClean="0">
                <a:latin typeface="Times New Roman" pitchFamily="18" charset="0"/>
                <a:cs typeface="Times New Roman" pitchFamily="18" charset="0"/>
              </a:rPr>
              <a:t>Polyuria</a:t>
            </a:r>
            <a:r>
              <a:rPr lang="en-US" dirty="0" smtClean="0">
                <a:latin typeface="Times New Roman" pitchFamily="18" charset="0"/>
                <a:cs typeface="Times New Roman" pitchFamily="18" charset="0"/>
              </a:rPr>
              <a:t> occurs in 50% t0 70% 0f patients taking lithium chronically.</a:t>
            </a:r>
          </a:p>
          <a:p>
            <a:pPr algn="l">
              <a:buNone/>
            </a:pPr>
            <a:r>
              <a:rPr lang="en-US" dirty="0" smtClean="0">
                <a:latin typeface="Times New Roman" pitchFamily="18" charset="0"/>
                <a:cs typeface="Times New Roman" pitchFamily="18" charset="0"/>
              </a:rPr>
              <a:t> </a:t>
            </a:r>
          </a:p>
          <a:p>
            <a:pPr algn="l">
              <a:buNone/>
            </a:pPr>
            <a:r>
              <a:rPr lang="en-US" dirty="0" smtClean="0">
                <a:latin typeface="Times New Roman" pitchFamily="18" charset="0"/>
                <a:cs typeface="Times New Roman" pitchFamily="18" charset="0"/>
              </a:rPr>
              <a:t>Lithium promotes </a:t>
            </a:r>
            <a:r>
              <a:rPr lang="en-US" dirty="0" err="1" smtClean="0">
                <a:latin typeface="Times New Roman" pitchFamily="18" charset="0"/>
                <a:cs typeface="Times New Roman" pitchFamily="18" charset="0"/>
              </a:rPr>
              <a:t>polyuria</a:t>
            </a:r>
            <a:r>
              <a:rPr lang="en-US" dirty="0" smtClean="0">
                <a:latin typeface="Times New Roman" pitchFamily="18" charset="0"/>
                <a:cs typeface="Times New Roman" pitchFamily="18" charset="0"/>
              </a:rPr>
              <a:t> by antagonizing the effects of </a:t>
            </a:r>
            <a:r>
              <a:rPr lang="en-US" dirty="0" err="1" smtClean="0">
                <a:latin typeface="Times New Roman" pitchFamily="18" charset="0"/>
                <a:cs typeface="Times New Roman" pitchFamily="18" charset="0"/>
              </a:rPr>
              <a:t>antidiuretic</a:t>
            </a:r>
            <a:r>
              <a:rPr lang="en-US" dirty="0" smtClean="0">
                <a:latin typeface="Times New Roman" pitchFamily="18" charset="0"/>
                <a:cs typeface="Times New Roman" pitchFamily="18" charset="0"/>
              </a:rPr>
              <a:t> hormone. </a:t>
            </a:r>
          </a:p>
          <a:p>
            <a:pPr algn="l">
              <a:buNone/>
            </a:pPr>
            <a:endParaRPr lang="en-US" dirty="0" smtClean="0">
              <a:latin typeface="Times New Roman" pitchFamily="18" charset="0"/>
              <a:cs typeface="Times New Roman" pitchFamily="18" charset="0"/>
            </a:endParaRPr>
          </a:p>
          <a:p>
            <a:pPr algn="l">
              <a:buNone/>
            </a:pPr>
            <a:r>
              <a:rPr lang="en-US" dirty="0" smtClean="0">
                <a:latin typeface="Times New Roman" pitchFamily="18" charset="0"/>
                <a:cs typeface="Times New Roman" pitchFamily="18" charset="0"/>
              </a:rPr>
              <a:t>To maintain adequate hydration, patients should be instructed to drink 8 to 12 glasses of fluids daily.</a:t>
            </a:r>
          </a:p>
          <a:p>
            <a:endParaRPr lang="ar-IQ" dirty="0">
              <a:latin typeface="Times New Roman" pitchFamily="18" charset="0"/>
              <a:cs typeface="Times New Roman" pitchFamily="18" charset="0"/>
            </a:endParaRPr>
          </a:p>
        </p:txBody>
      </p:sp>
      <p:sp>
        <p:nvSpPr>
          <p:cNvPr id="3" name="عنوان 2"/>
          <p:cNvSpPr>
            <a:spLocks noGrp="1"/>
          </p:cNvSpPr>
          <p:nvPr>
            <p:ph type="title"/>
          </p:nvPr>
        </p:nvSpPr>
        <p:spPr/>
        <p:txBody>
          <a:bodyPr/>
          <a:lstStyle/>
          <a:p>
            <a:pPr algn="ctr" rtl="0"/>
            <a:r>
              <a:rPr lang="en-US" dirty="0" err="1" smtClean="0">
                <a:latin typeface="Times New Roman" pitchFamily="18" charset="0"/>
                <a:cs typeface="Times New Roman" pitchFamily="18" charset="0"/>
              </a:rPr>
              <a:t>Polyuria</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85720" y="1481328"/>
            <a:ext cx="8401080" cy="5019506"/>
          </a:xfrm>
        </p:spPr>
        <p:txBody>
          <a:bodyPr/>
          <a:lstStyle/>
          <a:p>
            <a:pPr algn="l">
              <a:buNone/>
            </a:pPr>
            <a:endParaRPr lang="en-US" dirty="0" smtClean="0">
              <a:latin typeface="Times New Roman" pitchFamily="18" charset="0"/>
              <a:cs typeface="Times New Roman" pitchFamily="18" charset="0"/>
            </a:endParaRPr>
          </a:p>
          <a:p>
            <a:pPr algn="l">
              <a:buNone/>
            </a:pPr>
            <a:r>
              <a:rPr lang="en-US" dirty="0" smtClean="0">
                <a:latin typeface="Times New Roman" pitchFamily="18" charset="0"/>
                <a:cs typeface="Times New Roman" pitchFamily="18" charset="0"/>
              </a:rPr>
              <a:t>Chronic administration of lithium has occasionally been associated with degenerative changes in the kidney. </a:t>
            </a:r>
          </a:p>
          <a:p>
            <a:pPr algn="l">
              <a:buNone/>
            </a:pPr>
            <a:endParaRPr lang="en-US" dirty="0" smtClean="0">
              <a:latin typeface="Times New Roman" pitchFamily="18" charset="0"/>
              <a:cs typeface="Times New Roman" pitchFamily="18" charset="0"/>
            </a:endParaRPr>
          </a:p>
          <a:p>
            <a:pPr algn="l">
              <a:buNone/>
            </a:pPr>
            <a:r>
              <a:rPr lang="en-US" dirty="0" smtClean="0">
                <a:latin typeface="Times New Roman" pitchFamily="18" charset="0"/>
                <a:cs typeface="Times New Roman" pitchFamily="18" charset="0"/>
              </a:rPr>
              <a:t>Kidney function should be assessed prior to treatment and once a year thereafter</a:t>
            </a:r>
            <a:endParaRPr lang="ar-IQ" dirty="0">
              <a:latin typeface="Times New Roman" pitchFamily="18" charset="0"/>
              <a:cs typeface="Times New Roman" pitchFamily="18" charset="0"/>
            </a:endParaRPr>
          </a:p>
        </p:txBody>
      </p:sp>
      <p:sp>
        <p:nvSpPr>
          <p:cNvPr id="3" name="عنوان 2"/>
          <p:cNvSpPr>
            <a:spLocks noGrp="1"/>
          </p:cNvSpPr>
          <p:nvPr>
            <p:ph type="title"/>
          </p:nvPr>
        </p:nvSpPr>
        <p:spPr>
          <a:xfrm>
            <a:off x="500034" y="428604"/>
            <a:ext cx="8229600" cy="1143000"/>
          </a:xfrm>
        </p:spPr>
        <p:txBody>
          <a:bodyPr>
            <a:normAutofit/>
          </a:bodyPr>
          <a:lstStyle/>
          <a:p>
            <a:pPr algn="ctr"/>
            <a:r>
              <a:rPr lang="en-US" dirty="0" smtClean="0"/>
              <a:t>Renal toxicity:</a:t>
            </a:r>
            <a:endParaRPr lang="ar-IQ"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14282" y="1481328"/>
            <a:ext cx="8472518" cy="5090944"/>
          </a:xfrm>
        </p:spPr>
        <p:txBody>
          <a:bodyPr/>
          <a:lstStyle/>
          <a:p>
            <a:pPr algn="l">
              <a:buNone/>
            </a:pPr>
            <a:r>
              <a:rPr lang="en-US" dirty="0" smtClean="0">
                <a:latin typeface="Times New Roman" pitchFamily="18" charset="0"/>
                <a:cs typeface="Times New Roman" pitchFamily="18" charset="0"/>
              </a:rPr>
              <a:t>Long term use of lithium can cause enlargement of the thyroid gland (goiter). </a:t>
            </a:r>
          </a:p>
          <a:p>
            <a:pPr algn="l">
              <a:buNone/>
            </a:pPr>
            <a:endParaRPr lang="en-US" dirty="0" smtClean="0">
              <a:latin typeface="Times New Roman" pitchFamily="18" charset="0"/>
              <a:cs typeface="Times New Roman" pitchFamily="18" charset="0"/>
            </a:endParaRPr>
          </a:p>
          <a:p>
            <a:pPr algn="l">
              <a:buNone/>
            </a:pPr>
            <a:r>
              <a:rPr lang="en-US" dirty="0" smtClean="0">
                <a:latin typeface="Times New Roman" pitchFamily="18" charset="0"/>
                <a:cs typeface="Times New Roman" pitchFamily="18" charset="0"/>
              </a:rPr>
              <a:t>Treatment with thyroid hormone or withdrawal of lithium will reverse thyroid hypertrophy. </a:t>
            </a:r>
          </a:p>
          <a:p>
            <a:pPr algn="l">
              <a:buNone/>
            </a:pPr>
            <a:endParaRPr lang="en-US" dirty="0" smtClean="0">
              <a:latin typeface="Times New Roman" pitchFamily="18" charset="0"/>
              <a:cs typeface="Times New Roman" pitchFamily="18" charset="0"/>
            </a:endParaRPr>
          </a:p>
          <a:p>
            <a:pPr algn="l">
              <a:buNone/>
            </a:pPr>
            <a:r>
              <a:rPr lang="en-US" dirty="0" smtClean="0">
                <a:latin typeface="Times New Roman" pitchFamily="18" charset="0"/>
                <a:cs typeface="Times New Roman" pitchFamily="18" charset="0"/>
              </a:rPr>
              <a:t>Measurement of thyroid hormones T3 and T4 and TSH should be obtained prior to treatment and annually thereafter.</a:t>
            </a:r>
          </a:p>
          <a:p>
            <a:endParaRPr lang="ar-IQ" dirty="0">
              <a:latin typeface="Times New Roman" pitchFamily="18" charset="0"/>
              <a:cs typeface="Times New Roman" pitchFamily="18" charset="0"/>
            </a:endParaRPr>
          </a:p>
        </p:txBody>
      </p:sp>
      <p:sp>
        <p:nvSpPr>
          <p:cNvPr id="3" name="عنوان 2"/>
          <p:cNvSpPr>
            <a:spLocks noGrp="1"/>
          </p:cNvSpPr>
          <p:nvPr>
            <p:ph type="title"/>
          </p:nvPr>
        </p:nvSpPr>
        <p:spPr/>
        <p:txBody>
          <a:bodyPr>
            <a:normAutofit/>
          </a:bodyPr>
          <a:lstStyle/>
          <a:p>
            <a:pPr algn="ctr"/>
            <a:r>
              <a:rPr lang="en-US" dirty="0" smtClean="0"/>
              <a:t>Goiter: </a:t>
            </a:r>
            <a:endParaRPr lang="ar-IQ"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1357298"/>
            <a:ext cx="8229600" cy="5143536"/>
          </a:xfrm>
        </p:spPr>
        <p:txBody>
          <a:bodyPr>
            <a:normAutofit/>
          </a:bodyPr>
          <a:lstStyle/>
          <a:p>
            <a:pPr algn="l">
              <a:buNone/>
            </a:pPr>
            <a:endParaRPr lang="en-US" b="1" dirty="0" smtClean="0">
              <a:latin typeface="Times New Roman" pitchFamily="18" charset="0"/>
              <a:cs typeface="Times New Roman" pitchFamily="18" charset="0"/>
            </a:endParaRPr>
          </a:p>
          <a:p>
            <a:pPr algn="l">
              <a:buNone/>
            </a:pPr>
            <a:endParaRPr lang="en-US" b="1" dirty="0" smtClean="0">
              <a:latin typeface="Times New Roman" pitchFamily="18" charset="0"/>
              <a:cs typeface="Times New Roman" pitchFamily="18" charset="0"/>
            </a:endParaRPr>
          </a:p>
          <a:p>
            <a:pPr algn="l">
              <a:buNone/>
            </a:pPr>
            <a:r>
              <a:rPr lang="en-US" b="1" dirty="0" err="1" smtClean="0">
                <a:latin typeface="Times New Roman" pitchFamily="18" charset="0"/>
                <a:cs typeface="Times New Roman" pitchFamily="18" charset="0"/>
              </a:rPr>
              <a:t>Trazodone</a:t>
            </a:r>
            <a:endParaRPr lang="en-US" b="1" dirty="0" smtClean="0">
              <a:latin typeface="Times New Roman" pitchFamily="18" charset="0"/>
              <a:cs typeface="Times New Roman" pitchFamily="18" charset="0"/>
            </a:endParaRPr>
          </a:p>
          <a:p>
            <a:pPr algn="l"/>
            <a:r>
              <a:rPr lang="en-US" dirty="0" err="1" smtClean="0">
                <a:latin typeface="Times New Roman" pitchFamily="18" charset="0"/>
                <a:cs typeface="Times New Roman" pitchFamily="18" charset="0"/>
              </a:rPr>
              <a:t>Trazodone</a:t>
            </a:r>
            <a:r>
              <a:rPr lang="en-US" dirty="0" smtClean="0">
                <a:latin typeface="Times New Roman" pitchFamily="18" charset="0"/>
                <a:cs typeface="Times New Roman" pitchFamily="18" charset="0"/>
              </a:rPr>
              <a:t> is a second line agent for treatment of depression. Antidepressant effects take several weeks to </a:t>
            </a:r>
            <a:r>
              <a:rPr lang="en-US" dirty="0" err="1" smtClean="0">
                <a:latin typeface="Times New Roman" pitchFamily="18" charset="0"/>
                <a:cs typeface="Times New Roman" pitchFamily="18" charset="0"/>
              </a:rPr>
              <a:t>develop.Trazodone</a:t>
            </a:r>
            <a:r>
              <a:rPr lang="en-US" dirty="0" smtClean="0">
                <a:latin typeface="Times New Roman" pitchFamily="18" charset="0"/>
                <a:cs typeface="Times New Roman" pitchFamily="18" charset="0"/>
              </a:rPr>
              <a:t> produces selective blockade of serotonin reuptake and may also stimulate serotonin receptor directly.</a:t>
            </a:r>
          </a:p>
          <a:p>
            <a:pPr algn="l"/>
            <a:endParaRPr lang="ar-IQ" dirty="0">
              <a:latin typeface="Times New Roman" pitchFamily="18" charset="0"/>
              <a:cs typeface="Times New Roman" pitchFamily="18" charset="0"/>
            </a:endParaRPr>
          </a:p>
        </p:txBody>
      </p:sp>
      <p:sp>
        <p:nvSpPr>
          <p:cNvPr id="3" name="عنوان 2"/>
          <p:cNvSpPr>
            <a:spLocks noGrp="1"/>
          </p:cNvSpPr>
          <p:nvPr>
            <p:ph type="title"/>
          </p:nvPr>
        </p:nvSpPr>
        <p:spPr/>
        <p:txBody>
          <a:bodyPr>
            <a:normAutofit fontScale="90000"/>
          </a:bodyPr>
          <a:lstStyle/>
          <a:p>
            <a:pPr algn="ctr" rtl="0"/>
            <a:r>
              <a:rPr lang="en-US" dirty="0" smtClean="0"/>
              <a:t>Atypical Antidepressants</a:t>
            </a:r>
            <a:br>
              <a:rPr lang="en-US" dirty="0" smtClean="0"/>
            </a:br>
            <a:r>
              <a:rPr lang="en-US" dirty="0" smtClean="0"/>
              <a:t> </a:t>
            </a:r>
            <a:r>
              <a:rPr lang="en-US" dirty="0" err="1" smtClean="0"/>
              <a:t>Trazodone</a:t>
            </a:r>
            <a:r>
              <a:rPr lang="en-US" dirty="0" smtClean="0"/>
              <a:t> , </a:t>
            </a:r>
            <a:r>
              <a:rPr lang="en-US" dirty="0" err="1" smtClean="0"/>
              <a:t>Amoxapine</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85720" y="1481328"/>
            <a:ext cx="8401080" cy="4948068"/>
          </a:xfrm>
        </p:spPr>
        <p:txBody>
          <a:bodyPr/>
          <a:lstStyle/>
          <a:p>
            <a:pPr algn="l">
              <a:buNone/>
            </a:pPr>
            <a:r>
              <a:rPr lang="en-US" dirty="0" smtClean="0">
                <a:latin typeface="Times New Roman" pitchFamily="18" charset="0"/>
                <a:cs typeface="Times New Roman" pitchFamily="18" charset="0"/>
              </a:rPr>
              <a:t> 	Use of lithium during the first trimester of pregnancy is associated with an 11% incidence of birth defects( usually malformations of the heart). </a:t>
            </a:r>
          </a:p>
          <a:p>
            <a:pPr algn="l">
              <a:buNone/>
            </a:pPr>
            <a:endParaRPr lang="en-US" dirty="0" smtClean="0">
              <a:latin typeface="Times New Roman" pitchFamily="18" charset="0"/>
              <a:cs typeface="Times New Roman" pitchFamily="18" charset="0"/>
            </a:endParaRPr>
          </a:p>
          <a:p>
            <a:pPr algn="l">
              <a:buNone/>
            </a:pPr>
            <a:r>
              <a:rPr lang="en-US" dirty="0" smtClean="0">
                <a:latin typeface="Times New Roman" pitchFamily="18" charset="0"/>
                <a:cs typeface="Times New Roman" pitchFamily="18" charset="0"/>
              </a:rPr>
              <a:t>Accordingly lithium is contraindicated during the first trimester of pregnancy.</a:t>
            </a:r>
            <a:endParaRPr lang="ar-IQ" dirty="0">
              <a:latin typeface="Times New Roman" pitchFamily="18" charset="0"/>
              <a:cs typeface="Times New Roman" pitchFamily="18" charset="0"/>
            </a:endParaRPr>
          </a:p>
        </p:txBody>
      </p:sp>
      <p:sp>
        <p:nvSpPr>
          <p:cNvPr id="3" name="عنوان 2"/>
          <p:cNvSpPr>
            <a:spLocks noGrp="1"/>
          </p:cNvSpPr>
          <p:nvPr>
            <p:ph type="title"/>
          </p:nvPr>
        </p:nvSpPr>
        <p:spPr/>
        <p:txBody>
          <a:bodyPr>
            <a:normAutofit/>
          </a:bodyPr>
          <a:lstStyle/>
          <a:p>
            <a:pPr algn="ctr"/>
            <a:r>
              <a:rPr lang="en-US" dirty="0" err="1" smtClean="0"/>
              <a:t>Teratogenesis</a:t>
            </a:r>
            <a:r>
              <a:rPr lang="en-US" dirty="0" smtClean="0"/>
              <a:t>:</a:t>
            </a:r>
            <a:endParaRPr lang="ar-IQ"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algn="l">
              <a:buNone/>
            </a:pPr>
            <a:r>
              <a:rPr lang="en-US" dirty="0" smtClean="0">
                <a:latin typeface="Times New Roman" pitchFamily="18" charset="0"/>
                <a:cs typeface="Times New Roman" pitchFamily="18" charset="0"/>
              </a:rPr>
              <a:t>Lithium readily enters breast milk and can achieve concentrations that are potentially harmful to the nursing infant. </a:t>
            </a:r>
          </a:p>
          <a:p>
            <a:pPr algn="l">
              <a:buNone/>
            </a:pPr>
            <a:endParaRPr lang="en-US" dirty="0" smtClean="0">
              <a:latin typeface="Times New Roman" pitchFamily="18" charset="0"/>
              <a:cs typeface="Times New Roman" pitchFamily="18" charset="0"/>
            </a:endParaRPr>
          </a:p>
          <a:p>
            <a:pPr algn="l">
              <a:buNone/>
            </a:pPr>
            <a:r>
              <a:rPr lang="en-US" dirty="0" smtClean="0">
                <a:latin typeface="Times New Roman" pitchFamily="18" charset="0"/>
                <a:cs typeface="Times New Roman" pitchFamily="18" charset="0"/>
              </a:rPr>
              <a:t>Consequently breast feeding during lithium therapy should be discouraged.</a:t>
            </a:r>
          </a:p>
          <a:p>
            <a:endParaRPr lang="ar-IQ" dirty="0">
              <a:latin typeface="Times New Roman" pitchFamily="18" charset="0"/>
              <a:cs typeface="Times New Roman" pitchFamily="18" charset="0"/>
            </a:endParaRPr>
          </a:p>
        </p:txBody>
      </p:sp>
      <p:sp>
        <p:nvSpPr>
          <p:cNvPr id="3" name="عنوان 2"/>
          <p:cNvSpPr>
            <a:spLocks noGrp="1"/>
          </p:cNvSpPr>
          <p:nvPr>
            <p:ph type="title"/>
          </p:nvPr>
        </p:nvSpPr>
        <p:spPr/>
        <p:txBody>
          <a:bodyPr>
            <a:normAutofit/>
          </a:bodyPr>
          <a:lstStyle/>
          <a:p>
            <a:pPr algn="ctr"/>
            <a:r>
              <a:rPr lang="en-US" dirty="0" smtClean="0"/>
              <a:t>Use in lactation: </a:t>
            </a:r>
            <a:endParaRPr lang="ar-IQ"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algn="l">
              <a:buNone/>
            </a:pPr>
            <a:endParaRPr lang="en-US" dirty="0" smtClean="0">
              <a:latin typeface="Times New Roman" pitchFamily="18" charset="0"/>
              <a:cs typeface="Times New Roman" pitchFamily="18" charset="0"/>
            </a:endParaRPr>
          </a:p>
          <a:p>
            <a:pPr algn="l">
              <a:buNone/>
            </a:pPr>
            <a:endParaRPr lang="en-US" dirty="0" smtClean="0">
              <a:latin typeface="Times New Roman" pitchFamily="18" charset="0"/>
              <a:cs typeface="Times New Roman" pitchFamily="18" charset="0"/>
            </a:endParaRPr>
          </a:p>
          <a:p>
            <a:pPr algn="l">
              <a:buNone/>
            </a:pPr>
            <a:r>
              <a:rPr lang="en-US" dirty="0" smtClean="0">
                <a:latin typeface="Times New Roman" pitchFamily="18" charset="0"/>
                <a:cs typeface="Times New Roman" pitchFamily="18" charset="0"/>
              </a:rPr>
              <a:t>Diuretics promote sodium loss and can thereby increase the risk of lithium toxicity by increasing lithium reabsorption from the renal tubules. </a:t>
            </a:r>
            <a:endParaRPr lang="ar-IQ" dirty="0">
              <a:latin typeface="Times New Roman" pitchFamily="18" charset="0"/>
              <a:cs typeface="Times New Roman" pitchFamily="18" charset="0"/>
            </a:endParaRPr>
          </a:p>
        </p:txBody>
      </p:sp>
      <p:sp>
        <p:nvSpPr>
          <p:cNvPr id="3" name="عنوان 2"/>
          <p:cNvSpPr>
            <a:spLocks noGrp="1"/>
          </p:cNvSpPr>
          <p:nvPr>
            <p:ph type="title"/>
          </p:nvPr>
        </p:nvSpPr>
        <p:spPr/>
        <p:txBody>
          <a:bodyPr>
            <a:normAutofit/>
          </a:bodyPr>
          <a:lstStyle/>
          <a:p>
            <a:pPr algn="ctr"/>
            <a:r>
              <a:rPr lang="en-US" dirty="0" smtClean="0">
                <a:latin typeface="Times New Roman" pitchFamily="18" charset="0"/>
                <a:cs typeface="Times New Roman" pitchFamily="18" charset="0"/>
              </a:rPr>
              <a:t>Diuretics and lithium:</a:t>
            </a:r>
            <a:endParaRPr lang="ar-IQ"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a:bodyPr>
          <a:lstStyle/>
          <a:p>
            <a:pPr algn="ctr"/>
            <a:endParaRPr lang="en-US" sz="8800" dirty="0" smtClean="0">
              <a:latin typeface="+mj-lt"/>
            </a:endParaRPr>
          </a:p>
          <a:p>
            <a:pPr algn="ctr"/>
            <a:r>
              <a:rPr lang="en-US" sz="8800" dirty="0" smtClean="0">
                <a:latin typeface="+mj-lt"/>
              </a:rPr>
              <a:t>Thank you</a:t>
            </a:r>
            <a:endParaRPr lang="ar-SA" sz="8800" dirty="0">
              <a:latin typeface="+mj-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algn="l"/>
            <a:r>
              <a:rPr lang="en-US" dirty="0" smtClean="0">
                <a:latin typeface="Times New Roman" pitchFamily="18" charset="0"/>
                <a:cs typeface="Times New Roman" pitchFamily="18" charset="0"/>
              </a:rPr>
              <a:t>Common side effects are sedation, orthostatic hypotension, dry mouth, and nausea. In contrast to the </a:t>
            </a:r>
            <a:r>
              <a:rPr lang="en-US" dirty="0" err="1" smtClean="0">
                <a:latin typeface="Times New Roman" pitchFamily="18" charset="0"/>
                <a:cs typeface="Times New Roman" pitchFamily="18" charset="0"/>
              </a:rPr>
              <a:t>tricyclic</a:t>
            </a:r>
            <a:r>
              <a:rPr lang="en-US" dirty="0" smtClean="0">
                <a:latin typeface="Times New Roman" pitchFamily="18" charset="0"/>
                <a:cs typeface="Times New Roman" pitchFamily="18" charset="0"/>
              </a:rPr>
              <a:t> agents, </a:t>
            </a:r>
            <a:r>
              <a:rPr lang="en-US" dirty="0" err="1" smtClean="0">
                <a:latin typeface="Times New Roman" pitchFamily="18" charset="0"/>
                <a:cs typeface="Times New Roman" pitchFamily="18" charset="0"/>
              </a:rPr>
              <a:t>trazodone</a:t>
            </a:r>
            <a:r>
              <a:rPr lang="en-US" dirty="0" smtClean="0">
                <a:latin typeface="Times New Roman" pitchFamily="18" charset="0"/>
                <a:cs typeface="Times New Roman" pitchFamily="18" charset="0"/>
              </a:rPr>
              <a:t> has minimal </a:t>
            </a:r>
            <a:r>
              <a:rPr lang="en-US" dirty="0" err="1" smtClean="0">
                <a:latin typeface="Times New Roman" pitchFamily="18" charset="0"/>
                <a:cs typeface="Times New Roman" pitchFamily="18" charset="0"/>
              </a:rPr>
              <a:t>anticholinergic</a:t>
            </a:r>
            <a:r>
              <a:rPr lang="en-US" dirty="0" smtClean="0">
                <a:latin typeface="Times New Roman" pitchFamily="18" charset="0"/>
                <a:cs typeface="Times New Roman" pitchFamily="18" charset="0"/>
              </a:rPr>
              <a:t> actions and is not </a:t>
            </a:r>
            <a:r>
              <a:rPr lang="en-US" dirty="0" err="1" smtClean="0">
                <a:latin typeface="Times New Roman" pitchFamily="18" charset="0"/>
                <a:cs typeface="Times New Roman" pitchFamily="18" charset="0"/>
              </a:rPr>
              <a:t>cardiotoxic</a:t>
            </a:r>
            <a:r>
              <a:rPr lang="en-US" dirty="0" smtClean="0">
                <a:latin typeface="Times New Roman" pitchFamily="18" charset="0"/>
                <a:cs typeface="Times New Roman" pitchFamily="18" charset="0"/>
              </a:rPr>
              <a:t>. Accordingly, </a:t>
            </a:r>
            <a:r>
              <a:rPr lang="en-US" dirty="0" err="1" smtClean="0">
                <a:latin typeface="Times New Roman" pitchFamily="18" charset="0"/>
                <a:cs typeface="Times New Roman" pitchFamily="18" charset="0"/>
              </a:rPr>
              <a:t>trazodone</a:t>
            </a:r>
            <a:r>
              <a:rPr lang="en-US" dirty="0" smtClean="0">
                <a:latin typeface="Times New Roman" pitchFamily="18" charset="0"/>
                <a:cs typeface="Times New Roman" pitchFamily="18" charset="0"/>
              </a:rPr>
              <a:t> may be useful for elderly patients and other individuals for whom the cardiac and </a:t>
            </a:r>
            <a:r>
              <a:rPr lang="en-US" dirty="0" err="1" smtClean="0">
                <a:latin typeface="Times New Roman" pitchFamily="18" charset="0"/>
                <a:cs typeface="Times New Roman" pitchFamily="18" charset="0"/>
              </a:rPr>
              <a:t>anticholinergic</a:t>
            </a:r>
            <a:r>
              <a:rPr lang="en-US" dirty="0" smtClean="0">
                <a:latin typeface="Times New Roman" pitchFamily="18" charset="0"/>
                <a:cs typeface="Times New Roman" pitchFamily="18" charset="0"/>
              </a:rPr>
              <a:t> effects of the </a:t>
            </a:r>
            <a:r>
              <a:rPr lang="en-US" dirty="0" err="1" smtClean="0">
                <a:latin typeface="Times New Roman" pitchFamily="18" charset="0"/>
                <a:cs typeface="Times New Roman" pitchFamily="18" charset="0"/>
              </a:rPr>
              <a:t>tricyclics</a:t>
            </a:r>
            <a:r>
              <a:rPr lang="en-US" dirty="0" smtClean="0">
                <a:latin typeface="Times New Roman" pitchFamily="18" charset="0"/>
                <a:cs typeface="Times New Roman" pitchFamily="18" charset="0"/>
              </a:rPr>
              <a:t> may be intolerable.</a:t>
            </a:r>
          </a:p>
          <a:p>
            <a:pPr algn="l"/>
            <a:endParaRPr lang="ar-SA" dirty="0">
              <a:latin typeface="Times New Roman" pitchFamily="18" charset="0"/>
              <a:cs typeface="Times New Roman" pitchFamily="18" charset="0"/>
            </a:endParaRPr>
          </a:p>
        </p:txBody>
      </p:sp>
      <p:sp>
        <p:nvSpPr>
          <p:cNvPr id="3" name="عنوان 2"/>
          <p:cNvSpPr>
            <a:spLocks noGrp="1"/>
          </p:cNvSpPr>
          <p:nvPr>
            <p:ph type="title"/>
          </p:nvPr>
        </p:nvSpPr>
        <p:spPr/>
        <p:txBody>
          <a:bodyPr/>
          <a:lstStyle/>
          <a:p>
            <a:r>
              <a:rPr lang="en-US" dirty="0" smtClean="0"/>
              <a:t>Side effects </a:t>
            </a:r>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1481328"/>
            <a:ext cx="8229600" cy="5019506"/>
          </a:xfrm>
        </p:spPr>
        <p:txBody>
          <a:bodyPr>
            <a:normAutofit/>
          </a:bodyPr>
          <a:lstStyle/>
          <a:p>
            <a:pPr algn="l">
              <a:buNone/>
            </a:pPr>
            <a:endParaRPr lang="en-US" dirty="0" smtClean="0">
              <a:latin typeface="Times New Roman" pitchFamily="18" charset="0"/>
              <a:cs typeface="Times New Roman" pitchFamily="18" charset="0"/>
            </a:endParaRPr>
          </a:p>
          <a:p>
            <a:pPr algn="l">
              <a:buNone/>
            </a:pPr>
            <a:endParaRPr lang="en-US" dirty="0" smtClean="0">
              <a:latin typeface="Times New Roman" pitchFamily="18" charset="0"/>
              <a:cs typeface="Times New Roman" pitchFamily="18" charset="0"/>
            </a:endParaRPr>
          </a:p>
          <a:p>
            <a:pPr algn="l">
              <a:buNone/>
            </a:pPr>
            <a:r>
              <a:rPr lang="en-US" dirty="0" err="1" smtClean="0">
                <a:latin typeface="Times New Roman" pitchFamily="18" charset="0"/>
                <a:cs typeface="Times New Roman" pitchFamily="18" charset="0"/>
              </a:rPr>
              <a:t>Amoxapine</a:t>
            </a:r>
            <a:r>
              <a:rPr lang="en-US" dirty="0" smtClean="0">
                <a:latin typeface="Times New Roman" pitchFamily="18" charset="0"/>
                <a:cs typeface="Times New Roman" pitchFamily="18" charset="0"/>
              </a:rPr>
              <a:t> is </a:t>
            </a:r>
            <a:r>
              <a:rPr lang="en-US" dirty="0" err="1" smtClean="0">
                <a:latin typeface="Times New Roman" pitchFamily="18" charset="0"/>
                <a:cs typeface="Times New Roman" pitchFamily="18" charset="0"/>
              </a:rPr>
              <a:t>chemicly</a:t>
            </a:r>
            <a:r>
              <a:rPr lang="en-US" dirty="0" smtClean="0">
                <a:latin typeface="Times New Roman" pitchFamily="18" charset="0"/>
                <a:cs typeface="Times New Roman" pitchFamily="18" charset="0"/>
              </a:rPr>
              <a:t> related to the antipsychotic agent </a:t>
            </a:r>
            <a:r>
              <a:rPr lang="en-US" dirty="0" err="1" smtClean="0">
                <a:latin typeface="Times New Roman" pitchFamily="18" charset="0"/>
                <a:cs typeface="Times New Roman" pitchFamily="18" charset="0"/>
              </a:rPr>
              <a:t>loxapine</a:t>
            </a:r>
            <a:r>
              <a:rPr lang="en-US" dirty="0" smtClean="0">
                <a:latin typeface="Times New Roman" pitchFamily="18" charset="0"/>
                <a:cs typeface="Times New Roman" pitchFamily="18" charset="0"/>
              </a:rPr>
              <a:t>, and has both antidepressant and </a:t>
            </a:r>
            <a:r>
              <a:rPr lang="en-US" dirty="0" err="1" smtClean="0">
                <a:latin typeface="Times New Roman" pitchFamily="18" charset="0"/>
                <a:cs typeface="Times New Roman" pitchFamily="18" charset="0"/>
              </a:rPr>
              <a:t>neuroleptic</a:t>
            </a:r>
            <a:r>
              <a:rPr lang="en-US" dirty="0" smtClean="0">
                <a:latin typeface="Times New Roman" pitchFamily="18" charset="0"/>
                <a:cs typeface="Times New Roman" pitchFamily="18" charset="0"/>
              </a:rPr>
              <a:t> properties. </a:t>
            </a:r>
            <a:r>
              <a:rPr lang="en-US" dirty="0" err="1" smtClean="0">
                <a:latin typeface="Times New Roman" pitchFamily="18" charset="0"/>
                <a:cs typeface="Times New Roman" pitchFamily="18" charset="0"/>
              </a:rPr>
              <a:t>Anidepressant</a:t>
            </a:r>
            <a:r>
              <a:rPr lang="en-US" dirty="0" smtClean="0">
                <a:latin typeface="Times New Roman" pitchFamily="18" charset="0"/>
                <a:cs typeface="Times New Roman" pitchFamily="18" charset="0"/>
              </a:rPr>
              <a:t> effects are equivalent to those of the </a:t>
            </a:r>
            <a:r>
              <a:rPr lang="en-US" dirty="0" err="1" smtClean="0">
                <a:latin typeface="Times New Roman" pitchFamily="18" charset="0"/>
                <a:cs typeface="Times New Roman" pitchFamily="18" charset="0"/>
              </a:rPr>
              <a:t>tricyclics</a:t>
            </a:r>
            <a:r>
              <a:rPr lang="en-US" dirty="0" smtClean="0">
                <a:latin typeface="Times New Roman" pitchFamily="18" charset="0"/>
                <a:cs typeface="Times New Roman" pitchFamily="18" charset="0"/>
              </a:rPr>
              <a:t>. Because it can cause serious side effects, </a:t>
            </a:r>
            <a:r>
              <a:rPr lang="en-US" dirty="0" err="1" smtClean="0">
                <a:latin typeface="Times New Roman" pitchFamily="18" charset="0"/>
                <a:cs typeface="Times New Roman" pitchFamily="18" charset="0"/>
              </a:rPr>
              <a:t>amoxapine</a:t>
            </a:r>
            <a:r>
              <a:rPr lang="en-US" dirty="0" smtClean="0">
                <a:latin typeface="Times New Roman" pitchFamily="18" charset="0"/>
                <a:cs typeface="Times New Roman" pitchFamily="18" charset="0"/>
              </a:rPr>
              <a:t> should be reserved for patients with psychotic depression.</a:t>
            </a:r>
          </a:p>
          <a:p>
            <a:pPr algn="l">
              <a:buNone/>
            </a:pPr>
            <a:endParaRPr lang="ar-IQ" dirty="0"/>
          </a:p>
        </p:txBody>
      </p:sp>
      <p:sp>
        <p:nvSpPr>
          <p:cNvPr id="3" name="عنوان 2"/>
          <p:cNvSpPr>
            <a:spLocks noGrp="1"/>
          </p:cNvSpPr>
          <p:nvPr>
            <p:ph type="title"/>
          </p:nvPr>
        </p:nvSpPr>
        <p:spPr/>
        <p:txBody>
          <a:bodyPr>
            <a:normAutofit/>
          </a:bodyPr>
          <a:lstStyle/>
          <a:p>
            <a:pPr algn="ctr"/>
            <a:r>
              <a:rPr lang="en-US" dirty="0" err="1" smtClean="0">
                <a:latin typeface="Times New Roman" pitchFamily="18" charset="0"/>
                <a:cs typeface="Times New Roman" pitchFamily="18" charset="0"/>
              </a:rPr>
              <a:t>Amoxapine</a:t>
            </a:r>
            <a:endParaRPr lang="ar-IQ"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endParaRPr lang="en-US" dirty="0" smtClean="0"/>
          </a:p>
          <a:p>
            <a:pPr algn="l"/>
            <a:r>
              <a:rPr lang="en-US" dirty="0" err="1" smtClean="0">
                <a:latin typeface="Times New Roman" pitchFamily="18" charset="0"/>
                <a:cs typeface="Times New Roman" pitchFamily="18" charset="0"/>
              </a:rPr>
              <a:t>Anticholinergic</a:t>
            </a:r>
            <a:r>
              <a:rPr lang="en-US" dirty="0" smtClean="0">
                <a:latin typeface="Times New Roman" pitchFamily="18" charset="0"/>
                <a:cs typeface="Times New Roman" pitchFamily="18" charset="0"/>
              </a:rPr>
              <a:t>, sedative effects.</a:t>
            </a:r>
          </a:p>
          <a:p>
            <a:pPr algn="l"/>
            <a:r>
              <a:rPr lang="en-US" dirty="0" smtClean="0">
                <a:latin typeface="Times New Roman" pitchFamily="18" charset="0"/>
                <a:cs typeface="Times New Roman" pitchFamily="18" charset="0"/>
              </a:rPr>
              <a:t>Following overdose, the risk of seizures is greater than with </a:t>
            </a:r>
            <a:r>
              <a:rPr lang="en-US" dirty="0" err="1" smtClean="0">
                <a:latin typeface="Times New Roman" pitchFamily="18" charset="0"/>
                <a:cs typeface="Times New Roman" pitchFamily="18" charset="0"/>
              </a:rPr>
              <a:t>tricyclics</a:t>
            </a:r>
            <a:r>
              <a:rPr lang="en-US" dirty="0" smtClean="0">
                <a:latin typeface="Times New Roman" pitchFamily="18" charset="0"/>
                <a:cs typeface="Times New Roman" pitchFamily="18" charset="0"/>
              </a:rPr>
              <a:t>. Caution should be exercised in patients with epilepsy. It can block receptors for dopamine. As a result the drug can cause </a:t>
            </a:r>
            <a:r>
              <a:rPr lang="en-US" dirty="0" err="1" smtClean="0">
                <a:latin typeface="Times New Roman" pitchFamily="18" charset="0"/>
                <a:cs typeface="Times New Roman" pitchFamily="18" charset="0"/>
              </a:rPr>
              <a:t>extrapyramidal</a:t>
            </a:r>
            <a:r>
              <a:rPr lang="en-US" dirty="0" smtClean="0">
                <a:latin typeface="Times New Roman" pitchFamily="18" charset="0"/>
                <a:cs typeface="Times New Roman" pitchFamily="18" charset="0"/>
              </a:rPr>
              <a:t> side effect</a:t>
            </a:r>
            <a:endParaRPr lang="ar-SA" dirty="0">
              <a:latin typeface="Times New Roman" pitchFamily="18" charset="0"/>
              <a:cs typeface="Times New Roman" pitchFamily="18" charset="0"/>
            </a:endParaRPr>
          </a:p>
        </p:txBody>
      </p:sp>
      <p:sp>
        <p:nvSpPr>
          <p:cNvPr id="3" name="عنوان 2"/>
          <p:cNvSpPr>
            <a:spLocks noGrp="1"/>
          </p:cNvSpPr>
          <p:nvPr>
            <p:ph type="title"/>
          </p:nvPr>
        </p:nvSpPr>
        <p:spPr/>
        <p:txBody>
          <a:bodyPr/>
          <a:lstStyle/>
          <a:p>
            <a:pPr algn="ctr"/>
            <a:r>
              <a:rPr lang="en-US" dirty="0" smtClean="0">
                <a:latin typeface="Times New Roman" pitchFamily="18" charset="0"/>
                <a:cs typeface="Times New Roman" pitchFamily="18" charset="0"/>
              </a:rPr>
              <a:t>Side effects </a:t>
            </a:r>
            <a:endParaRPr lang="ar-SA"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14282" y="1142984"/>
            <a:ext cx="8472518" cy="5715016"/>
          </a:xfrm>
        </p:spPr>
        <p:txBody>
          <a:bodyPr>
            <a:normAutofit/>
          </a:bodyPr>
          <a:lstStyle/>
          <a:p>
            <a:pPr algn="l"/>
            <a:endParaRPr lang="en-US" dirty="0" smtClean="0">
              <a:latin typeface="Times New Roman" pitchFamily="18" charset="0"/>
              <a:cs typeface="Times New Roman" pitchFamily="18" charset="0"/>
            </a:endParaRPr>
          </a:p>
          <a:p>
            <a:pPr algn="l"/>
            <a:endParaRPr lang="en-US" dirty="0" smtClean="0">
              <a:latin typeface="Times New Roman" pitchFamily="18" charset="0"/>
              <a:cs typeface="Times New Roman" pitchFamily="18" charset="0"/>
            </a:endParaRPr>
          </a:p>
          <a:p>
            <a:pPr algn="l"/>
            <a:r>
              <a:rPr lang="en-US" dirty="0" smtClean="0">
                <a:latin typeface="Times New Roman" pitchFamily="18" charset="0"/>
                <a:cs typeface="Times New Roman" pitchFamily="18" charset="0"/>
              </a:rPr>
              <a:t>Bipolar disorder is a cyclic disorder characterized by recurrent fluctuation in mood. Typically, patients experience alternating episodes of mania and depression separated by periods in which mood is normal.</a:t>
            </a:r>
          </a:p>
          <a:p>
            <a:pPr algn="l">
              <a:buNone/>
            </a:pPr>
            <a:endParaRPr lang="en-US" dirty="0" smtClean="0"/>
          </a:p>
          <a:p>
            <a:pPr algn="l">
              <a:buNone/>
            </a:pPr>
            <a:r>
              <a:rPr lang="en-US" dirty="0" smtClean="0"/>
              <a:t> </a:t>
            </a:r>
            <a:endParaRPr lang="ar-IQ" dirty="0"/>
          </a:p>
        </p:txBody>
      </p:sp>
      <p:sp>
        <p:nvSpPr>
          <p:cNvPr id="3" name="عنوان 2"/>
          <p:cNvSpPr>
            <a:spLocks noGrp="1"/>
          </p:cNvSpPr>
          <p:nvPr>
            <p:ph type="title"/>
          </p:nvPr>
        </p:nvSpPr>
        <p:spPr>
          <a:xfrm>
            <a:off x="457200" y="571480"/>
            <a:ext cx="8229600" cy="1357322"/>
          </a:xfrm>
        </p:spPr>
        <p:txBody>
          <a:bodyPr/>
          <a:lstStyle/>
          <a:p>
            <a:pPr algn="ctr"/>
            <a:r>
              <a:rPr lang="en-US" dirty="0" smtClean="0"/>
              <a:t>Bipolar disorder </a:t>
            </a:r>
            <a:endParaRPr lang="ar-IQ"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1928802"/>
            <a:ext cx="8229600" cy="4078489"/>
          </a:xfrm>
        </p:spPr>
        <p:txBody>
          <a:bodyPr>
            <a:normAutofit fontScale="85000" lnSpcReduction="20000"/>
          </a:bodyPr>
          <a:lstStyle/>
          <a:p>
            <a:pPr algn="l"/>
            <a:r>
              <a:rPr lang="en-US" b="1" dirty="0" smtClean="0">
                <a:latin typeface="Times New Roman" pitchFamily="18" charset="0"/>
                <a:cs typeface="Times New Roman" pitchFamily="18" charset="0"/>
              </a:rPr>
              <a:t>Lithium</a:t>
            </a:r>
            <a:endParaRPr lang="en-US" dirty="0" smtClean="0">
              <a:latin typeface="Times New Roman" pitchFamily="18" charset="0"/>
              <a:cs typeface="Times New Roman" pitchFamily="18" charset="0"/>
            </a:endParaRPr>
          </a:p>
          <a:p>
            <a:pPr algn="l"/>
            <a:r>
              <a:rPr lang="en-US" dirty="0" smtClean="0">
                <a:latin typeface="Times New Roman" pitchFamily="18" charset="0"/>
                <a:cs typeface="Times New Roman" pitchFamily="18" charset="0"/>
              </a:rPr>
              <a:t>    Lithium is a simple inorganic ion that carries a single positive charge. </a:t>
            </a:r>
          </a:p>
          <a:p>
            <a:pPr algn="l"/>
            <a:r>
              <a:rPr lang="en-US" dirty="0" smtClean="0">
                <a:latin typeface="Times New Roman" pitchFamily="18" charset="0"/>
                <a:cs typeface="Times New Roman" pitchFamily="18" charset="0"/>
              </a:rPr>
              <a:t>In the periodic table of elements, lithium fall within the same group as potassium and sodium. Accordingly, lithium has properties in common with these 2 elements.</a:t>
            </a:r>
          </a:p>
          <a:p>
            <a:pPr algn="l">
              <a:buNone/>
            </a:pPr>
            <a:endParaRPr lang="en-US" dirty="0" smtClean="0">
              <a:latin typeface="Times New Roman" pitchFamily="18" charset="0"/>
              <a:cs typeface="Times New Roman" pitchFamily="18" charset="0"/>
            </a:endParaRPr>
          </a:p>
          <a:p>
            <a:pPr algn="l">
              <a:buNone/>
            </a:pPr>
            <a:endParaRPr lang="en-US" dirty="0" smtClean="0">
              <a:latin typeface="Times New Roman" pitchFamily="18" charset="0"/>
              <a:cs typeface="Times New Roman" pitchFamily="18" charset="0"/>
            </a:endParaRPr>
          </a:p>
          <a:p>
            <a:pPr algn="l"/>
            <a:r>
              <a:rPr lang="en-US" dirty="0" smtClean="0">
                <a:latin typeface="Times New Roman" pitchFamily="18" charset="0"/>
                <a:cs typeface="Times New Roman" pitchFamily="18" charset="0"/>
              </a:rPr>
              <a:t>The mainstay of therapy is lithium. Lithium can provide symptomatic control during both the manic phase and the depress phase. In addition, when taken </a:t>
            </a:r>
            <a:r>
              <a:rPr lang="en-US" dirty="0" err="1" smtClean="0">
                <a:latin typeface="Times New Roman" pitchFamily="18" charset="0"/>
                <a:cs typeface="Times New Roman" pitchFamily="18" charset="0"/>
              </a:rPr>
              <a:t>prophylactically</a:t>
            </a:r>
            <a:r>
              <a:rPr lang="en-US" dirty="0" smtClean="0">
                <a:latin typeface="Times New Roman" pitchFamily="18" charset="0"/>
                <a:cs typeface="Times New Roman" pitchFamily="18" charset="0"/>
              </a:rPr>
              <a:t>, lithium can reduce the frequency and severity of recurrent mania and depressive episodes.</a:t>
            </a:r>
          </a:p>
        </p:txBody>
      </p:sp>
      <p:sp>
        <p:nvSpPr>
          <p:cNvPr id="3" name="عنوان 2"/>
          <p:cNvSpPr>
            <a:spLocks noGrp="1"/>
          </p:cNvSpPr>
          <p:nvPr>
            <p:ph type="title"/>
          </p:nvPr>
        </p:nvSpPr>
        <p:spPr/>
        <p:txBody>
          <a:bodyPr>
            <a:normAutofit fontScale="90000"/>
          </a:bodyPr>
          <a:lstStyle/>
          <a:p>
            <a:pPr algn="ctr"/>
            <a:r>
              <a:rPr lang="en-US" dirty="0" smtClean="0">
                <a:latin typeface="Times New Roman" pitchFamily="18" charset="0"/>
                <a:cs typeface="Times New Roman" pitchFamily="18" charset="0"/>
              </a:rPr>
              <a:t>Drug therapy</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Lithium</a:t>
            </a:r>
            <a:r>
              <a:rPr lang="en-US" dirty="0" smtClean="0"/>
              <a:t/>
            </a:r>
            <a:br>
              <a:rPr lang="en-US" dirty="0" smtClean="0"/>
            </a:br>
            <a:endParaRPr lang="ar-IQ"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lnSpcReduction="10000"/>
          </a:bodyPr>
          <a:lstStyle/>
          <a:p>
            <a:pPr algn="l"/>
            <a:endParaRPr lang="en-US" dirty="0" smtClean="0">
              <a:latin typeface="Times New Roman" pitchFamily="18" charset="0"/>
              <a:cs typeface="Times New Roman" pitchFamily="18" charset="0"/>
            </a:endParaRPr>
          </a:p>
          <a:p>
            <a:pPr algn="l"/>
            <a:r>
              <a:rPr lang="en-US" dirty="0" smtClean="0">
                <a:latin typeface="Times New Roman" pitchFamily="18" charset="0"/>
                <a:cs typeface="Times New Roman" pitchFamily="18" charset="0"/>
              </a:rPr>
              <a:t>When used for initial control of acute mania, lithium is usually combined with </a:t>
            </a:r>
            <a:r>
              <a:rPr lang="en-US" dirty="0" err="1" smtClean="0">
                <a:latin typeface="Times New Roman" pitchFamily="18" charset="0"/>
                <a:cs typeface="Times New Roman" pitchFamily="18" charset="0"/>
              </a:rPr>
              <a:t>abenzodiazepine</a:t>
            </a:r>
            <a:r>
              <a:rPr lang="en-US" dirty="0" smtClean="0">
                <a:latin typeface="Times New Roman" pitchFamily="18" charset="0"/>
                <a:cs typeface="Times New Roman" pitchFamily="18" charset="0"/>
              </a:rPr>
              <a:t> or an antipsychotic  agent. These drugs help suppress symptoms until lithium takes effect. Once lithium has taken effect in about 2 weeks, the benzodiazepine or antipsychotic should be gradually withdrawn.</a:t>
            </a:r>
          </a:p>
          <a:p>
            <a:pPr algn="l">
              <a:buNone/>
            </a:pPr>
            <a:endParaRPr lang="en-US" dirty="0" smtClean="0">
              <a:latin typeface="Times New Roman" pitchFamily="18" charset="0"/>
              <a:cs typeface="Times New Roman" pitchFamily="18" charset="0"/>
            </a:endParaRPr>
          </a:p>
          <a:p>
            <a:pPr algn="l"/>
            <a:r>
              <a:rPr lang="en-US" dirty="0" smtClean="0">
                <a:latin typeface="Times New Roman" pitchFamily="18" charset="0"/>
                <a:cs typeface="Times New Roman" pitchFamily="18" charset="0"/>
              </a:rPr>
              <a:t>When used during the depressive phase, lithium can be combined with an antidepressant. Options include a </a:t>
            </a:r>
            <a:r>
              <a:rPr lang="en-US" dirty="0" err="1" smtClean="0">
                <a:latin typeface="Times New Roman" pitchFamily="18" charset="0"/>
                <a:cs typeface="Times New Roman" pitchFamily="18" charset="0"/>
              </a:rPr>
              <a:t>tricyclic</a:t>
            </a:r>
            <a:r>
              <a:rPr lang="en-US" dirty="0" smtClean="0">
                <a:latin typeface="Times New Roman" pitchFamily="18" charset="0"/>
                <a:cs typeface="Times New Roman" pitchFamily="18" charset="0"/>
              </a:rPr>
              <a:t> antidepressant.</a:t>
            </a:r>
          </a:p>
          <a:p>
            <a:pPr algn="l"/>
            <a:endParaRPr lang="ar-IQ" dirty="0" smtClean="0">
              <a:latin typeface="Times New Roman" pitchFamily="18" charset="0"/>
              <a:cs typeface="Times New Roman" pitchFamily="18" charset="0"/>
            </a:endParaRPr>
          </a:p>
          <a:p>
            <a:pPr algn="l"/>
            <a:endParaRPr lang="ar-SA"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14282" y="1481328"/>
            <a:ext cx="8715436" cy="5090944"/>
          </a:xfrm>
        </p:spPr>
        <p:txBody>
          <a:bodyPr>
            <a:normAutofit/>
          </a:bodyPr>
          <a:lstStyle/>
          <a:p>
            <a:pPr algn="l">
              <a:buNone/>
            </a:pPr>
            <a:r>
              <a:rPr lang="en-US" dirty="0" smtClean="0"/>
              <a:t>The mode of action is unknown. </a:t>
            </a:r>
          </a:p>
          <a:p>
            <a:pPr algn="l">
              <a:buNone/>
            </a:pPr>
            <a:endParaRPr lang="en-US" dirty="0" smtClean="0"/>
          </a:p>
          <a:p>
            <a:pPr algn="l">
              <a:buNone/>
            </a:pPr>
            <a:r>
              <a:rPr lang="en-US" dirty="0" smtClean="0"/>
              <a:t>Note: Lithium is believed to attenuate</a:t>
            </a:r>
          </a:p>
          <a:p>
            <a:pPr algn="l">
              <a:buNone/>
            </a:pPr>
            <a:r>
              <a:rPr lang="en-US" dirty="0" smtClean="0"/>
              <a:t>signaling via receptors coupled to the </a:t>
            </a:r>
            <a:r>
              <a:rPr lang="en-US" dirty="0" err="1" smtClean="0"/>
              <a:t>phosphatidylinositol</a:t>
            </a:r>
            <a:r>
              <a:rPr lang="en-US" dirty="0" smtClean="0"/>
              <a:t> </a:t>
            </a:r>
            <a:r>
              <a:rPr lang="en-US" dirty="0" err="1" smtClean="0"/>
              <a:t>bisphosphate</a:t>
            </a:r>
            <a:r>
              <a:rPr lang="en-US" dirty="0" smtClean="0"/>
              <a:t> (PIP2) second-messenger system. </a:t>
            </a:r>
          </a:p>
          <a:p>
            <a:pPr algn="l">
              <a:buNone/>
            </a:pPr>
            <a:endParaRPr lang="en-US" dirty="0" smtClean="0"/>
          </a:p>
          <a:p>
            <a:pPr algn="l">
              <a:buNone/>
            </a:pPr>
            <a:r>
              <a:rPr lang="en-US" dirty="0" smtClean="0"/>
              <a:t>Lithium</a:t>
            </a:r>
            <a:r>
              <a:rPr lang="en-US" i="1" dirty="0" smtClean="0"/>
              <a:t> </a:t>
            </a:r>
            <a:r>
              <a:rPr lang="en-US" dirty="0" smtClean="0"/>
              <a:t>interferes with the </a:t>
            </a:r>
            <a:r>
              <a:rPr lang="en-US" dirty="0" err="1" smtClean="0"/>
              <a:t>resynthesis</a:t>
            </a:r>
            <a:r>
              <a:rPr lang="en-US" dirty="0" smtClean="0"/>
              <a:t> (recycling) of PIP2, leading to its relative depletion in neuronal membranes of the</a:t>
            </a:r>
          </a:p>
          <a:p>
            <a:pPr algn="l">
              <a:buNone/>
            </a:pPr>
            <a:r>
              <a:rPr lang="en-US" dirty="0" smtClean="0"/>
              <a:t>CNS.</a:t>
            </a:r>
            <a:endParaRPr lang="ar-IQ" dirty="0"/>
          </a:p>
        </p:txBody>
      </p:sp>
      <p:sp>
        <p:nvSpPr>
          <p:cNvPr id="3" name="عنوان 2"/>
          <p:cNvSpPr>
            <a:spLocks noGrp="1"/>
          </p:cNvSpPr>
          <p:nvPr>
            <p:ph type="title"/>
          </p:nvPr>
        </p:nvSpPr>
        <p:spPr/>
        <p:txBody>
          <a:bodyPr/>
          <a:lstStyle/>
          <a:p>
            <a:r>
              <a:rPr lang="en-US" dirty="0" smtClean="0"/>
              <a:t>Mechanism of action</a:t>
            </a:r>
            <a:endParaRPr lang="ar-IQ"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لتقى">
  <a:themeElements>
    <a:clrScheme name="ملتقى">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ملتقى">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ملتقى">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652</TotalTime>
  <Words>1060</Words>
  <Application>Microsoft Office PowerPoint</Application>
  <PresentationFormat>On-screen Show (4:3)</PresentationFormat>
  <Paragraphs>102</Paragraphs>
  <Slides>23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Lucida Sans Unicode</vt:lpstr>
      <vt:lpstr>Times New Roman</vt:lpstr>
      <vt:lpstr>Verdana</vt:lpstr>
      <vt:lpstr>Wingdings 2</vt:lpstr>
      <vt:lpstr>Wingdings 3</vt:lpstr>
      <vt:lpstr>ملتقى</vt:lpstr>
      <vt:lpstr>Antideperssants</vt:lpstr>
      <vt:lpstr>Atypical Antidepressants  Trazodone , Amoxapine</vt:lpstr>
      <vt:lpstr>Side effects </vt:lpstr>
      <vt:lpstr>Amoxapine</vt:lpstr>
      <vt:lpstr>Side effects </vt:lpstr>
      <vt:lpstr>Bipolar disorder </vt:lpstr>
      <vt:lpstr>Drug therapy Lithium </vt:lpstr>
      <vt:lpstr>PowerPoint Presentation</vt:lpstr>
      <vt:lpstr>Mechanism of action</vt:lpstr>
      <vt:lpstr>Pharmacokinetics:</vt:lpstr>
      <vt:lpstr>Pharmacokin.cont</vt:lpstr>
      <vt:lpstr>Plasma lithium levels</vt:lpstr>
      <vt:lpstr>Therapeutic Uses:</vt:lpstr>
      <vt:lpstr>Adverse effects:</vt:lpstr>
      <vt:lpstr>Conti. Adv.</vt:lpstr>
      <vt:lpstr>PowerPoint Presentation</vt:lpstr>
      <vt:lpstr>Polyuria</vt:lpstr>
      <vt:lpstr>Renal toxicity:</vt:lpstr>
      <vt:lpstr>Goiter: </vt:lpstr>
      <vt:lpstr>Teratogenesis:</vt:lpstr>
      <vt:lpstr>Use in lactation: </vt:lpstr>
      <vt:lpstr>Diuretics and lithium:</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Antipsychotic Agents (Neuroleptic Drugs)</dc:title>
  <dc:creator>Dr.Shamel</dc:creator>
  <cp:lastModifiedBy>RM4Ever</cp:lastModifiedBy>
  <cp:revision>148</cp:revision>
  <dcterms:created xsi:type="dcterms:W3CDTF">2012-11-09T15:32:33Z</dcterms:created>
  <dcterms:modified xsi:type="dcterms:W3CDTF">2013-11-13T16:38:33Z</dcterms:modified>
</cp:coreProperties>
</file>