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272" r:id="rId4"/>
    <p:sldId id="257" r:id="rId5"/>
    <p:sldId id="284" r:id="rId6"/>
    <p:sldId id="262" r:id="rId7"/>
    <p:sldId id="285" r:id="rId8"/>
    <p:sldId id="259" r:id="rId9"/>
    <p:sldId id="260" r:id="rId10"/>
    <p:sldId id="281" r:id="rId11"/>
    <p:sldId id="263" r:id="rId12"/>
    <p:sldId id="264" r:id="rId13"/>
    <p:sldId id="265" r:id="rId14"/>
    <p:sldId id="266" r:id="rId15"/>
    <p:sldId id="267" r:id="rId16"/>
    <p:sldId id="286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8" r:id="rId31"/>
  </p:sldIdLst>
  <p:sldSz cx="9144000" cy="6858000" type="screen4x3"/>
  <p:notesSz cx="6858000" cy="9144000"/>
  <p:defaultTextStyle>
    <a:defPPr>
      <a:defRPr lang="ar-IQ"/>
    </a:defPPr>
    <a:lvl1pPr algn="r" rtl="1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FFA6"/>
    <a:srgbClr val="FFCCCC"/>
    <a:srgbClr val="FF0000"/>
    <a:srgbClr val="FF9900"/>
    <a:srgbClr val="93DBFF"/>
    <a:srgbClr val="FFFF9B"/>
    <a:srgbClr val="CC99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u="none">
                <a:latin typeface="Arial" charset="0"/>
              </a:defRPr>
            </a:lvl1pPr>
          </a:lstStyle>
          <a:p>
            <a:fld id="{DED95D2E-34CC-4C03-9DB4-2EA2D59F1025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u="none">
                <a:latin typeface="Arial" charset="0"/>
              </a:defRPr>
            </a:lvl1pPr>
          </a:lstStyle>
          <a:p>
            <a:fld id="{8F6D2D07-E029-4F9D-A11A-5A96FF43F34D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ar-IQ"/>
              <a:t>انقر لتحرير نمط العنوان الرئيسي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ar-IQ"/>
              <a:t>انقر لتحرير نمط العنوان الثانوي الرئيسي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 flipH="1">
            <a:off x="8794750" y="230188"/>
            <a:ext cx="203200" cy="6503987"/>
            <a:chOff x="112" y="145"/>
            <a:chExt cx="128" cy="4097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kumimoji="0" lang="en-US" sz="2400" u="none">
                <a:latin typeface="Tahoma" pitchFamily="34" charset="0"/>
              </a:endParaRPr>
            </a:p>
          </p:txBody>
        </p:sp>
      </p:grpSp>
      <p:grpSp>
        <p:nvGrpSpPr>
          <p:cNvPr id="5127" name="Group 7"/>
          <p:cNvGrpSpPr>
            <a:grpSpLocks/>
          </p:cNvGrpSpPr>
          <p:nvPr/>
        </p:nvGrpSpPr>
        <p:grpSpPr bwMode="auto">
          <a:xfrm flipH="1">
            <a:off x="184150" y="220663"/>
            <a:ext cx="198438" cy="6408737"/>
            <a:chOff x="5539" y="139"/>
            <a:chExt cx="125" cy="4037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0" name="Group 10"/>
          <p:cNvGrpSpPr>
            <a:grpSpLocks/>
          </p:cNvGrpSpPr>
          <p:nvPr/>
        </p:nvGrpSpPr>
        <p:grpSpPr bwMode="auto">
          <a:xfrm flipH="1">
            <a:off x="76200" y="6477000"/>
            <a:ext cx="8686800" cy="228600"/>
            <a:chOff x="260" y="4080"/>
            <a:chExt cx="5472" cy="144"/>
          </a:xfrm>
        </p:grpSpPr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3" name="Group 13"/>
          <p:cNvGrpSpPr>
            <a:grpSpLocks/>
          </p:cNvGrpSpPr>
          <p:nvPr/>
        </p:nvGrpSpPr>
        <p:grpSpPr bwMode="auto">
          <a:xfrm flipH="1">
            <a:off x="354013" y="176213"/>
            <a:ext cx="8745537" cy="161925"/>
            <a:chOff x="48" y="111"/>
            <a:chExt cx="5509" cy="102"/>
          </a:xfrm>
        </p:grpSpPr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7818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256A5B-CC49-468F-9089-1A00A7F467C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4BBDF-E351-4F68-A423-14D1380B90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A3BA-4E54-4522-B906-9D62A1E4DD8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4469-1D8E-45A7-BE78-F3E02BAEEB8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EA4A-E0B0-4467-B4A8-37978873894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75FBC-D987-49A6-9CA6-E7608D15508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01CE-F241-4362-94A0-2C0B9F812B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046B5-928F-4608-A055-36785323CD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B2AD1-CD91-4D81-81BC-459461878E5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CBC39-D4B5-47BA-9EA7-F1F2BE67526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8C1A-2959-46E6-BCE0-01064E93FA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DE1FF"/>
            </a:gs>
            <a:gs pos="50000">
              <a:schemeClr val="bg1"/>
            </a:gs>
            <a:gs pos="100000">
              <a:srgbClr val="8DE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IQ" smtClean="0"/>
              <a:t>انقر لتحرير نمط العنوان الرئيسي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IQ" smtClean="0"/>
              <a:t>انقر لتحرير أنماط النص الرئيسي</a:t>
            </a:r>
          </a:p>
          <a:p>
            <a:pPr lvl="1"/>
            <a:r>
              <a:rPr lang="ar-IQ" smtClean="0"/>
              <a:t>المستوى الثاني</a:t>
            </a:r>
          </a:p>
          <a:p>
            <a:pPr lvl="2"/>
            <a:r>
              <a:rPr lang="ar-IQ" smtClean="0"/>
              <a:t>المستوى الثالث</a:t>
            </a:r>
          </a:p>
          <a:p>
            <a:pPr lvl="3"/>
            <a:r>
              <a:rPr lang="ar-IQ" smtClean="0"/>
              <a:t>المستوى الرابع</a:t>
            </a:r>
          </a:p>
          <a:p>
            <a:pPr lvl="4"/>
            <a:r>
              <a:rPr lang="ar-IQ" smtClean="0"/>
              <a:t>المستوى الخامس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u="none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u="none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u="none">
                <a:solidFill>
                  <a:schemeClr val="bg2"/>
                </a:solidFill>
                <a:latin typeface="+mn-lt"/>
              </a:defRPr>
            </a:lvl1pPr>
          </a:lstStyle>
          <a:p>
            <a:fld id="{A82B5BF9-B973-4ACC-8036-B1E544E8EBC2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 flipH="1">
            <a:off x="8789988" y="230188"/>
            <a:ext cx="203200" cy="6503987"/>
            <a:chOff x="112" y="145"/>
            <a:chExt cx="128" cy="4097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kumimoji="0" lang="en-US" sz="2400" u="none">
                <a:latin typeface="Tahoma" pitchFamily="34" charset="0"/>
              </a:endParaRPr>
            </a:p>
          </p:txBody>
        </p:sp>
      </p:grpSp>
      <p:grpSp>
        <p:nvGrpSpPr>
          <p:cNvPr id="4106" name="Group 10"/>
          <p:cNvGrpSpPr>
            <a:grpSpLocks/>
          </p:cNvGrpSpPr>
          <p:nvPr/>
        </p:nvGrpSpPr>
        <p:grpSpPr bwMode="auto">
          <a:xfrm flipH="1">
            <a:off x="179388" y="220663"/>
            <a:ext cx="198437" cy="6408737"/>
            <a:chOff x="5539" y="139"/>
            <a:chExt cx="125" cy="4037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9" name="Group 13"/>
          <p:cNvGrpSpPr>
            <a:grpSpLocks/>
          </p:cNvGrpSpPr>
          <p:nvPr/>
        </p:nvGrpSpPr>
        <p:grpSpPr bwMode="auto">
          <a:xfrm flipH="1">
            <a:off x="71438" y="6477000"/>
            <a:ext cx="8686800" cy="228600"/>
            <a:chOff x="260" y="4080"/>
            <a:chExt cx="5472" cy="144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 flipH="1">
            <a:off x="354013" y="176213"/>
            <a:ext cx="8745537" cy="161925"/>
            <a:chOff x="48" y="111"/>
            <a:chExt cx="5509" cy="102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2pPr>
      <a:lvl3pPr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3pPr>
      <a:lvl4pPr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4pPr>
      <a:lvl5pPr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4F60FE3-9FF5-4A41-82A4-85F8FBB10C28}" type="slidenum">
              <a:rPr lang="ar-SA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FFCBFF"/>
          </a:solidFill>
        </p:spPr>
        <p:txBody>
          <a:bodyPr/>
          <a:lstStyle/>
          <a:p>
            <a:r>
              <a:rPr lang="en-US" sz="6600" b="1"/>
              <a:t>Chicken pox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82BE-C386-42F4-B440-7F99E3B64744}" type="slidenum">
              <a:rPr lang="ar-SA"/>
              <a:pPr/>
              <a:t>10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772400" cy="3097212"/>
          </a:xfrm>
          <a:solidFill>
            <a:srgbClr val="79FFA6"/>
          </a:solidFill>
        </p:spPr>
        <p:txBody>
          <a:bodyPr/>
          <a:lstStyle/>
          <a:p>
            <a:pPr algn="ctr" rtl="0">
              <a:buClr>
                <a:srgbClr val="0033CC"/>
              </a:buClr>
              <a:buFont typeface="Wingdings" pitchFamily="2" charset="2"/>
              <a:buNone/>
            </a:pPr>
            <a:r>
              <a:rPr lang="en-US" sz="3600" b="1" u="sng">
                <a:solidFill>
                  <a:srgbClr val="FF0066"/>
                </a:solidFill>
              </a:rPr>
              <a:t>Period of communicability</a:t>
            </a:r>
          </a:p>
          <a:p>
            <a:pPr algn="ctr" rtl="0">
              <a:buClr>
                <a:srgbClr val="0033CC"/>
              </a:buClr>
              <a:buFont typeface="Wingdings" pitchFamily="2" charset="2"/>
              <a:buNone/>
            </a:pPr>
            <a:r>
              <a:rPr lang="en-US" b="1"/>
              <a:t>1-2 days before the  Rash  </a:t>
            </a:r>
          </a:p>
          <a:p>
            <a:pPr algn="l" rtl="0">
              <a:buClr>
                <a:srgbClr val="0033CC"/>
              </a:buClr>
              <a:buFont typeface="Wingdings" pitchFamily="2" charset="2"/>
              <a:buNone/>
            </a:pPr>
            <a:r>
              <a:rPr lang="en-US" b="1"/>
              <a:t>          and 5 days after.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338A-4919-4833-9518-16A34EAB4393}" type="slidenum">
              <a:rPr lang="ar-SA"/>
              <a:pPr/>
              <a:t>11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7991475" cy="5976938"/>
          </a:xfrm>
          <a:solidFill>
            <a:srgbClr val="FFFF9B"/>
          </a:solidFill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b="1" u="sng">
                <a:solidFill>
                  <a:srgbClr val="FF0066"/>
                </a:solidFill>
              </a:rPr>
              <a:t>Susceptibility &amp;resistance: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b="1"/>
              <a:t>            </a:t>
            </a:r>
            <a:r>
              <a:rPr lang="en-US"/>
              <a:t>general</a:t>
            </a:r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|"/>
            </a:pPr>
            <a:r>
              <a:rPr lang="en-US" sz="2800"/>
              <a:t>More sever from occur among adults</a:t>
            </a:r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|"/>
            </a:pPr>
            <a:endParaRPr lang="en-US" sz="2400" b="1"/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|"/>
            </a:pPr>
            <a:r>
              <a:rPr lang="en-US" sz="2800"/>
              <a:t>Infection gives life long immunity</a:t>
            </a:r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|"/>
            </a:pPr>
            <a:endParaRPr lang="en-US" sz="2800"/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|"/>
            </a:pPr>
            <a:r>
              <a:rPr lang="en-US" sz="2800"/>
              <a:t>Second attacks are rare</a:t>
            </a:r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None/>
            </a:pPr>
            <a:endParaRPr lang="en-US" sz="2800"/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|"/>
            </a:pPr>
            <a:r>
              <a:rPr lang="en-US"/>
              <a:t> </a:t>
            </a:r>
            <a:r>
              <a:rPr lang="en-US" b="1"/>
              <a:t> </a:t>
            </a:r>
            <a:r>
              <a:rPr lang="en-US" sz="2800"/>
              <a:t>sub clinical  re-infection is common</a:t>
            </a:r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|"/>
            </a:pPr>
            <a:endParaRPr lang="en-US" sz="2800"/>
          </a:p>
          <a:p>
            <a:pPr algn="l" rtl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|"/>
            </a:pPr>
            <a:r>
              <a:rPr lang="en-US" sz="2800"/>
              <a:t>Viral infection remain latent &amp;disease may occur later as HZ in about 15%of older adults &amp;some times in children </a:t>
            </a:r>
            <a:r>
              <a:rPr lang="en-US" b="1"/>
              <a:t>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835150" y="765175"/>
            <a:ext cx="0" cy="360363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307-7FA7-4271-B445-592391470566}" type="slidenum">
              <a:rPr lang="ar-SA"/>
              <a:pPr/>
              <a:t>12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496300" cy="6264275"/>
          </a:xfrm>
          <a:solidFill>
            <a:srgbClr val="FFCCCC"/>
          </a:solidFill>
        </p:spPr>
        <p:txBody>
          <a:bodyPr/>
          <a:lstStyle/>
          <a:p>
            <a:pPr marL="609600" indent="-609600" algn="l">
              <a:buFontTx/>
              <a:buNone/>
            </a:pPr>
            <a:r>
              <a:rPr lang="en-US" b="1" u="sng">
                <a:solidFill>
                  <a:srgbClr val="FF0066"/>
                </a:solidFill>
              </a:rPr>
              <a:t>Prevention:</a:t>
            </a:r>
          </a:p>
          <a:p>
            <a:pPr marL="609600" indent="-609600" algn="l" rtl="0">
              <a:buClr>
                <a:schemeClr val="tx2"/>
              </a:buClr>
              <a:buFontTx/>
              <a:buAutoNum type="arabicPeriod"/>
            </a:pPr>
            <a:r>
              <a:rPr lang="en-US" sz="2800" b="1" i="1" u="sng"/>
              <a:t>Live attenuated Variclla vaccine (Varivax).</a:t>
            </a:r>
            <a:r>
              <a:rPr lang="en-US" sz="2800"/>
              <a:t> A single dose of 0.5 ml sc is recommended for children age </a:t>
            </a:r>
            <a:r>
              <a:rPr lang="en-US" sz="2800" b="1" i="1" u="sng">
                <a:solidFill>
                  <a:srgbClr val="79FFA6"/>
                </a:solidFill>
              </a:rPr>
              <a:t>12m-12 yrs</a:t>
            </a:r>
            <a:r>
              <a:rPr lang="en-US" sz="2800"/>
              <a:t> who have not had chicken pox . This vaccine had cumulative efficacy at 70-90 % in preventing varicella in children. It is protective if it is given within </a:t>
            </a:r>
            <a:r>
              <a:rPr lang="en-US" sz="2800" b="1" i="1" u="sng">
                <a:solidFill>
                  <a:srgbClr val="79FFA6"/>
                </a:solidFill>
              </a:rPr>
              <a:t>3 days</a:t>
            </a:r>
            <a:r>
              <a:rPr lang="en-US" sz="2800"/>
              <a:t> of exposure</a:t>
            </a:r>
          </a:p>
          <a:p>
            <a:pPr marL="609600" indent="-609600" algn="l" rtl="0">
              <a:buClr>
                <a:schemeClr val="tx2"/>
              </a:buClr>
              <a:buFontTx/>
              <a:buNone/>
            </a:pPr>
            <a:endParaRPr lang="en-US" sz="2800"/>
          </a:p>
          <a:p>
            <a:pPr marL="609600" indent="-609600" algn="l" rtl="0">
              <a:buClr>
                <a:schemeClr val="tx2"/>
              </a:buClr>
              <a:buFontTx/>
              <a:buAutoNum type="arabicPeriod" startAt="2"/>
            </a:pPr>
            <a:r>
              <a:rPr lang="en-US" sz="2800"/>
              <a:t>Protect high risk individuals from exposure</a:t>
            </a:r>
          </a:p>
          <a:p>
            <a:pPr marL="609600" indent="-609600" algn="l" rtl="0">
              <a:buClr>
                <a:schemeClr val="tx2"/>
              </a:buClr>
              <a:buFontTx/>
              <a:buNone/>
            </a:pPr>
            <a:endParaRPr lang="en-US" sz="2800"/>
          </a:p>
          <a:p>
            <a:pPr marL="609600" indent="-609600" algn="l" rtl="0">
              <a:buClr>
                <a:schemeClr val="tx2"/>
              </a:buClr>
              <a:buFontTx/>
              <a:buAutoNum type="arabicPeriod" startAt="3"/>
            </a:pPr>
            <a:r>
              <a:rPr lang="en-US" sz="2800"/>
              <a:t>VZIG is effective in preventing or modifying  the disease .if given within </a:t>
            </a:r>
            <a:r>
              <a:rPr lang="en-US" sz="2800" b="1" i="1" u="sng">
                <a:solidFill>
                  <a:srgbClr val="79FFA6"/>
                </a:solidFill>
              </a:rPr>
              <a:t>96 hours</a:t>
            </a:r>
            <a:r>
              <a:rPr lang="en-US" sz="2800"/>
              <a:t> of exposure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158-1733-44F1-AE07-2F9C2B1ACC9F}" type="slidenum">
              <a:rPr lang="ar-SA"/>
              <a:pPr/>
              <a:t>13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80400" cy="6048375"/>
          </a:xfrm>
          <a:solidFill>
            <a:srgbClr val="FBBBEA"/>
          </a:solidFill>
        </p:spPr>
        <p:txBody>
          <a:bodyPr/>
          <a:lstStyle/>
          <a:p>
            <a:pPr marL="609600" indent="-609600" algn="l">
              <a:buFontTx/>
              <a:buNone/>
            </a:pPr>
            <a:r>
              <a:rPr lang="en-US" b="1" u="sng">
                <a:solidFill>
                  <a:srgbClr val="FF0066"/>
                </a:solidFill>
              </a:rPr>
              <a:t>Control :</a:t>
            </a:r>
          </a:p>
          <a:p>
            <a:pPr marL="609600" indent="-609600" algn="l" rtl="0">
              <a:buClr>
                <a:srgbClr val="0033CC"/>
              </a:buClr>
              <a:buFontTx/>
              <a:buAutoNum type="arabicPeriod"/>
            </a:pPr>
            <a:r>
              <a:rPr lang="en-US" sz="2800" b="1"/>
              <a:t>Reporting is not necessary </a:t>
            </a:r>
          </a:p>
          <a:p>
            <a:pPr marL="609600" indent="-609600" algn="l" rtl="0">
              <a:buClr>
                <a:srgbClr val="0033CC"/>
              </a:buClr>
              <a:buFontTx/>
              <a:buAutoNum type="arabicPeriod"/>
            </a:pPr>
            <a:r>
              <a:rPr lang="en-US" sz="2800" b="1"/>
              <a:t>Isolation :Exclude children from school for 5 days after appearance of rash</a:t>
            </a:r>
          </a:p>
          <a:p>
            <a:pPr marL="609600" indent="-609600" algn="l" rtl="0">
              <a:buClr>
                <a:srgbClr val="0033CC"/>
              </a:buClr>
              <a:buFontTx/>
              <a:buAutoNum type="arabicPeriod"/>
            </a:pPr>
            <a:r>
              <a:rPr lang="en-US" sz="2800" b="1"/>
              <a:t>Disinfection of articles soiled by discharge from nose &amp; throat</a:t>
            </a:r>
          </a:p>
          <a:p>
            <a:pPr marL="609600" indent="-609600" algn="l" rtl="0">
              <a:buClr>
                <a:srgbClr val="0033CC"/>
              </a:buClr>
              <a:buFontTx/>
              <a:buAutoNum type="arabicPeriod"/>
            </a:pPr>
            <a:r>
              <a:rPr lang="en-US" sz="2800" b="1"/>
              <a:t>Protection of contact:</a:t>
            </a:r>
          </a:p>
          <a:p>
            <a:pPr marL="609600" indent="-609600" algn="l" rtl="0">
              <a:buClr>
                <a:srgbClr val="D60093"/>
              </a:buClr>
              <a:buFont typeface="Wingdings" pitchFamily="2" charset="2"/>
              <a:buChar char="v"/>
            </a:pPr>
            <a:r>
              <a:rPr lang="en-US" sz="2800" b="1"/>
              <a:t>VZIG  within  96 hrs of exposure</a:t>
            </a:r>
          </a:p>
          <a:p>
            <a:pPr marL="609600" indent="-609600" algn="l" rtl="0">
              <a:buClr>
                <a:srgbClr val="D60093"/>
              </a:buClr>
              <a:buFont typeface="Wingdings" pitchFamily="2" charset="2"/>
              <a:buChar char="v"/>
            </a:pPr>
            <a:r>
              <a:rPr lang="en-US" sz="2800" b="1"/>
              <a:t>Varivax vaccine within3 days of exposure</a:t>
            </a:r>
          </a:p>
          <a:p>
            <a:pPr marL="609600" indent="-609600" algn="l" rtl="0"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b="1"/>
              <a:t>Newborns of mothers exposed who develops varicella 5 days before or 2 days after  delivery.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23850" y="5084763"/>
            <a:ext cx="2159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323850" y="4149725"/>
            <a:ext cx="2159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23850" y="35004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7C3E-75F1-46C1-9814-096F874E4FE4}" type="slidenum">
              <a:rPr lang="ar-SA"/>
              <a:pPr/>
              <a:t>14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062912" cy="4752975"/>
          </a:xfrm>
          <a:solidFill>
            <a:srgbClr val="FFFF9B"/>
          </a:solidFill>
        </p:spPr>
        <p:txBody>
          <a:bodyPr/>
          <a:lstStyle/>
          <a:p>
            <a:pPr marL="609600" indent="-609600" algn="l" rtl="0">
              <a:buClr>
                <a:schemeClr val="tx2"/>
              </a:buClr>
              <a:buFont typeface="Wingdings" pitchFamily="2" charset="2"/>
              <a:buChar char="l"/>
            </a:pPr>
            <a:r>
              <a:rPr lang="en-US"/>
              <a:t>VZIG given to pregnant does not prevent CVS</a:t>
            </a:r>
          </a:p>
          <a:p>
            <a:pPr marL="609600" indent="-609600" algn="l" rtl="0">
              <a:buClr>
                <a:srgbClr val="D60093"/>
              </a:buClr>
              <a:buFont typeface="Wingdings" pitchFamily="2" charset="2"/>
              <a:buChar char="v"/>
            </a:pPr>
            <a:r>
              <a:rPr lang="en-US"/>
              <a:t>Acyclovir     week of exposure 80mg/kg/day/qds</a:t>
            </a:r>
          </a:p>
          <a:p>
            <a:pPr marL="609600" indent="-609600" algn="l" rtl="0">
              <a:buClr>
                <a:srgbClr val="0033CC"/>
              </a:buClr>
              <a:buFont typeface="Wingdings" pitchFamily="2" charset="2"/>
              <a:buAutoNum type="arabicPeriod" startAt="5"/>
            </a:pPr>
            <a:r>
              <a:rPr lang="en-US"/>
              <a:t>Specific Rx :</a:t>
            </a:r>
          </a:p>
          <a:p>
            <a:pPr marL="609600" indent="-609600" algn="l" rtl="0">
              <a:buClr>
                <a:srgbClr val="0033CC"/>
              </a:buClr>
              <a:buFont typeface="Wingdings" pitchFamily="2" charset="2"/>
              <a:buNone/>
            </a:pPr>
            <a:r>
              <a:rPr lang="en-US"/>
              <a:t>Antiviral drag</a:t>
            </a:r>
          </a:p>
          <a:p>
            <a:pPr marL="609600" indent="-609600" algn="l" rtl="0">
              <a:buClr>
                <a:srgbClr val="0033CC"/>
              </a:buClr>
              <a:buFont typeface="Wingdings" pitchFamily="2" charset="2"/>
              <a:buNone/>
            </a:pPr>
            <a:r>
              <a:rPr lang="en-US"/>
              <a:t>Zovirax( Acyclovir), Vidarabine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700338" y="1700213"/>
            <a:ext cx="6477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9E6C-DBA2-4DB7-9F7A-9A99AD427976}" type="slidenum">
              <a:rPr lang="ar-SA"/>
              <a:pPr/>
              <a:t>15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7989887" cy="5976938"/>
          </a:xfrm>
          <a:solidFill>
            <a:srgbClr val="93DBFF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b="1" u="sng"/>
              <a:t>Smallpox (Variola)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è"/>
            </a:pPr>
            <a:r>
              <a:rPr lang="en-US"/>
              <a:t>Last naturally acquired case in word occur in October </a:t>
            </a:r>
            <a:r>
              <a:rPr lang="en-US" b="1" i="1" u="sng"/>
              <a:t>1977 in Somalai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è"/>
            </a:pPr>
            <a:r>
              <a:rPr lang="en-US">
                <a:solidFill>
                  <a:schemeClr val="accent2"/>
                </a:solidFill>
              </a:rPr>
              <a:t>Global eradication 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was certified two years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 later by WHO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è"/>
            </a:pPr>
            <a:endParaRPr lang="en-US" sz="3600" b="1" u="sng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76475"/>
            <a:ext cx="290671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DCC4-A5A4-4CB7-A846-4E1A01622F1F}" type="slidenum">
              <a:rPr lang="ar-SA"/>
              <a:pPr/>
              <a:t>16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7989887" cy="5976938"/>
          </a:xfrm>
          <a:solidFill>
            <a:srgbClr val="93DBFF"/>
          </a:solidFill>
        </p:spPr>
        <p:txBody>
          <a:bodyPr/>
          <a:lstStyle/>
          <a:p>
            <a:pPr algn="ctr">
              <a:buFontTx/>
              <a:buNone/>
            </a:pPr>
            <a:endParaRPr lang="en-US" sz="3600" b="1" u="sng"/>
          </a:p>
          <a:p>
            <a:pPr algn="l" rtl="0">
              <a:buClr>
                <a:schemeClr val="folHlink"/>
              </a:buClr>
              <a:buFont typeface="Wingdings" pitchFamily="2" charset="2"/>
              <a:buChar char="è"/>
            </a:pPr>
            <a:r>
              <a:rPr lang="en-US"/>
              <a:t>It is systemic viral disease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è"/>
            </a:pPr>
            <a:r>
              <a:rPr lang="en-US"/>
              <a:t>Onset sudden fever,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/>
              <a:t> malaise, prostration,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/>
              <a:t> severe backache, 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/>
              <a:t>&amp;occasional abdominal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/>
              <a:t> pain &amp;vomiting 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/>
              <a:t> within (2-4 days).</a:t>
            </a:r>
            <a:r>
              <a:rPr lang="en-US" sz="3600" b="1" u="sng"/>
              <a:t>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628775"/>
            <a:ext cx="3381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312-D311-48D6-A762-D8DE99DB2E79}" type="slidenum">
              <a:rPr lang="ar-SA"/>
              <a:pPr/>
              <a:t>17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96300" cy="5183188"/>
          </a:xfrm>
          <a:solidFill>
            <a:srgbClr val="79FFA6"/>
          </a:solidFill>
        </p:spPr>
        <p:txBody>
          <a:bodyPr/>
          <a:lstStyle/>
          <a:p>
            <a:pPr algn="l" rtl="0">
              <a:buClr>
                <a:schemeClr val="folHlink"/>
              </a:buClr>
              <a:buFont typeface="Wingdings" pitchFamily="2" charset="2"/>
              <a:buChar char="è"/>
            </a:pPr>
            <a:r>
              <a:rPr lang="en-US"/>
              <a:t>Then Fever began to fall      deep seated rash developing in which individual lesions containing infectious virus        macules    papules     vesicles      pustules   crusted scrabs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solidFill>
                  <a:srgbClr val="FF0066"/>
                </a:solidFill>
              </a:rPr>
              <a:t>Which fell off after 3-4 weeks</a:t>
            </a:r>
            <a:r>
              <a:rPr lang="en-US"/>
              <a:t> </a:t>
            </a:r>
          </a:p>
          <a:p>
            <a:pPr algn="l" rtl="0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800"/>
              <a:t>Appeared on the successive stages of maturity</a:t>
            </a:r>
          </a:p>
          <a:p>
            <a:pPr algn="l" rtl="0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800"/>
              <a:t>Abundant on the exposed parts (centrifugal distribution).</a:t>
            </a:r>
            <a:r>
              <a:rPr lang="en-US"/>
              <a:t>     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219700" y="692150"/>
            <a:ext cx="6477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508625" y="1700213"/>
            <a:ext cx="792163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8027988" y="1700213"/>
            <a:ext cx="576262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195513" y="2133600"/>
            <a:ext cx="504825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284663" y="2133600"/>
            <a:ext cx="504825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516688" y="2133600"/>
            <a:ext cx="144462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DEB-37E3-40DC-926C-70105DFD1E7C}" type="slidenum">
              <a:rPr lang="ar-SA"/>
              <a:pPr/>
              <a:t>18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80400" cy="5976937"/>
          </a:xfrm>
        </p:spPr>
        <p:txBody>
          <a:bodyPr/>
          <a:lstStyle/>
          <a:p>
            <a:pPr algn="l">
              <a:buFontTx/>
              <a:buNone/>
            </a:pPr>
            <a:r>
              <a:rPr lang="en-US" b="1" u="sng"/>
              <a:t>Two</a:t>
            </a:r>
            <a:r>
              <a:rPr lang="en-US"/>
              <a:t> </a:t>
            </a:r>
            <a:r>
              <a:rPr lang="en-US" sz="2800"/>
              <a:t>types of smallpox were recognized during the 20</a:t>
            </a:r>
            <a:r>
              <a:rPr lang="en-US" sz="2800" baseline="30000"/>
              <a:t>th</a:t>
            </a:r>
            <a:r>
              <a:rPr lang="en-US" sz="2800"/>
              <a:t> century :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¬"/>
            </a:pPr>
            <a:r>
              <a:rPr lang="en-US" sz="2800" b="1">
                <a:solidFill>
                  <a:srgbClr val="FF0066"/>
                </a:solidFill>
              </a:rPr>
              <a:t>Variola minor</a:t>
            </a:r>
            <a:r>
              <a:rPr lang="en-US" sz="2800"/>
              <a:t> (alastrim) CFR &lt;1%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¬"/>
            </a:pPr>
            <a:r>
              <a:rPr lang="en-US" sz="2800" b="1">
                <a:solidFill>
                  <a:srgbClr val="FF0066"/>
                </a:solidFill>
              </a:rPr>
              <a:t>Variola major</a:t>
            </a:r>
            <a:r>
              <a:rPr lang="en-US" sz="2800"/>
              <a:t> (ordinary) CFR 20-40% 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 sz="2800"/>
              <a:t>(among unvaccinated )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 sz="2800"/>
              <a:t>  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¬"/>
            </a:pPr>
            <a:r>
              <a:rPr lang="en-US" sz="2800"/>
              <a:t>In the previously vaccinated the rash stage was significantly modified.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endParaRPr lang="en-US" sz="2800"/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 b="1" u="sng"/>
              <a:t>Infectious agent: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 sz="2800"/>
              <a:t>Variola virus  a species of orthopox virus. </a:t>
            </a:r>
          </a:p>
          <a:p>
            <a:pPr algn="l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B58-A0FC-46DD-A9E2-1477ECD20EB7}" type="slidenum">
              <a:rPr lang="ar-SA"/>
              <a:pPr/>
              <a:t>19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353425" cy="6048375"/>
          </a:xfrm>
        </p:spPr>
        <p:txBody>
          <a:bodyPr/>
          <a:lstStyle/>
          <a:p>
            <a:pPr algn="l">
              <a:buFontTx/>
              <a:buNone/>
            </a:pPr>
            <a:r>
              <a:rPr lang="en-US" b="1" u="sng"/>
              <a:t>Occurrence :</a:t>
            </a:r>
          </a:p>
          <a:p>
            <a:pPr algn="l">
              <a:buFontTx/>
              <a:buNone/>
            </a:pPr>
            <a:r>
              <a:rPr lang="en-US" sz="2800"/>
              <a:t>Formerly a world wide disease. it is eradicated.</a:t>
            </a:r>
          </a:p>
          <a:p>
            <a:pPr algn="l">
              <a:buFontTx/>
              <a:buNone/>
            </a:pPr>
            <a:endParaRPr lang="en-US" sz="2800"/>
          </a:p>
          <a:p>
            <a:pPr algn="l">
              <a:buFontTx/>
              <a:buNone/>
            </a:pPr>
            <a:r>
              <a:rPr lang="en-US" b="1" u="sng"/>
              <a:t>Reservoir :</a:t>
            </a:r>
          </a:p>
          <a:p>
            <a:pPr algn="l">
              <a:buFontTx/>
              <a:buNone/>
            </a:pPr>
            <a:r>
              <a:rPr lang="en-US" sz="2800"/>
              <a:t>Naturally human, officially, only in designated freezers.</a:t>
            </a:r>
          </a:p>
          <a:p>
            <a:pPr algn="l">
              <a:buFontTx/>
              <a:buNone/>
            </a:pPr>
            <a:endParaRPr lang="en-US" sz="2800"/>
          </a:p>
          <a:p>
            <a:pPr algn="l">
              <a:buFontTx/>
              <a:buNone/>
            </a:pPr>
            <a:r>
              <a:rPr lang="en-US" b="1" u="sng"/>
              <a:t>Mode of transmission :</a:t>
            </a:r>
          </a:p>
          <a:p>
            <a:pPr algn="l">
              <a:buFontTx/>
              <a:buNone/>
            </a:pPr>
            <a:r>
              <a:rPr lang="en-US" sz="2800"/>
              <a:t>Air borne</a:t>
            </a:r>
          </a:p>
          <a:p>
            <a:pPr algn="l">
              <a:buFontTx/>
              <a:buNone/>
            </a:pPr>
            <a:r>
              <a:rPr lang="en-US" sz="2800"/>
              <a:t>Secondary attack rate among unvaccinated population was about 50%.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30124BA-3233-41D5-BD5A-130C441ADB4B}" type="slidenum">
              <a:rPr lang="ar-SA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196975"/>
            <a:ext cx="7416800" cy="4824413"/>
          </a:xfrm>
          <a:solidFill>
            <a:srgbClr val="99FF33"/>
          </a:solidFill>
        </p:spPr>
        <p:txBody>
          <a:bodyPr/>
          <a:lstStyle/>
          <a:p>
            <a:pPr algn="l" rtl="0"/>
            <a:r>
              <a:rPr lang="en-US" sz="2400" b="1"/>
              <a:t>Instructional Objectives: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At the end of the lecture the student would be able to: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1-Demonstrate the main clinical characteristics of Chicken pox, Small pox, and Mumps.</a:t>
            </a:r>
            <a:br>
              <a:rPr lang="en-US" sz="1800"/>
            </a:br>
            <a:r>
              <a:rPr lang="en-US" sz="1800"/>
              <a:t>2-Point out the occurrence of the diseases.</a:t>
            </a:r>
            <a:br>
              <a:rPr lang="en-US" sz="1800"/>
            </a:br>
            <a:r>
              <a:rPr lang="en-US" sz="1800"/>
              <a:t>3-List the causative agent, mode of transmission, incubation period, and period of communicability of Chicken pox, Small pox, and Mumps.</a:t>
            </a:r>
            <a:br>
              <a:rPr lang="en-US" sz="1800"/>
            </a:br>
            <a:r>
              <a:rPr lang="en-US" sz="1800"/>
              <a:t>4-List the main preventive measures of Chicken pox, and Mumps.</a:t>
            </a:r>
            <a:br>
              <a:rPr lang="en-US" sz="1800"/>
            </a:br>
            <a:r>
              <a:rPr lang="en-US" sz="1800"/>
              <a:t>5-Describe the control measures of Chicken pox, and Mumps.</a:t>
            </a:r>
            <a:br>
              <a:rPr lang="en-US" sz="1800"/>
            </a:b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0E18-6DB7-4AC9-A045-CD7A4DD2AB4D}" type="slidenum">
              <a:rPr lang="ar-SA"/>
              <a:pPr/>
              <a:t>20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07375" cy="5976937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b="1" u="sng"/>
              <a:t>Incubation period: </a:t>
            </a:r>
          </a:p>
          <a:p>
            <a:pPr algn="l" rtl="0">
              <a:buFontTx/>
              <a:buNone/>
            </a:pPr>
            <a:r>
              <a:rPr lang="en-US" i="1" u="sng">
                <a:solidFill>
                  <a:srgbClr val="FF0066"/>
                </a:solidFill>
              </a:rPr>
              <a:t>7 to 19days</a:t>
            </a:r>
          </a:p>
          <a:p>
            <a:pPr algn="l" rtl="0">
              <a:buFontTx/>
              <a:buNone/>
            </a:pPr>
            <a:r>
              <a:rPr lang="en-US" sz="2800"/>
              <a:t>Communicability From the first day of the development of the earliest lesion to the disappearance of all scabs (about 3 weeks).</a:t>
            </a:r>
          </a:p>
          <a:p>
            <a:pPr algn="l" rtl="0">
              <a:buFontTx/>
              <a:buNone/>
            </a:pPr>
            <a:endParaRPr lang="en-US" sz="2800"/>
          </a:p>
          <a:p>
            <a:pPr algn="l" rtl="0">
              <a:buFontTx/>
              <a:buNone/>
            </a:pPr>
            <a:r>
              <a:rPr lang="en-US" b="1" u="sng"/>
              <a:t>Susceptibility &amp; resistance:</a:t>
            </a:r>
          </a:p>
          <a:p>
            <a:pPr algn="l" rtl="0">
              <a:buFontTx/>
              <a:buNone/>
            </a:pPr>
            <a:r>
              <a:rPr lang="en-US" sz="2800"/>
              <a:t>Among unvaccinated is universal.</a:t>
            </a:r>
          </a:p>
          <a:p>
            <a:pPr algn="l" rtl="0">
              <a:buFontTx/>
              <a:buNone/>
            </a:pPr>
            <a:endParaRPr lang="en-US" sz="2800"/>
          </a:p>
          <a:p>
            <a:pPr algn="l" rtl="0">
              <a:buFontTx/>
              <a:buNone/>
            </a:pPr>
            <a:r>
              <a:rPr lang="en-US" b="1" u="sng"/>
              <a:t>Method of control:</a:t>
            </a:r>
          </a:p>
          <a:p>
            <a:pPr algn="l" rtl="0">
              <a:buFontTx/>
              <a:buNone/>
            </a:pPr>
            <a:r>
              <a:rPr lang="en-US" sz="2800"/>
              <a:t>Immunization with </a:t>
            </a:r>
            <a:r>
              <a:rPr lang="en-US" sz="2800" b="1" i="1" u="sng">
                <a:solidFill>
                  <a:srgbClr val="0033CC"/>
                </a:solidFill>
              </a:rPr>
              <a:t>vaccinia virus vaccine</a:t>
            </a:r>
            <a:r>
              <a:rPr lang="en-US" sz="280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63201C2-2E91-4392-93DE-6E857708B524}" type="slidenum">
              <a:rPr lang="ar-SA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143000"/>
          </a:xfrm>
          <a:solidFill>
            <a:srgbClr val="FFCCCC"/>
          </a:solidFill>
        </p:spPr>
        <p:txBody>
          <a:bodyPr/>
          <a:lstStyle/>
          <a:p>
            <a:r>
              <a:rPr lang="en-US" sz="6600" b="1"/>
              <a:t>Mumps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133600"/>
            <a:ext cx="6724650" cy="982663"/>
          </a:xfrm>
          <a:solidFill>
            <a:srgbClr val="FFFF9B"/>
          </a:solidFill>
        </p:spPr>
        <p:txBody>
          <a:bodyPr/>
          <a:lstStyle/>
          <a:p>
            <a:r>
              <a:rPr lang="en-US" sz="4400">
                <a:solidFill>
                  <a:srgbClr val="009900"/>
                </a:solidFill>
              </a:rPr>
              <a:t>Infectious</a:t>
            </a:r>
            <a:r>
              <a:rPr lang="en-US" sz="4400">
                <a:solidFill>
                  <a:schemeClr val="accent2"/>
                </a:solidFill>
              </a:rPr>
              <a:t> </a:t>
            </a:r>
            <a:r>
              <a:rPr lang="en-US" sz="4400">
                <a:solidFill>
                  <a:srgbClr val="009900"/>
                </a:solidFill>
              </a:rPr>
              <a:t>parotistis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163" y="3284538"/>
            <a:ext cx="28448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8B08-895C-4B41-BC77-8A425A50B89F}" type="slidenum">
              <a:rPr lang="ar-SA"/>
              <a:pPr/>
              <a:t>22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7772400" cy="2952750"/>
          </a:xfrm>
          <a:solidFill>
            <a:srgbClr val="FFFF9B"/>
          </a:solidFill>
        </p:spPr>
        <p:txBody>
          <a:bodyPr/>
          <a:lstStyle/>
          <a:p>
            <a:pPr algn="l" rtl="0"/>
            <a:r>
              <a:rPr lang="en-US"/>
              <a:t>An acute viral disease characterized by: Fever, swelling &amp;tenderness of one or more salivary glands </a:t>
            </a:r>
            <a:r>
              <a:rPr lang="en-US" i="1" u="sng">
                <a:solidFill>
                  <a:srgbClr val="93DBFF"/>
                </a:solidFill>
              </a:rPr>
              <a:t>(usually the parotid &amp;some times the sublingual or sub maxillary glands).</a:t>
            </a:r>
            <a:endParaRPr lang="ar-IQ" i="1" u="sng">
              <a:solidFill>
                <a:srgbClr val="93DBFF"/>
              </a:solidFill>
            </a:endParaRPr>
          </a:p>
          <a:p>
            <a:pPr algn="l" rtl="0"/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429000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00438"/>
            <a:ext cx="3430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FFD2-7BF6-44D5-9C0A-1E3FB9A44F45}" type="slidenum">
              <a:rPr lang="ar-SA"/>
              <a:pPr/>
              <a:t>23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424862" cy="5257800"/>
          </a:xfrm>
          <a:solidFill>
            <a:srgbClr val="FFFF9B"/>
          </a:solidFill>
          <a:ln>
            <a:solidFill>
              <a:srgbClr val="3333CC"/>
            </a:solidFill>
          </a:ln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endParaRPr lang="en-US" sz="2800"/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FF0000"/>
                </a:solidFill>
              </a:rPr>
              <a:t>Complications:</a:t>
            </a:r>
          </a:p>
          <a:p>
            <a:pPr algn="l" rtl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/>
              <a:t>Orchitis, most commonly unilateral  (20-30%) of    post pubertal males </a:t>
            </a:r>
          </a:p>
          <a:p>
            <a:pPr algn="l" rtl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/>
              <a:t>OOpheritis and or mastitis can occur in females &gt;15 years of age</a:t>
            </a:r>
          </a:p>
          <a:p>
            <a:pPr algn="l" rtl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/>
              <a:t>Sterility is extremely rare </a:t>
            </a:r>
          </a:p>
          <a:p>
            <a:pPr algn="l" rtl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/>
              <a:t>Sensoneural hearing loss in children(5:100.000</a:t>
            </a:r>
          </a:p>
          <a:p>
            <a:pPr algn="l" rtl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800"/>
              <a:t> cases).</a:t>
            </a:r>
          </a:p>
          <a:p>
            <a:pPr algn="l" rtl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/>
              <a:t>Encephalitis (1-2 :10,000 cases)   </a:t>
            </a:r>
          </a:p>
          <a:p>
            <a:pPr algn="l" rtl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/>
              <a:t>Pancereatitis  usually  mild    (4% of cases )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341-097A-4D6E-89B2-1ACC3B411CE9}" type="slidenum">
              <a:rPr lang="ar-SA"/>
              <a:pPr/>
              <a:t>24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404813"/>
            <a:ext cx="7559675" cy="5472112"/>
          </a:xfrm>
          <a:solidFill>
            <a:srgbClr val="FFFF9B"/>
          </a:solidFill>
        </p:spPr>
        <p:txBody>
          <a:bodyPr/>
          <a:lstStyle/>
          <a:p>
            <a:pPr algn="l" rtl="0"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>
                <a:solidFill>
                  <a:srgbClr val="FF9900"/>
                </a:solidFill>
              </a:rPr>
              <a:t>Infection during first trimester increase the       rate of spontaneous abortion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>
                <a:solidFill>
                  <a:srgbClr val="FF9900"/>
                </a:solidFill>
              </a:rPr>
              <a:t>No firm evidence of congenital anomalies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Char char="Ì"/>
            </a:pPr>
            <a:r>
              <a:rPr lang="en-US" sz="2800">
                <a:solidFill>
                  <a:srgbClr val="FF9900"/>
                </a:solidFill>
              </a:rPr>
              <a:t>Permanent sequelae  &amp; deaths are rare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endParaRPr lang="en-US" sz="2800">
              <a:solidFill>
                <a:srgbClr val="FF9900"/>
              </a:solidFill>
            </a:endParaRP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Infectious agent: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/>
              <a:t>Mumps virus: </a:t>
            </a:r>
            <a:r>
              <a:rPr lang="en-US" sz="2800"/>
              <a:t>a member of the Paramyxoviradae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 sz="2800"/>
              <a:t> </a:t>
            </a:r>
          </a:p>
          <a:p>
            <a:pPr algn="l" rtl="0">
              <a:buClr>
                <a:schemeClr val="folHlink"/>
              </a:buClr>
              <a:buFont typeface="Wingdings" pitchFamily="2" charset="2"/>
              <a:buNone/>
            </a:pPr>
            <a:r>
              <a:rPr lang="en-US" sz="2800"/>
              <a:t>Antigenically relates to the parainflunza virus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136D-855D-47E0-ACDF-4BE667B2ECB9}" type="slidenum">
              <a:rPr lang="ar-SA"/>
              <a:pPr/>
              <a:t>25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7561262" cy="5976937"/>
          </a:xfrm>
        </p:spPr>
        <p:txBody>
          <a:bodyPr/>
          <a:lstStyle/>
          <a:p>
            <a:pPr algn="l">
              <a:buFontTx/>
              <a:buNone/>
            </a:pPr>
            <a:r>
              <a:rPr lang="en-US" u="sng">
                <a:solidFill>
                  <a:srgbClr val="FF0000"/>
                </a:solidFill>
              </a:rPr>
              <a:t>Occurrence:</a:t>
            </a:r>
          </a:p>
          <a:p>
            <a:pPr algn="l" rtl="0">
              <a:buClr>
                <a:srgbClr val="FF3399"/>
              </a:buClr>
              <a:buSzPct val="125000"/>
              <a:buFont typeface="Wingdings" pitchFamily="2" charset="2"/>
              <a:buChar char="L"/>
            </a:pPr>
            <a:r>
              <a:rPr lang="en-US" sz="2800"/>
              <a:t>Less regularly recognized than other common communicable childhood diseases</a:t>
            </a:r>
          </a:p>
          <a:p>
            <a:pPr algn="l" rtl="0">
              <a:buClr>
                <a:srgbClr val="FF3399"/>
              </a:buClr>
              <a:buSzPct val="125000"/>
              <a:buFont typeface="Wingdings" pitchFamily="2" charset="2"/>
              <a:buChar char="L"/>
            </a:pPr>
            <a:r>
              <a:rPr lang="en-US" sz="2800"/>
              <a:t>1/3 of the exposed susceptible may have inapparent infection </a:t>
            </a:r>
          </a:p>
          <a:p>
            <a:pPr algn="l" rtl="0">
              <a:buClr>
                <a:srgbClr val="FF3399"/>
              </a:buClr>
              <a:buSzPct val="125000"/>
              <a:buFont typeface="Wingdings" pitchFamily="2" charset="2"/>
              <a:buChar char="L"/>
            </a:pPr>
            <a:r>
              <a:rPr lang="en-US" sz="2800"/>
              <a:t>Winter &amp;spring are seasons of greatest incidence</a:t>
            </a:r>
          </a:p>
          <a:p>
            <a:pPr algn="l" rtl="0">
              <a:buClr>
                <a:srgbClr val="FF3399"/>
              </a:buClr>
              <a:buSzPct val="125000"/>
              <a:buFont typeface="Wingdings" pitchFamily="2" charset="2"/>
              <a:buChar char="L"/>
            </a:pPr>
            <a:r>
              <a:rPr lang="en-US" sz="2800"/>
              <a:t>By the use of effective vaccination program </a:t>
            </a:r>
            <a:r>
              <a:rPr lang="en-US" sz="2800" b="1" i="1" u="sng">
                <a:solidFill>
                  <a:srgbClr val="FF9900"/>
                </a:solidFill>
              </a:rPr>
              <a:t>(MMR)</a:t>
            </a:r>
            <a:r>
              <a:rPr lang="en-US" sz="2800"/>
              <a:t> the incidence has dramatically decline &amp;the greater risk of infection has shifted toward older children, adolescence &amp;young adults</a:t>
            </a:r>
          </a:p>
          <a:p>
            <a:pPr algn="l" rtl="0">
              <a:buClr>
                <a:srgbClr val="3333CC"/>
              </a:buClr>
              <a:buSzPct val="125000"/>
              <a:buFont typeface="Wingdings" pitchFamily="2" charset="2"/>
              <a:buChar char="L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960C-467A-42E1-97A8-386E45FA1304}" type="slidenum">
              <a:rPr lang="ar-SA"/>
              <a:pPr/>
              <a:t>26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161213" cy="6048375"/>
          </a:xfrm>
          <a:solidFill>
            <a:srgbClr val="FFFF9B"/>
          </a:solidFill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u="sng">
                <a:solidFill>
                  <a:srgbClr val="FF0000"/>
                </a:solidFill>
              </a:rPr>
              <a:t>Reservoir:</a:t>
            </a:r>
            <a:r>
              <a:rPr lang="en-US" u="sng"/>
              <a:t> </a:t>
            </a:r>
            <a:r>
              <a:rPr lang="en-US" sz="2800"/>
              <a:t> </a:t>
            </a:r>
            <a:r>
              <a:rPr lang="en-US" sz="2800" b="1"/>
              <a:t>Human.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u="sng">
                <a:solidFill>
                  <a:srgbClr val="FF0000"/>
                </a:solidFill>
              </a:rPr>
              <a:t>Mode of transmission: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Char char="Ø"/>
            </a:pPr>
            <a:r>
              <a:rPr lang="en-US" sz="2800" b="1"/>
              <a:t>Direct contact with saliva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Char char="Ø"/>
            </a:pPr>
            <a:r>
              <a:rPr lang="en-US" sz="2800" b="1"/>
              <a:t>Airborne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Char char="Ø"/>
            </a:pPr>
            <a:r>
              <a:rPr lang="en-US" sz="2800" b="1"/>
              <a:t>Droplet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Incubation period: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sz="2800" b="1"/>
              <a:t>15-18 days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/>
              <a:t> </a:t>
            </a:r>
            <a:r>
              <a:rPr lang="en-US" u="sng">
                <a:solidFill>
                  <a:srgbClr val="FF0000"/>
                </a:solidFill>
              </a:rPr>
              <a:t>period of communicability :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sz="2400"/>
              <a:t> Before                Onset   of illness</a:t>
            </a:r>
            <a:r>
              <a:rPr lang="en-US"/>
              <a:t>           </a:t>
            </a:r>
            <a:r>
              <a:rPr lang="en-US" sz="2400"/>
              <a:t> After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sz="2400"/>
              <a:t>6-7 days                   parotitis                       9 days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None/>
            </a:pPr>
            <a:endParaRPr lang="en-US" sz="2400"/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sz="2400"/>
              <a:t>     2days               Maximum             4days</a:t>
            </a:r>
          </a:p>
          <a:p>
            <a:pPr algn="l" rtl="0">
              <a:lnSpc>
                <a:spcPct val="8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sz="2400"/>
              <a:t>     before           infectiousness           after                                        </a:t>
            </a:r>
            <a:r>
              <a:rPr lang="en-US" u="sng"/>
              <a:t>               </a:t>
            </a:r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555875" y="4437063"/>
            <a:ext cx="1152525" cy="228600"/>
          </a:xfrm>
          <a:custGeom>
            <a:avLst/>
            <a:gdLst/>
            <a:ahLst/>
            <a:cxnLst>
              <a:cxn ang="0">
                <a:pos x="617" y="77"/>
              </a:cxn>
              <a:cxn ang="0">
                <a:pos x="540" y="0"/>
              </a:cxn>
              <a:cxn ang="0">
                <a:pos x="471" y="9"/>
              </a:cxn>
              <a:cxn ang="0">
                <a:pos x="419" y="43"/>
              </a:cxn>
              <a:cxn ang="0">
                <a:pos x="316" y="77"/>
              </a:cxn>
              <a:cxn ang="0">
                <a:pos x="290" y="52"/>
              </a:cxn>
              <a:cxn ang="0">
                <a:pos x="273" y="26"/>
              </a:cxn>
              <a:cxn ang="0">
                <a:pos x="182" y="53"/>
              </a:cxn>
              <a:cxn ang="0">
                <a:pos x="0" y="53"/>
              </a:cxn>
              <a:cxn ang="0">
                <a:pos x="91" y="8"/>
              </a:cxn>
              <a:cxn ang="0">
                <a:pos x="91" y="99"/>
              </a:cxn>
              <a:cxn ang="0">
                <a:pos x="0" y="53"/>
              </a:cxn>
            </a:cxnLst>
            <a:rect l="0" t="0" r="r" b="b"/>
            <a:pathLst>
              <a:path w="617" h="101">
                <a:moveTo>
                  <a:pt x="617" y="77"/>
                </a:moveTo>
                <a:cubicBezTo>
                  <a:pt x="590" y="36"/>
                  <a:pt x="584" y="16"/>
                  <a:pt x="540" y="0"/>
                </a:cubicBezTo>
                <a:cubicBezTo>
                  <a:pt x="517" y="3"/>
                  <a:pt x="493" y="1"/>
                  <a:pt x="471" y="9"/>
                </a:cubicBezTo>
                <a:cubicBezTo>
                  <a:pt x="451" y="16"/>
                  <a:pt x="419" y="43"/>
                  <a:pt x="419" y="43"/>
                </a:cubicBezTo>
                <a:cubicBezTo>
                  <a:pt x="401" y="101"/>
                  <a:pt x="374" y="85"/>
                  <a:pt x="316" y="77"/>
                </a:cubicBezTo>
                <a:cubicBezTo>
                  <a:pt x="307" y="69"/>
                  <a:pt x="298" y="61"/>
                  <a:pt x="290" y="52"/>
                </a:cubicBezTo>
                <a:cubicBezTo>
                  <a:pt x="283" y="44"/>
                  <a:pt x="273" y="26"/>
                  <a:pt x="273" y="26"/>
                </a:cubicBezTo>
                <a:lnTo>
                  <a:pt x="182" y="53"/>
                </a:lnTo>
                <a:lnTo>
                  <a:pt x="0" y="53"/>
                </a:lnTo>
                <a:lnTo>
                  <a:pt x="91" y="8"/>
                </a:lnTo>
                <a:lnTo>
                  <a:pt x="91" y="99"/>
                </a:lnTo>
                <a:lnTo>
                  <a:pt x="0" y="5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6084888" y="4437063"/>
            <a:ext cx="1223962" cy="204787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52" y="52"/>
              </a:cxn>
              <a:cxn ang="0">
                <a:pos x="69" y="34"/>
              </a:cxn>
              <a:cxn ang="0">
                <a:pos x="121" y="0"/>
              </a:cxn>
              <a:cxn ang="0">
                <a:pos x="146" y="17"/>
              </a:cxn>
              <a:cxn ang="0">
                <a:pos x="172" y="112"/>
              </a:cxn>
              <a:cxn ang="0">
                <a:pos x="224" y="120"/>
              </a:cxn>
              <a:cxn ang="0">
                <a:pos x="295" y="8"/>
              </a:cxn>
              <a:cxn ang="0">
                <a:pos x="386" y="53"/>
              </a:cxn>
              <a:cxn ang="0">
                <a:pos x="658" y="53"/>
              </a:cxn>
              <a:cxn ang="0">
                <a:pos x="567" y="8"/>
              </a:cxn>
              <a:cxn ang="0">
                <a:pos x="567" y="99"/>
              </a:cxn>
              <a:cxn ang="0">
                <a:pos x="658" y="53"/>
              </a:cxn>
            </a:cxnLst>
            <a:rect l="0" t="0" r="r" b="b"/>
            <a:pathLst>
              <a:path w="658" h="137">
                <a:moveTo>
                  <a:pt x="0" y="86"/>
                </a:moveTo>
                <a:cubicBezTo>
                  <a:pt x="17" y="75"/>
                  <a:pt x="38" y="67"/>
                  <a:pt x="52" y="52"/>
                </a:cubicBezTo>
                <a:cubicBezTo>
                  <a:pt x="58" y="46"/>
                  <a:pt x="62" y="39"/>
                  <a:pt x="69" y="34"/>
                </a:cubicBezTo>
                <a:cubicBezTo>
                  <a:pt x="86" y="22"/>
                  <a:pt x="121" y="0"/>
                  <a:pt x="121" y="0"/>
                </a:cubicBezTo>
                <a:cubicBezTo>
                  <a:pt x="129" y="6"/>
                  <a:pt x="140" y="9"/>
                  <a:pt x="146" y="17"/>
                </a:cubicBezTo>
                <a:cubicBezTo>
                  <a:pt x="165" y="42"/>
                  <a:pt x="150" y="90"/>
                  <a:pt x="172" y="112"/>
                </a:cubicBezTo>
                <a:cubicBezTo>
                  <a:pt x="183" y="123"/>
                  <a:pt x="196" y="137"/>
                  <a:pt x="224" y="120"/>
                </a:cubicBezTo>
                <a:lnTo>
                  <a:pt x="295" y="8"/>
                </a:lnTo>
                <a:lnTo>
                  <a:pt x="386" y="53"/>
                </a:lnTo>
                <a:lnTo>
                  <a:pt x="658" y="53"/>
                </a:lnTo>
                <a:lnTo>
                  <a:pt x="567" y="8"/>
                </a:lnTo>
                <a:lnTo>
                  <a:pt x="567" y="99"/>
                </a:lnTo>
                <a:lnTo>
                  <a:pt x="658" y="5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2411413" y="5949950"/>
            <a:ext cx="1295400" cy="71438"/>
          </a:xfrm>
          <a:prstGeom prst="leftArrow">
            <a:avLst>
              <a:gd name="adj1" fmla="val 50000"/>
              <a:gd name="adj2" fmla="val 45333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5364163" y="5949950"/>
            <a:ext cx="1295400" cy="71438"/>
          </a:xfrm>
          <a:prstGeom prst="rightArrow">
            <a:avLst>
              <a:gd name="adj1" fmla="val 50000"/>
              <a:gd name="adj2" fmla="val 45333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F169-D595-4B41-83B9-3616E9A6F42D}" type="slidenum">
              <a:rPr lang="ar-SA"/>
              <a:pPr/>
              <a:t>27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7993062" cy="5616575"/>
          </a:xfrm>
          <a:solidFill>
            <a:srgbClr val="FFFF9B"/>
          </a:solidFill>
        </p:spPr>
        <p:txBody>
          <a:bodyPr/>
          <a:lstStyle/>
          <a:p>
            <a:pPr marL="609600" indent="-609600" algn="l">
              <a:lnSpc>
                <a:spcPct val="80000"/>
              </a:lnSpc>
              <a:buFontTx/>
              <a:buNone/>
            </a:pPr>
            <a:r>
              <a:rPr lang="en-US" sz="3600" u="sng">
                <a:solidFill>
                  <a:srgbClr val="FF0000"/>
                </a:solidFill>
              </a:rPr>
              <a:t>Susceptibility &amp;resistance:</a:t>
            </a:r>
          </a:p>
          <a:p>
            <a:pPr marL="609600" indent="-609600" algn="l" rtl="0">
              <a:lnSpc>
                <a:spcPct val="80000"/>
              </a:lnSpc>
              <a:buClr>
                <a:srgbClr val="00CC66"/>
              </a:buClr>
              <a:buFont typeface="Wingdings" pitchFamily="2" charset="2"/>
              <a:buChar char="ü"/>
            </a:pPr>
            <a:r>
              <a:rPr lang="en-US" sz="2800"/>
              <a:t>Immunity is life long after clinical or inapparent infection</a:t>
            </a:r>
          </a:p>
          <a:p>
            <a:pPr marL="609600" indent="-609600" algn="l" rtl="0">
              <a:lnSpc>
                <a:spcPct val="80000"/>
              </a:lnSpc>
              <a:buClr>
                <a:srgbClr val="00CC66"/>
              </a:buClr>
              <a:buFont typeface="Wingdings" pitchFamily="2" charset="2"/>
              <a:buChar char="ü"/>
            </a:pPr>
            <a:r>
              <a:rPr lang="en-US" sz="2800"/>
              <a:t>Inapparent infection is communicable </a:t>
            </a:r>
          </a:p>
          <a:p>
            <a:pPr marL="609600" indent="-609600" algn="l" rtl="0">
              <a:lnSpc>
                <a:spcPct val="80000"/>
              </a:lnSpc>
              <a:buClr>
                <a:srgbClr val="00CC66"/>
              </a:buClr>
              <a:buFont typeface="Wingdings" pitchFamily="2" charset="2"/>
              <a:buNone/>
            </a:pPr>
            <a:r>
              <a:rPr lang="en-US" sz="3600" u="sng">
                <a:solidFill>
                  <a:srgbClr val="FF0000"/>
                </a:solidFill>
              </a:rPr>
              <a:t>Prevention:</a:t>
            </a:r>
          </a:p>
          <a:p>
            <a:pPr marL="609600" indent="-609600" algn="l" rtl="0">
              <a:lnSpc>
                <a:spcPct val="80000"/>
              </a:lnSpc>
              <a:buClr>
                <a:srgbClr val="00CC66"/>
              </a:buClr>
              <a:buFont typeface="Wingdings" pitchFamily="2" charset="2"/>
              <a:buAutoNum type="arabicPeriod"/>
            </a:pPr>
            <a:r>
              <a:rPr lang="en-US" sz="2800"/>
              <a:t>Public education</a:t>
            </a:r>
          </a:p>
          <a:p>
            <a:pPr marL="609600" indent="-609600" algn="l" rtl="0">
              <a:lnSpc>
                <a:spcPct val="80000"/>
              </a:lnSpc>
              <a:buClr>
                <a:srgbClr val="00CC66"/>
              </a:buClr>
              <a:buFont typeface="Wingdings" pitchFamily="2" charset="2"/>
              <a:buAutoNum type="arabicPeriod"/>
            </a:pPr>
            <a:r>
              <a:rPr lang="en-US" sz="2800"/>
              <a:t>Vaccination (Jerky Lynn strain) live attenuated vaccine (MMR). more than 95%develop long-lasting  or probably life long immunity. Administered at any time after 12 months . </a:t>
            </a:r>
          </a:p>
          <a:p>
            <a:pPr marL="609600" indent="-609600" algn="l" rtl="0">
              <a:lnSpc>
                <a:spcPct val="80000"/>
              </a:lnSpc>
              <a:buClr>
                <a:srgbClr val="00CC66"/>
              </a:buClr>
              <a:buFont typeface="Wingdings" pitchFamily="2" charset="2"/>
              <a:buAutoNum type="arabicPeriod"/>
            </a:pPr>
            <a:r>
              <a:rPr lang="en-US" sz="2800"/>
              <a:t>Special efforts to vaccinate before puberty all persons with no definite history of mumps or mumps immunization.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E45C-7FFB-4AC7-8806-95752B913207}" type="slidenum">
              <a:rPr lang="ar-SA"/>
              <a:pPr/>
              <a:t>28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088188" cy="2879725"/>
          </a:xfrm>
          <a:solidFill>
            <a:srgbClr val="FFFF9B"/>
          </a:solidFill>
        </p:spPr>
        <p:txBody>
          <a:bodyPr/>
          <a:lstStyle/>
          <a:p>
            <a:pPr marL="609600" indent="-609600" algn="l">
              <a:lnSpc>
                <a:spcPct val="90000"/>
              </a:lnSpc>
              <a:buFontTx/>
              <a:buNone/>
            </a:pPr>
            <a:endParaRPr lang="en-US" sz="2800" u="sng"/>
          </a:p>
          <a:p>
            <a:pPr marL="609600" indent="-609600" algn="l">
              <a:lnSpc>
                <a:spcPct val="90000"/>
              </a:lnSpc>
              <a:buFontTx/>
              <a:buNone/>
            </a:pPr>
            <a:r>
              <a:rPr lang="en-US" sz="2800" u="sng">
                <a:solidFill>
                  <a:srgbClr val="FF0000"/>
                </a:solidFill>
              </a:rPr>
              <a:t>Contra-indication of the vaccine:</a:t>
            </a:r>
          </a:p>
          <a:p>
            <a:pPr marL="609600" indent="-609600" algn="l" rtl="0">
              <a:lnSpc>
                <a:spcPct val="90000"/>
              </a:lnSpc>
              <a:buClr>
                <a:srgbClr val="CC66FF"/>
              </a:buClr>
              <a:buFont typeface="Wingdings" pitchFamily="2" charset="2"/>
              <a:buChar char="è"/>
            </a:pPr>
            <a:r>
              <a:rPr lang="en-US" sz="2400" b="1" i="1" u="sng"/>
              <a:t>Immune suppression.</a:t>
            </a:r>
          </a:p>
          <a:p>
            <a:pPr marL="609600" indent="-609600" algn="l" rtl="0">
              <a:lnSpc>
                <a:spcPct val="90000"/>
              </a:lnSpc>
              <a:buClr>
                <a:srgbClr val="CC66FF"/>
              </a:buClr>
              <a:buFont typeface="Wingdings" pitchFamily="2" charset="2"/>
              <a:buChar char="è"/>
            </a:pPr>
            <a:r>
              <a:rPr lang="en-US" sz="2400" b="1" i="1" u="sng"/>
              <a:t>Pregnancy &amp;planning of pregnancy in the next 3 months</a:t>
            </a:r>
          </a:p>
          <a:p>
            <a:pPr marL="609600" indent="-609600" algn="l" rtl="0">
              <a:lnSpc>
                <a:spcPct val="90000"/>
              </a:lnSpc>
              <a:buClr>
                <a:srgbClr val="CC66FF"/>
              </a:buClr>
              <a:buFont typeface="Wingdings" pitchFamily="2" charset="2"/>
              <a:buNone/>
            </a:pPr>
            <a:endParaRPr lang="en-US" sz="2400" b="1" i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5B62-D3EF-47AE-B8E4-D0360286C36E}" type="slidenum">
              <a:rPr lang="ar-SA"/>
              <a:pPr/>
              <a:t>29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B"/>
          </a:solidFill>
        </p:spPr>
        <p:txBody>
          <a:bodyPr/>
          <a:lstStyle/>
          <a:p>
            <a:pPr marL="609600" indent="-609600" algn="l" rtl="0">
              <a:lnSpc>
                <a:spcPct val="80000"/>
              </a:lnSpc>
              <a:buClr>
                <a:srgbClr val="CC66FF"/>
              </a:buClr>
              <a:buFont typeface="Wingdings" pitchFamily="2" charset="2"/>
              <a:buNone/>
            </a:pPr>
            <a:r>
              <a:rPr lang="en-US" b="1" u="sng">
                <a:solidFill>
                  <a:srgbClr val="FF0000"/>
                </a:solidFill>
              </a:rPr>
              <a:t>Control:</a:t>
            </a:r>
          </a:p>
          <a:p>
            <a:pPr marL="609600" indent="-609600" algn="l" rtl="0">
              <a:lnSpc>
                <a:spcPct val="80000"/>
              </a:lnSpc>
              <a:buClr>
                <a:srgbClr val="CC66FF"/>
              </a:buClr>
              <a:buFont typeface="Wingdings" pitchFamily="2" charset="2"/>
              <a:buAutoNum type="arabicPeriod"/>
            </a:pPr>
            <a:r>
              <a:rPr lang="en-US" sz="2800"/>
              <a:t>Reporting: It is reportable disease.</a:t>
            </a:r>
          </a:p>
          <a:p>
            <a:pPr marL="609600" indent="-609600" algn="l" rtl="0">
              <a:lnSpc>
                <a:spcPct val="80000"/>
              </a:lnSpc>
              <a:buClr>
                <a:srgbClr val="CC66FF"/>
              </a:buClr>
              <a:buFont typeface="Wingdings" pitchFamily="2" charset="2"/>
              <a:buAutoNum type="arabicPeriod"/>
            </a:pPr>
            <a:r>
              <a:rPr lang="en-US" sz="2800"/>
              <a:t>Isolation: respiratory isolation &amp;private room for 9 days from onset of swelling.  Also school exclusion for the same period</a:t>
            </a:r>
          </a:p>
          <a:p>
            <a:pPr marL="609600" indent="-609600" algn="l" rtl="0">
              <a:lnSpc>
                <a:spcPct val="80000"/>
              </a:lnSpc>
              <a:buClr>
                <a:srgbClr val="CC66FF"/>
              </a:buClr>
              <a:buFont typeface="Wingdings" pitchFamily="2" charset="2"/>
              <a:buAutoNum type="arabicPeriod"/>
            </a:pPr>
            <a:r>
              <a:rPr lang="en-US" sz="2800"/>
              <a:t>Disinfection of all articles soiled with throat secretion.</a:t>
            </a:r>
          </a:p>
          <a:p>
            <a:pPr marL="609600" indent="-609600" algn="l" rtl="0">
              <a:lnSpc>
                <a:spcPct val="80000"/>
              </a:lnSpc>
              <a:buClr>
                <a:srgbClr val="CC66FF"/>
              </a:buClr>
              <a:buFont typeface="Wingdings" pitchFamily="2" charset="2"/>
              <a:buAutoNum type="arabicPeriod"/>
            </a:pPr>
            <a:r>
              <a:rPr lang="en-US" sz="2800"/>
              <a:t>Protection of contact</a:t>
            </a:r>
          </a:p>
          <a:p>
            <a:pPr marL="609600" indent="-609600" algn="l" rtl="0">
              <a:lnSpc>
                <a:spcPct val="80000"/>
              </a:lnSpc>
              <a:buClr>
                <a:srgbClr val="CC66FF"/>
              </a:buClr>
              <a:buFont typeface="Wingdings" pitchFamily="2" charset="2"/>
              <a:buNone/>
            </a:pPr>
            <a:r>
              <a:rPr lang="en-US" sz="2800"/>
              <a:t>       * Active               not effective</a:t>
            </a:r>
          </a:p>
          <a:p>
            <a:pPr marL="609600" indent="-609600" algn="l" rtl="0">
              <a:lnSpc>
                <a:spcPct val="80000"/>
              </a:lnSpc>
              <a:buClr>
                <a:srgbClr val="CC66FF"/>
              </a:buClr>
              <a:buFont typeface="Wingdings" pitchFamily="2" charset="2"/>
              <a:buNone/>
            </a:pPr>
            <a:r>
              <a:rPr lang="en-US" sz="2800"/>
              <a:t>       * Passive             not effective</a:t>
            </a:r>
          </a:p>
          <a:p>
            <a:pPr marL="609600" indent="-609600" algn="l" rtl="0">
              <a:lnSpc>
                <a:spcPct val="80000"/>
              </a:lnSpc>
              <a:buClr>
                <a:srgbClr val="CC66FF"/>
              </a:buClr>
              <a:buFont typeface="Wingdings" pitchFamily="2" charset="2"/>
              <a:buAutoNum type="arabicPeriod" startAt="5"/>
            </a:pPr>
            <a:r>
              <a:rPr lang="en-US" sz="2800"/>
              <a:t>No specific Rx.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398D-3948-4ED6-83E9-A2517D9C589E}" type="slidenum">
              <a:rPr lang="ar-SA"/>
              <a:pPr/>
              <a:t>3</a:t>
            </a:fld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251450"/>
          </a:xfrm>
          <a:solidFill>
            <a:srgbClr val="79FFA6"/>
          </a:solidFill>
        </p:spPr>
        <p:txBody>
          <a:bodyPr/>
          <a:lstStyle/>
          <a:p>
            <a:pPr algn="l" rtl="0"/>
            <a:r>
              <a:rPr lang="en-US"/>
              <a:t>Acute generalized viral disease characterized by:</a:t>
            </a:r>
          </a:p>
          <a:p>
            <a:pPr algn="l" rtl="0">
              <a:buClr>
                <a:schemeClr val="hlink"/>
              </a:buClr>
              <a:buFont typeface="Wingdings" pitchFamily="2" charset="2"/>
              <a:buChar char="Ö"/>
            </a:pPr>
            <a:r>
              <a:rPr lang="en-US"/>
              <a:t>Sudden onset of fever, mild constitutional symptoms, &amp;skin rash</a:t>
            </a:r>
          </a:p>
          <a:p>
            <a:pPr algn="l" rtl="0">
              <a:buClr>
                <a:schemeClr val="hlink"/>
              </a:buClr>
              <a:buFont typeface="Wingdings" pitchFamily="2" charset="2"/>
              <a:buChar char="Ö"/>
            </a:pPr>
            <a:r>
              <a:rPr lang="en-US" u="sng"/>
              <a:t>Maculo-papular</a:t>
            </a:r>
            <a:r>
              <a:rPr lang="en-US"/>
              <a:t> rash.. </a:t>
            </a:r>
            <a:r>
              <a:rPr lang="en-US" sz="2000" b="1"/>
              <a:t>few hours..</a:t>
            </a:r>
            <a:r>
              <a:rPr lang="en-US"/>
              <a:t>  </a:t>
            </a:r>
            <a:r>
              <a:rPr lang="en-US" sz="4000"/>
              <a:t> </a:t>
            </a:r>
            <a:r>
              <a:rPr lang="en-US" u="sng"/>
              <a:t>vesicles</a:t>
            </a:r>
            <a:r>
              <a:rPr lang="en-US">
                <a:latin typeface="Arial"/>
              </a:rPr>
              <a:t>…</a:t>
            </a:r>
            <a:r>
              <a:rPr lang="en-US"/>
              <a:t>.   </a:t>
            </a:r>
            <a:r>
              <a:rPr lang="en-US" sz="2000" b="1"/>
              <a:t>3-4days..</a:t>
            </a:r>
            <a:r>
              <a:rPr lang="en-US"/>
              <a:t>  </a:t>
            </a:r>
            <a:r>
              <a:rPr lang="en-US" u="sng"/>
              <a:t>granular crusts</a:t>
            </a:r>
          </a:p>
          <a:p>
            <a:pPr algn="l" rtl="0">
              <a:buClr>
                <a:schemeClr val="hlink"/>
              </a:buClr>
              <a:buFont typeface="Wingdings" pitchFamily="2" charset="2"/>
              <a:buChar char="Ö"/>
            </a:pPr>
            <a:r>
              <a:rPr lang="en-US"/>
              <a:t>Lesion commonly occur in successive groups with </a:t>
            </a:r>
            <a:r>
              <a:rPr lang="en-US" b="1" i="1" u="sng"/>
              <a:t>several stage of maturity</a:t>
            </a:r>
            <a:r>
              <a:rPr lang="en-US"/>
              <a:t> present at the same time.</a:t>
            </a:r>
            <a:endParaRPr lang="ar-IQ"/>
          </a:p>
          <a:p>
            <a:pPr algn="l" rtl="0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8EF4-E8A1-45EB-9E5F-388A905E1B7E}" type="slidenum">
              <a:rPr lang="ar-SA"/>
              <a:pPr/>
              <a:t>30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8001000" cy="838200"/>
          </a:xfrm>
          <a:solidFill>
            <a:srgbClr val="79FFA6"/>
          </a:solidFill>
        </p:spPr>
        <p:txBody>
          <a:bodyPr/>
          <a:lstStyle/>
          <a:p>
            <a:pPr algn="ctr" rtl="0"/>
            <a:r>
              <a:rPr lang="en-US" sz="4000" b="1" i="1" u="sng">
                <a:solidFill>
                  <a:srgbClr val="3333CC"/>
                </a:solidFill>
              </a:rPr>
              <a:t>Thank you all</a:t>
            </a:r>
            <a:r>
              <a:rPr lang="en-US"/>
              <a:t>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4087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E2C4-A788-470E-AD5C-B7FE650CC216}" type="slidenum">
              <a:rPr lang="ar-SA"/>
              <a:pPr/>
              <a:t>4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07375" cy="2808287"/>
          </a:xfrm>
          <a:solidFill>
            <a:srgbClr val="79FFA6"/>
          </a:solidFill>
        </p:spPr>
        <p:txBody>
          <a:bodyPr/>
          <a:lstStyle/>
          <a:p>
            <a:pPr algn="l" rtl="0">
              <a:buClr>
                <a:schemeClr val="hlink"/>
              </a:buClr>
              <a:buFont typeface="Wingdings" pitchFamily="2" charset="2"/>
              <a:buChar char="Ö"/>
            </a:pPr>
            <a:r>
              <a:rPr lang="en-US"/>
              <a:t>More abundant on </a:t>
            </a:r>
            <a:r>
              <a:rPr lang="en-US" b="1" i="1" u="sng"/>
              <a:t>covered</a:t>
            </a:r>
            <a:r>
              <a:rPr lang="en-US"/>
              <a:t> than exposed parts of the body</a:t>
            </a:r>
          </a:p>
          <a:p>
            <a:pPr algn="l" rtl="0">
              <a:buClr>
                <a:schemeClr val="hlink"/>
              </a:buClr>
              <a:buFont typeface="Wingdings" pitchFamily="2" charset="2"/>
              <a:buChar char="Ö"/>
            </a:pPr>
            <a:r>
              <a:rPr lang="en-US"/>
              <a:t>Lesions may appear high in the axilla &amp;on the scalp ,MM of the mouth and R.T., &amp;on the conjunctivae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357563"/>
            <a:ext cx="394176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040A-EF1B-4ADE-B192-B00E369DF036}" type="slidenum">
              <a:rPr lang="ar-SA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07375" cy="2087563"/>
          </a:xfrm>
          <a:solidFill>
            <a:srgbClr val="79FFA6"/>
          </a:solidFill>
        </p:spPr>
        <p:txBody>
          <a:bodyPr/>
          <a:lstStyle/>
          <a:p>
            <a:pPr algn="l" rtl="0">
              <a:buClr>
                <a:schemeClr val="hlink"/>
              </a:buClr>
              <a:buFont typeface="Wingdings" pitchFamily="2" charset="2"/>
              <a:buNone/>
            </a:pPr>
            <a:endParaRPr lang="en-US" sz="2800"/>
          </a:p>
          <a:p>
            <a:pPr algn="l" rtl="0">
              <a:buClr>
                <a:schemeClr val="hlink"/>
              </a:buClr>
              <a:buFont typeface="Wingdings" pitchFamily="2" charset="2"/>
              <a:buChar char="Ö"/>
            </a:pPr>
            <a:r>
              <a:rPr lang="en-US" sz="2800">
                <a:solidFill>
                  <a:srgbClr val="0033CC"/>
                </a:solidFill>
              </a:rPr>
              <a:t>They may be so few as to escape attention</a:t>
            </a:r>
          </a:p>
          <a:p>
            <a:pPr algn="l" rtl="0">
              <a:buClr>
                <a:schemeClr val="hlink"/>
              </a:buClr>
              <a:buFont typeface="Wingdings" pitchFamily="2" charset="2"/>
              <a:buChar char="Ö"/>
            </a:pPr>
            <a:r>
              <a:rPr lang="en-US" sz="2800">
                <a:solidFill>
                  <a:srgbClr val="1E13F1"/>
                </a:solidFill>
              </a:rPr>
              <a:t>Mild, atypical, &amp; inapparent infection can occur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24175"/>
            <a:ext cx="4037012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4175"/>
            <a:ext cx="4105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3745-9B94-43EE-AB5E-CAE1A7A60607}" type="slidenum">
              <a:rPr lang="ar-SA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497888" cy="5688012"/>
          </a:xfrm>
          <a:solidFill>
            <a:srgbClr val="79FFA6"/>
          </a:solidFill>
        </p:spPr>
        <p:txBody>
          <a:bodyPr/>
          <a:lstStyle/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r>
              <a:rPr lang="en-US" sz="2800"/>
              <a:t>Sever form can occur in adults.</a:t>
            </a:r>
          </a:p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endParaRPr lang="en-US" sz="2800"/>
          </a:p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r>
              <a:rPr lang="en-US" sz="2800"/>
              <a:t>Children with acute leukemia are at high risk of severe disseminated form with CFR of 5-10 %</a:t>
            </a:r>
          </a:p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endParaRPr lang="en-US" sz="2800"/>
          </a:p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r>
              <a:rPr lang="en-US" sz="2800"/>
              <a:t>Neonates (5-10days)have a CFR of up to 30%</a:t>
            </a:r>
          </a:p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endParaRPr lang="en-US" sz="2800"/>
          </a:p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r>
              <a:rPr lang="en-US" sz="2800"/>
              <a:t>Infection early in pregnancy may be associated with (CVS) in 0.7 % &amp;if infection occurs at 13-20 weeks in may be associated with CVS in 2%</a:t>
            </a:r>
          </a:p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endParaRPr lang="en-US" sz="2800"/>
          </a:p>
          <a:p>
            <a:pPr algn="l" rtl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Ö"/>
            </a:pPr>
            <a:r>
              <a:rPr lang="en-US" sz="2800"/>
              <a:t>Herpes zoster is a local manifestation or reactivation of varicella infection in dorsal root ganglia.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0EC-67E1-4A06-AAAE-4679449E0221}" type="slidenum">
              <a:rPr lang="ar-SA"/>
              <a:pPr/>
              <a:t>7</a:t>
            </a:fld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D5D4-F861-4548-8378-5DAF1445B34D}" type="slidenum">
              <a:rPr lang="ar-SA"/>
              <a:pPr/>
              <a:t>8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424863" cy="56896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b="1" u="sng">
                <a:solidFill>
                  <a:srgbClr val="FF0066"/>
                </a:solidFill>
              </a:rPr>
              <a:t>Infectious agent: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800"/>
              <a:t>Human (alpha) herpes virus 3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800"/>
              <a:t>(V-Z virus)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800" b="1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b="1" u="sng">
                <a:solidFill>
                  <a:srgbClr val="FF0066"/>
                </a:solidFill>
              </a:rPr>
              <a:t>Occurrence:</a:t>
            </a:r>
          </a:p>
          <a:p>
            <a:pPr algn="l" rtl="0">
              <a:lnSpc>
                <a:spcPct val="80000"/>
              </a:lnSpc>
              <a:buClr>
                <a:srgbClr val="FF5F63"/>
              </a:buClr>
              <a:buSzPct val="140000"/>
              <a:buFont typeface="Wingdings" pitchFamily="2" charset="2"/>
              <a:buChar char="N"/>
            </a:pPr>
            <a:r>
              <a:rPr lang="en-US" sz="2800"/>
              <a:t>World wide, in temperate climates at least 90% of the population has had chicken pox by the age of 15 years &amp;at least 95% by young adulthood.</a:t>
            </a:r>
          </a:p>
          <a:p>
            <a:pPr algn="l" rtl="0">
              <a:lnSpc>
                <a:spcPct val="80000"/>
              </a:lnSpc>
              <a:buClr>
                <a:srgbClr val="FF5F63"/>
              </a:buClr>
              <a:buSzPct val="140000"/>
              <a:buFont typeface="Wingdings" pitchFamily="2" charset="2"/>
              <a:buChar char="N"/>
            </a:pPr>
            <a:r>
              <a:rPr lang="en-US" sz="2800"/>
              <a:t>Zoster occurs more commonly in older groups.</a:t>
            </a:r>
          </a:p>
          <a:p>
            <a:pPr algn="l" rtl="0">
              <a:lnSpc>
                <a:spcPct val="80000"/>
              </a:lnSpc>
              <a:buClr>
                <a:srgbClr val="FF5F63"/>
              </a:buClr>
              <a:buSzPct val="140000"/>
              <a:buFont typeface="Wingdings" pitchFamily="2" charset="2"/>
              <a:buChar char="N"/>
            </a:pPr>
            <a:r>
              <a:rPr lang="en-US" sz="2800"/>
              <a:t>In  temperate zones occurs most frequently in winter &amp;spring</a:t>
            </a:r>
          </a:p>
          <a:p>
            <a:pPr algn="l" rtl="0">
              <a:lnSpc>
                <a:spcPct val="80000"/>
              </a:lnSpc>
              <a:buClr>
                <a:srgbClr val="FF5F63"/>
              </a:buClr>
              <a:buSzPct val="140000"/>
              <a:buFont typeface="Wingdings" pitchFamily="2" charset="2"/>
              <a:buChar char="N"/>
            </a:pPr>
            <a:endParaRPr lang="en-US" sz="2800"/>
          </a:p>
          <a:p>
            <a:pPr algn="l" rtl="0">
              <a:lnSpc>
                <a:spcPct val="80000"/>
              </a:lnSpc>
              <a:buClr>
                <a:srgbClr val="FF5F63"/>
              </a:buClr>
              <a:buSzPct val="140000"/>
              <a:buFont typeface="Wingdings" pitchFamily="2" charset="2"/>
              <a:buNone/>
            </a:pPr>
            <a:r>
              <a:rPr lang="en-US" sz="2800" b="1" u="sng">
                <a:solidFill>
                  <a:srgbClr val="FF0066"/>
                </a:solidFill>
              </a:rPr>
              <a:t>Reservoir :</a:t>
            </a:r>
            <a:r>
              <a:rPr lang="en-US" sz="2800" b="1" u="sng"/>
              <a:t> </a:t>
            </a:r>
            <a:r>
              <a:rPr lang="en-US" sz="2800"/>
              <a:t> Human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84C1-22B7-45FD-8AE2-9989551C0478}" type="slidenum">
              <a:rPr lang="ar-SA"/>
              <a:pPr/>
              <a:t>9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07375" cy="5976938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3600" b="1" u="sng">
                <a:solidFill>
                  <a:srgbClr val="FF0066"/>
                </a:solidFill>
              </a:rPr>
              <a:t>Mode of transmission: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ü"/>
            </a:pPr>
            <a:r>
              <a:rPr lang="en-US" sz="2800" b="1"/>
              <a:t>Direct contact person-to </a:t>
            </a:r>
            <a:r>
              <a:rPr lang="en-US" sz="2800" b="1">
                <a:latin typeface="Arial"/>
              </a:rPr>
              <a:t>–</a:t>
            </a:r>
            <a:r>
              <a:rPr lang="en-US" sz="2800" b="1"/>
              <a:t>person 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sz="2800" b="1"/>
              <a:t>    * Droplet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sz="2800" b="1"/>
              <a:t>    * airborne spread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sz="2800" b="1" i="1" u="sng">
                <a:solidFill>
                  <a:srgbClr val="CC9900"/>
                </a:solidFill>
              </a:rPr>
              <a:t>vesicle fluid  or secretion of the URT of chicken pox case or vesicle fluid of patient with HZ can transmit infection.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ü"/>
            </a:pPr>
            <a:r>
              <a:rPr lang="en-US" sz="2800" b="1"/>
              <a:t>Indirect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sz="2800" b="1"/>
              <a:t>   *  Soiled articles 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sz="2800" b="1" i="1" u="sng">
                <a:solidFill>
                  <a:srgbClr val="CC9900"/>
                </a:solidFill>
              </a:rPr>
              <a:t>Scabs are not infectious</a:t>
            </a:r>
            <a:r>
              <a:rPr lang="en-US" sz="2800" b="1"/>
              <a:t> 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b="1" u="sng">
                <a:solidFill>
                  <a:srgbClr val="FF0066"/>
                </a:solidFill>
              </a:rPr>
              <a:t>Incubation period:</a:t>
            </a:r>
            <a:r>
              <a:rPr lang="en-US" b="1" u="sng"/>
              <a:t> </a:t>
            </a:r>
          </a:p>
          <a:p>
            <a:pPr algn="l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sz="2800" b="1"/>
              <a:t> </a:t>
            </a:r>
            <a:r>
              <a:rPr lang="en-US" sz="2800"/>
              <a:t>2-3 weeks , commonly 14-16 days</a:t>
            </a:r>
          </a:p>
          <a:p>
            <a:pPr algn="ctr" rtl="0"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ar-IQ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ar-IQ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345</TotalTime>
  <Words>1188</Words>
  <Application>Microsoft Office PowerPoint</Application>
  <PresentationFormat>عرض على الشاشة (3:4)‏</PresentationFormat>
  <Paragraphs>205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Selling a Product or Service</vt:lpstr>
      <vt:lpstr>Chicken pox </vt:lpstr>
      <vt:lpstr>Instructional Objectives: At the end of the lecture the student would be able to: 1-Demonstrate the main clinical characteristics of Chicken pox, Small pox, and Mumps. 2-Point out the occurrence of the diseases. 3-List the causative agent, mode of transmission, incubation period, and period of communicability of Chicken pox, Small pox, and Mumps. 4-List the main preventive measures of Chicken pox, and Mumps. 5-Describe the control measures of Chicken pox, and Mumps.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Mumps 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Chicken pox</dc:title>
  <dc:creator>Ali</dc:creator>
  <cp:lastModifiedBy>G6</cp:lastModifiedBy>
  <cp:revision>68</cp:revision>
  <dcterms:created xsi:type="dcterms:W3CDTF">2005-10-16T21:26:44Z</dcterms:created>
  <dcterms:modified xsi:type="dcterms:W3CDTF">2013-11-17T14:48:10Z</dcterms:modified>
</cp:coreProperties>
</file>