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26" r:id="rId1"/>
  </p:sldMasterIdLst>
  <p:notesMasterIdLst>
    <p:notesMasterId r:id="rId34"/>
  </p:notesMasterIdLst>
  <p:sldIdLst>
    <p:sldId id="256" r:id="rId2"/>
    <p:sldId id="313" r:id="rId3"/>
    <p:sldId id="259" r:id="rId4"/>
    <p:sldId id="337" r:id="rId5"/>
    <p:sldId id="339" r:id="rId6"/>
    <p:sldId id="341" r:id="rId7"/>
    <p:sldId id="324" r:id="rId8"/>
    <p:sldId id="264" r:id="rId9"/>
    <p:sldId id="265" r:id="rId10"/>
    <p:sldId id="325" r:id="rId11"/>
    <p:sldId id="349" r:id="rId12"/>
    <p:sldId id="268" r:id="rId13"/>
    <p:sldId id="269" r:id="rId14"/>
    <p:sldId id="270" r:id="rId15"/>
    <p:sldId id="318" r:id="rId16"/>
    <p:sldId id="271" r:id="rId17"/>
    <p:sldId id="372" r:id="rId18"/>
    <p:sldId id="367" r:id="rId19"/>
    <p:sldId id="272" r:id="rId20"/>
    <p:sldId id="374" r:id="rId21"/>
    <p:sldId id="273" r:id="rId22"/>
    <p:sldId id="277" r:id="rId23"/>
    <p:sldId id="278" r:id="rId24"/>
    <p:sldId id="334" r:id="rId25"/>
    <p:sldId id="279" r:id="rId26"/>
    <p:sldId id="281" r:id="rId27"/>
    <p:sldId id="370" r:id="rId28"/>
    <p:sldId id="371" r:id="rId29"/>
    <p:sldId id="283" r:id="rId30"/>
    <p:sldId id="284" r:id="rId31"/>
    <p:sldId id="285" r:id="rId32"/>
    <p:sldId id="375" r:id="rId33"/>
  </p:sldIdLst>
  <p:sldSz cx="9144000" cy="6858000" type="screen4x3"/>
  <p:notesSz cx="6858000" cy="9144000"/>
  <p:defaultTextStyle>
    <a:defPPr>
      <a:defRPr lang="ar-SA"/>
    </a:defPPr>
    <a:lvl1pPr algn="l" rtl="1"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1"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1"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1"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1"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CC33"/>
    <a:srgbClr val="FFCC66"/>
    <a:srgbClr val="FDFDD7"/>
    <a:srgbClr val="FFCC99"/>
    <a:srgbClr val="E7134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627" autoAdjust="0"/>
  </p:normalViewPr>
  <p:slideViewPr>
    <p:cSldViewPr>
      <p:cViewPr>
        <p:scale>
          <a:sx n="70" d="100"/>
          <a:sy n="70" d="100"/>
        </p:scale>
        <p:origin x="-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pitchFamily="34" charset="0"/>
                <a:cs typeface="Arial" pitchFamily="34" charset="0"/>
              </a:defRPr>
            </a:lvl1pPr>
          </a:lstStyle>
          <a:p>
            <a:pPr>
              <a:defRPr/>
            </a:pPr>
            <a:endParaRPr lang="en-US"/>
          </a:p>
        </p:txBody>
      </p:sp>
      <p:sp>
        <p:nvSpPr>
          <p:cNvPr id="1146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pitchFamily="34" charset="0"/>
                <a:cs typeface="Arial" pitchFamily="34" charset="0"/>
              </a:defRPr>
            </a:lvl1pPr>
          </a:lstStyle>
          <a:p>
            <a:pPr>
              <a:defRPr/>
            </a:pPr>
            <a:endParaRPr lang="en-US"/>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1146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pitchFamily="34" charset="0"/>
                <a:cs typeface="Arial" pitchFamily="34" charset="0"/>
              </a:defRPr>
            </a:lvl1pPr>
          </a:lstStyle>
          <a:p>
            <a:pPr>
              <a:defRPr/>
            </a:pPr>
            <a:endParaRPr lang="en-US"/>
          </a:p>
        </p:txBody>
      </p:sp>
      <p:sp>
        <p:nvSpPr>
          <p:cNvPr id="1146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pitchFamily="34" charset="0"/>
                <a:cs typeface="Arial" pitchFamily="34" charset="0"/>
              </a:defRPr>
            </a:lvl1pPr>
          </a:lstStyle>
          <a:p>
            <a:pPr>
              <a:defRPr/>
            </a:pPr>
            <a:fld id="{46D067A8-E2F9-4DA1-A23E-14E76878F36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4" name="مستطيل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7" name="عنصر نائب للتاريخ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عنصر نائب للتذييل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DC476AC-6CB2-4261-BD65-7A4E4EA8E766}"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23F69116-2C3D-4E5C-A8B9-F5C13DBE018A}"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4" name="مستطيل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مستطيل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مستطيل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عنوان عمودي 1"/>
          <p:cNvSpPr>
            <a:spLocks noGrp="1"/>
          </p:cNvSpPr>
          <p:nvPr>
            <p:ph type="title" orient="vert"/>
          </p:nvPr>
        </p:nvSpPr>
        <p:spPr>
          <a:xfrm>
            <a:off x="6553200" y="609600"/>
            <a:ext cx="2057400" cy="5516563"/>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عنصر نائب للتذييل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a:xfrm rot="5400000">
            <a:off x="5989638" y="144462"/>
            <a:ext cx="533400" cy="244475"/>
          </a:xfrm>
        </p:spPr>
        <p:txBody>
          <a:bodyPr/>
          <a:lstStyle>
            <a:lvl1pPr>
              <a:defRPr/>
            </a:lvl1pPr>
          </a:lstStyle>
          <a:p>
            <a:pPr>
              <a:defRPr/>
            </a:pPr>
            <a:fld id="{D6470B76-DE64-4631-AA8E-D4A7E88742F7}"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648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13"/>
          <p:cNvSpPr>
            <a:spLocks noGrp="1"/>
          </p:cNvSpPr>
          <p:nvPr>
            <p:ph type="dt" sz="half" idx="10"/>
          </p:nvPr>
        </p:nvSpPr>
        <p:spPr/>
        <p:txBody>
          <a:bodyPr/>
          <a:lstStyle>
            <a:lvl1pPr>
              <a:defRPr/>
            </a:lvl1pPr>
          </a:lstStyle>
          <a:p>
            <a:pPr>
              <a:defRPr/>
            </a:pPr>
            <a:endParaRPr lang="en-US"/>
          </a:p>
        </p:txBody>
      </p:sp>
      <p:sp>
        <p:nvSpPr>
          <p:cNvPr id="6" name="عنصر نائب للتذييل 2"/>
          <p:cNvSpPr>
            <a:spLocks noGrp="1"/>
          </p:cNvSpPr>
          <p:nvPr>
            <p:ph type="ftr" sz="quarter" idx="11"/>
          </p:nvPr>
        </p:nvSpPr>
        <p:spPr/>
        <p:txBody>
          <a:bodyPr/>
          <a:lstStyle>
            <a:lvl1pPr>
              <a:defRPr/>
            </a:lvl1pPr>
          </a:lstStyle>
          <a:p>
            <a:pPr>
              <a:defRPr/>
            </a:pPr>
            <a:endParaRPr lang="en-US"/>
          </a:p>
        </p:txBody>
      </p:sp>
      <p:sp>
        <p:nvSpPr>
          <p:cNvPr id="7" name="عنصر نائب لرقم الشريحة 22"/>
          <p:cNvSpPr>
            <a:spLocks noGrp="1"/>
          </p:cNvSpPr>
          <p:nvPr>
            <p:ph type="sldNum" sz="quarter" idx="12"/>
          </p:nvPr>
        </p:nvSpPr>
        <p:spPr/>
        <p:txBody>
          <a:bodyPr/>
          <a:lstStyle>
            <a:lvl1pPr>
              <a:defRPr/>
            </a:lvl1pPr>
          </a:lstStyle>
          <a:p>
            <a:pPr>
              <a:defRPr/>
            </a:pPr>
            <a:fld id="{E84F1966-5763-4E8A-AEC1-6E0521B80F6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lang="ar-SA" smtClean="0"/>
              <a:t>انقر لتحرير نمط العنوان الرئيسي</a:t>
            </a:r>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9EFAB2A7-6DF0-420F-8060-0ADE9FC412D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4" name="مستطيل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عنصر نائب للنص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ar-SA" smtClean="0"/>
              <a:t>انقر لتحرير نمط العنوان الرئيسي</a:t>
            </a:r>
            <a:endParaRPr lang="en-US"/>
          </a:p>
        </p:txBody>
      </p:sp>
      <p:sp>
        <p:nvSpPr>
          <p:cNvPr id="7" name="عنصر نائب للتاريخ 11"/>
          <p:cNvSpPr>
            <a:spLocks noGrp="1"/>
          </p:cNvSpPr>
          <p:nvPr>
            <p:ph type="dt" sz="half" idx="10"/>
          </p:nvPr>
        </p:nvSpPr>
        <p:spPr/>
        <p:txBody>
          <a:bodyPr/>
          <a:lstStyle>
            <a:lvl1pPr>
              <a:defRPr/>
            </a:lvl1pPr>
          </a:lstStyle>
          <a:p>
            <a:pPr>
              <a:defRPr/>
            </a:pPr>
            <a:endParaRPr lang="en-US"/>
          </a:p>
        </p:txBody>
      </p:sp>
      <p:sp>
        <p:nvSpPr>
          <p:cNvPr id="8" name="عنصر نائب لرقم الشريحة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E2F00A6-F4DD-45AC-92A9-70E6B8D9D51C}" type="slidenum">
              <a:rPr lang="ar-SA"/>
              <a:pPr>
                <a:defRPr/>
              </a:pPr>
              <a:t>‹#›</a:t>
            </a:fld>
            <a:endParaRPr lang="en-US"/>
          </a:p>
        </p:txBody>
      </p:sp>
      <p:sp>
        <p:nvSpPr>
          <p:cNvPr id="9" name="عنصر نائب للتذييل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9" name="عنصر نائب للمحتوى 8"/>
          <p:cNvSpPr>
            <a:spLocks noGrp="1"/>
          </p:cNvSpPr>
          <p:nvPr>
            <p:ph sz="quarter" idx="1"/>
          </p:nvPr>
        </p:nvSpPr>
        <p:spPr>
          <a:xfrm>
            <a:off x="609600" y="1589567"/>
            <a:ext cx="38862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عنصر نائب للمحتوى 10"/>
          <p:cNvSpPr>
            <a:spLocks noGrp="1"/>
          </p:cNvSpPr>
          <p:nvPr>
            <p:ph sz="quarter" idx="2"/>
          </p:nvPr>
        </p:nvSpPr>
        <p:spPr>
          <a:xfrm>
            <a:off x="4844901" y="1589567"/>
            <a:ext cx="38862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7"/>
          <p:cNvSpPr>
            <a:spLocks noGrp="1"/>
          </p:cNvSpPr>
          <p:nvPr>
            <p:ph type="dt" sz="half" idx="10"/>
          </p:nvPr>
        </p:nvSpPr>
        <p:spPr/>
        <p:txBody>
          <a:bodyPr rtlCol="0"/>
          <a:lstStyle>
            <a:lvl1pPr>
              <a:defRPr/>
            </a:lvl1pPr>
          </a:lstStyle>
          <a:p>
            <a:pPr>
              <a:defRPr/>
            </a:pPr>
            <a:endParaRPr lang="en-US"/>
          </a:p>
        </p:txBody>
      </p:sp>
      <p:sp>
        <p:nvSpPr>
          <p:cNvPr id="6" name="عنصر نائب لرقم الشريحة 9"/>
          <p:cNvSpPr>
            <a:spLocks noGrp="1"/>
          </p:cNvSpPr>
          <p:nvPr>
            <p:ph type="sldNum" sz="quarter" idx="11"/>
          </p:nvPr>
        </p:nvSpPr>
        <p:spPr/>
        <p:txBody>
          <a:bodyPr rtlCol="0"/>
          <a:lstStyle>
            <a:lvl1pPr>
              <a:defRPr/>
            </a:lvl1pPr>
          </a:lstStyle>
          <a:p>
            <a:pPr>
              <a:defRPr/>
            </a:pPr>
            <a:fld id="{B7370B89-6820-42C5-A417-5916FAE24A66}" type="slidenum">
              <a:rPr lang="ar-SA"/>
              <a:pPr>
                <a:defRPr/>
              </a:pPr>
              <a:t>‹#›</a:t>
            </a:fld>
            <a:endParaRPr lang="en-US"/>
          </a:p>
        </p:txBody>
      </p:sp>
      <p:sp>
        <p:nvSpPr>
          <p:cNvPr id="7" name="عنصر نائب للتذييل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lstStyle>
            <a:lvl1pPr>
              <a:defRPr/>
            </a:lvl1pPr>
          </a:lstStyle>
          <a:p>
            <a:r>
              <a:rPr lang="ar-SA" smtClean="0"/>
              <a:t>انقر لتحرير نمط العنوان الرئيسي</a:t>
            </a:r>
            <a:endParaRPr lang="en-US"/>
          </a:p>
        </p:txBody>
      </p:sp>
      <p:sp>
        <p:nvSpPr>
          <p:cNvPr id="11" name="عنصر نائب للمحتوى 10"/>
          <p:cNvSpPr>
            <a:spLocks noGrp="1"/>
          </p:cNvSpPr>
          <p:nvPr>
            <p:ph sz="quarter" idx="2"/>
          </p:nvPr>
        </p:nvSpPr>
        <p:spPr>
          <a:xfrm>
            <a:off x="609600" y="2438400"/>
            <a:ext cx="3886200" cy="3581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quarter" idx="4"/>
          </p:nvPr>
        </p:nvSpPr>
        <p:spPr>
          <a:xfrm>
            <a:off x="4800600" y="2438400"/>
            <a:ext cx="3886200" cy="3581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ar-SA" smtClean="0"/>
              <a:t>انقر لتحرير أنماط النص الرئيسي</a:t>
            </a:r>
          </a:p>
        </p:txBody>
      </p:sp>
      <p:sp>
        <p:nvSpPr>
          <p:cNvPr id="7" name="عنصر نائب للتاريخ 9"/>
          <p:cNvSpPr>
            <a:spLocks noGrp="1"/>
          </p:cNvSpPr>
          <p:nvPr>
            <p:ph type="dt" sz="half" idx="10"/>
          </p:nvPr>
        </p:nvSpPr>
        <p:spPr/>
        <p:txBody>
          <a:bodyPr rtlCol="0"/>
          <a:lstStyle>
            <a:lvl1pPr>
              <a:defRPr/>
            </a:lvl1pPr>
          </a:lstStyle>
          <a:p>
            <a:pPr>
              <a:defRPr/>
            </a:pPr>
            <a:endParaRPr lang="en-US"/>
          </a:p>
        </p:txBody>
      </p:sp>
      <p:sp>
        <p:nvSpPr>
          <p:cNvPr id="8" name="عنصر نائب لرقم الشريحة 11"/>
          <p:cNvSpPr>
            <a:spLocks noGrp="1"/>
          </p:cNvSpPr>
          <p:nvPr>
            <p:ph type="sldNum" sz="quarter" idx="11"/>
          </p:nvPr>
        </p:nvSpPr>
        <p:spPr/>
        <p:txBody>
          <a:bodyPr rtlCol="0"/>
          <a:lstStyle>
            <a:lvl1pPr>
              <a:defRPr/>
            </a:lvl1pPr>
          </a:lstStyle>
          <a:p>
            <a:pPr>
              <a:defRPr/>
            </a:pPr>
            <a:fld id="{57D64DE5-AD5A-4077-A48D-B73EF2183415}" type="slidenum">
              <a:rPr lang="ar-SA"/>
              <a:pPr>
                <a:defRPr/>
              </a:pPr>
              <a:t>‹#›</a:t>
            </a:fld>
            <a:endParaRPr lang="en-US"/>
          </a:p>
        </p:txBody>
      </p:sp>
      <p:sp>
        <p:nvSpPr>
          <p:cNvPr id="9" name="عنصر نائب للتذييل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13"/>
          <p:cNvSpPr>
            <a:spLocks noGrp="1"/>
          </p:cNvSpPr>
          <p:nvPr>
            <p:ph type="dt" sz="half" idx="10"/>
          </p:nvPr>
        </p:nvSpPr>
        <p:spPr/>
        <p:txBody>
          <a:bodyPr/>
          <a:lstStyle>
            <a:lvl1pPr>
              <a:defRPr/>
            </a:lvl1pPr>
          </a:lstStyle>
          <a:p>
            <a:pPr>
              <a:defRPr/>
            </a:pPr>
            <a:endParaRPr lang="en-US"/>
          </a:p>
        </p:txBody>
      </p:sp>
      <p:sp>
        <p:nvSpPr>
          <p:cNvPr id="4" name="عنصر نائب للتذييل 2"/>
          <p:cNvSpPr>
            <a:spLocks noGrp="1"/>
          </p:cNvSpPr>
          <p:nvPr>
            <p:ph type="ftr" sz="quarter" idx="11"/>
          </p:nvPr>
        </p:nvSpPr>
        <p:spPr/>
        <p:txBody>
          <a:bodyPr/>
          <a:lstStyle>
            <a:lvl1pPr>
              <a:defRPr/>
            </a:lvl1pPr>
          </a:lstStyle>
          <a:p>
            <a:pPr>
              <a:defRPr/>
            </a:pPr>
            <a:endParaRPr lang="en-US"/>
          </a:p>
        </p:txBody>
      </p:sp>
      <p:sp>
        <p:nvSpPr>
          <p:cNvPr id="5" name="عنصر نائب لرقم الشريحة 22"/>
          <p:cNvSpPr>
            <a:spLocks noGrp="1"/>
          </p:cNvSpPr>
          <p:nvPr>
            <p:ph type="sldNum" sz="quarter" idx="12"/>
          </p:nvPr>
        </p:nvSpPr>
        <p:spPr/>
        <p:txBody>
          <a:bodyPr/>
          <a:lstStyle>
            <a:lvl1pPr>
              <a:defRPr/>
            </a:lvl1pPr>
          </a:lstStyle>
          <a:p>
            <a:pPr>
              <a:defRPr/>
            </a:pPr>
            <a:fld id="{3720F804-530B-461C-A787-15AA5C13F955}"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endParaRPr lang="en-US"/>
          </a:p>
        </p:txBody>
      </p:sp>
      <p:sp>
        <p:nvSpPr>
          <p:cNvPr id="3" name="عنصر نائب للتذييل 2"/>
          <p:cNvSpPr>
            <a:spLocks noGrp="1"/>
          </p:cNvSpPr>
          <p:nvPr>
            <p:ph type="ftr" sz="quarter" idx="11"/>
          </p:nvPr>
        </p:nvSpPr>
        <p:spPr/>
        <p:txBody>
          <a:bodyPr/>
          <a:lstStyle>
            <a:lvl1pPr>
              <a:defRPr/>
            </a:lvl1pPr>
          </a:lstStyle>
          <a:p>
            <a:pPr>
              <a:defRPr/>
            </a:pPr>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2E714B5-A1E6-4875-8FAD-99459958F5C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lstStyle>
            <a:lvl1pPr algn="l">
              <a:buNone/>
              <a:defRPr sz="4400" b="0"/>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US"/>
          </a:p>
        </p:txBody>
      </p:sp>
      <p:sp>
        <p:nvSpPr>
          <p:cNvPr id="6" name="عنصر نائب للتذييل 2"/>
          <p:cNvSpPr>
            <a:spLocks noGrp="1"/>
          </p:cNvSpPr>
          <p:nvPr>
            <p:ph type="ftr" sz="quarter" idx="11"/>
          </p:nvPr>
        </p:nvSpPr>
        <p:spPr/>
        <p:txBody>
          <a:bodyPr/>
          <a:lstStyle>
            <a:lvl1pPr>
              <a:defRPr/>
            </a:lvl1pPr>
          </a:lstStyle>
          <a:p>
            <a:pPr>
              <a:defRPr/>
            </a:pPr>
            <a:endParaRPr lang="en-US"/>
          </a:p>
        </p:txBody>
      </p:sp>
      <p:sp>
        <p:nvSpPr>
          <p:cNvPr id="7" name="عنصر نائب لرقم الشريحة 22"/>
          <p:cNvSpPr>
            <a:spLocks noGrp="1"/>
          </p:cNvSpPr>
          <p:nvPr>
            <p:ph type="sldNum" sz="quarter" idx="12"/>
          </p:nvPr>
        </p:nvSpPr>
        <p:spPr/>
        <p:txBody>
          <a:bodyPr/>
          <a:lstStyle>
            <a:lvl1pPr>
              <a:defRPr/>
            </a:lvl1pPr>
          </a:lstStyle>
          <a:p>
            <a:pPr>
              <a:defRPr/>
            </a:pPr>
            <a:fld id="{50A227FA-6F4E-49D6-87F7-AE2AAA3EBB47}"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5" name="مستطيل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مستطيل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مستطيل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2" name="عنوان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9" name="عنصر نائب للتاريخ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عنصر نائب لرقم الشريحة 12"/>
          <p:cNvSpPr>
            <a:spLocks noGrp="1"/>
          </p:cNvSpPr>
          <p:nvPr>
            <p:ph type="sldNum" sz="quarter" idx="11"/>
          </p:nvPr>
        </p:nvSpPr>
        <p:spPr>
          <a:xfrm>
            <a:off x="0" y="4667250"/>
            <a:ext cx="1447800" cy="663575"/>
          </a:xfrm>
        </p:spPr>
        <p:txBody>
          <a:bodyPr rtlCol="0"/>
          <a:lstStyle>
            <a:lvl1pPr>
              <a:defRPr sz="2800"/>
            </a:lvl1pPr>
          </a:lstStyle>
          <a:p>
            <a:pPr>
              <a:defRPr/>
            </a:pPr>
            <a:fld id="{AF38FE3C-10FB-44CF-8725-D6529BE5ECCF}" type="slidenum">
              <a:rPr lang="ar-SA"/>
              <a:pPr>
                <a:defRPr/>
              </a:pPr>
              <a:t>‹#›</a:t>
            </a:fld>
            <a:endParaRPr lang="en-US"/>
          </a:p>
        </p:txBody>
      </p:sp>
      <p:sp>
        <p:nvSpPr>
          <p:cNvPr id="11" name="عنصر نائب للتذييل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عنصر نائب للتذييل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مستطيل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مستطيل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مستطيل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عنصر نائب لرقم الشريحة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E88F4B2D-C92C-4DAD-8174-7C01D676ACA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223" r:id="rId1"/>
    <p:sldLayoutId id="2147484218" r:id="rId2"/>
    <p:sldLayoutId id="2147484224" r:id="rId3"/>
    <p:sldLayoutId id="2147484225" r:id="rId4"/>
    <p:sldLayoutId id="2147484226" r:id="rId5"/>
    <p:sldLayoutId id="2147484219" r:id="rId6"/>
    <p:sldLayoutId id="2147484227" r:id="rId7"/>
    <p:sldLayoutId id="2147484220" r:id="rId8"/>
    <p:sldLayoutId id="2147484228" r:id="rId9"/>
    <p:sldLayoutId id="2147484221" r:id="rId10"/>
    <p:sldLayoutId id="2147484229" r:id="rId11"/>
    <p:sldLayoutId id="2147484222" r:id="rId12"/>
  </p:sldLayoutIdLst>
  <p:txStyles>
    <p:titleStyle>
      <a:lvl1pPr algn="l" rtl="1"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Arial" pitchFamily="34" charset="0"/>
        </a:defRPr>
      </a:lvl2pPr>
      <a:lvl3pPr algn="l" rtl="1" eaLnBrk="0" fontAlgn="base" hangingPunct="0">
        <a:spcBef>
          <a:spcPct val="0"/>
        </a:spcBef>
        <a:spcAft>
          <a:spcPct val="0"/>
        </a:spcAft>
        <a:defRPr sz="4400">
          <a:solidFill>
            <a:schemeClr val="tx2"/>
          </a:solidFill>
          <a:latin typeface="Tw Cen MT" pitchFamily="34" charset="0"/>
          <a:cs typeface="Arial" pitchFamily="34" charset="0"/>
        </a:defRPr>
      </a:lvl3pPr>
      <a:lvl4pPr algn="l" rtl="1" eaLnBrk="0" fontAlgn="base" hangingPunct="0">
        <a:spcBef>
          <a:spcPct val="0"/>
        </a:spcBef>
        <a:spcAft>
          <a:spcPct val="0"/>
        </a:spcAft>
        <a:defRPr sz="4400">
          <a:solidFill>
            <a:schemeClr val="tx2"/>
          </a:solidFill>
          <a:latin typeface="Tw Cen MT" pitchFamily="34" charset="0"/>
          <a:cs typeface="Arial" pitchFamily="34" charset="0"/>
        </a:defRPr>
      </a:lvl4pPr>
      <a:lvl5pPr algn="l" rtl="1" eaLnBrk="0" fontAlgn="base" hangingPunct="0">
        <a:spcBef>
          <a:spcPct val="0"/>
        </a:spcBef>
        <a:spcAft>
          <a:spcPct val="0"/>
        </a:spcAft>
        <a:defRPr sz="4400">
          <a:solidFill>
            <a:schemeClr val="tx2"/>
          </a:solidFill>
          <a:latin typeface="Tw Cen MT" pitchFamily="34" charset="0"/>
          <a:cs typeface="Arial" pitchFamily="34" charset="0"/>
        </a:defRPr>
      </a:lvl5pPr>
      <a:lvl6pPr marL="457200" algn="l" rtl="1" fontAlgn="base">
        <a:spcBef>
          <a:spcPct val="0"/>
        </a:spcBef>
        <a:spcAft>
          <a:spcPct val="0"/>
        </a:spcAft>
        <a:defRPr sz="4400">
          <a:solidFill>
            <a:schemeClr val="tx2"/>
          </a:solidFill>
          <a:latin typeface="Tw Cen MT" pitchFamily="34" charset="0"/>
          <a:cs typeface="Arial" pitchFamily="34" charset="0"/>
        </a:defRPr>
      </a:lvl6pPr>
      <a:lvl7pPr marL="914400" algn="l" rtl="1" fontAlgn="base">
        <a:spcBef>
          <a:spcPct val="0"/>
        </a:spcBef>
        <a:spcAft>
          <a:spcPct val="0"/>
        </a:spcAft>
        <a:defRPr sz="4400">
          <a:solidFill>
            <a:schemeClr val="tx2"/>
          </a:solidFill>
          <a:latin typeface="Tw Cen MT" pitchFamily="34" charset="0"/>
          <a:cs typeface="Arial" pitchFamily="34" charset="0"/>
        </a:defRPr>
      </a:lvl7pPr>
      <a:lvl8pPr marL="1371600" algn="l" rtl="1" fontAlgn="base">
        <a:spcBef>
          <a:spcPct val="0"/>
        </a:spcBef>
        <a:spcAft>
          <a:spcPct val="0"/>
        </a:spcAft>
        <a:defRPr sz="4400">
          <a:solidFill>
            <a:schemeClr val="tx2"/>
          </a:solidFill>
          <a:latin typeface="Tw Cen MT" pitchFamily="34" charset="0"/>
          <a:cs typeface="Arial" pitchFamily="34" charset="0"/>
        </a:defRPr>
      </a:lvl8pPr>
      <a:lvl9pPr marL="1828800" algn="l" rtl="1" fontAlgn="base">
        <a:spcBef>
          <a:spcPct val="0"/>
        </a:spcBef>
        <a:spcAft>
          <a:spcPct val="0"/>
        </a:spcAft>
        <a:defRPr sz="4400">
          <a:solidFill>
            <a:schemeClr val="tx2"/>
          </a:solidFill>
          <a:latin typeface="Tw Cen MT" pitchFamily="34" charset="0"/>
          <a:cs typeface="Arial" pitchFamily="34" charset="0"/>
        </a:defRPr>
      </a:lvl9pPr>
    </p:titleStyle>
    <p:bodyStyle>
      <a:lvl1pPr marL="319088" indent="-319088" algn="r" rtl="1"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r" rtl="1"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 THE PANCREAS</a:t>
            </a:r>
          </a:p>
        </p:txBody>
      </p:sp>
      <p:pic>
        <p:nvPicPr>
          <p:cNvPr id="9219" name="Picture 3" descr="DSCI0029"/>
          <p:cNvPicPr>
            <a:picLocks noGrp="1" noChangeAspect="1" noChangeArrowheads="1"/>
          </p:cNvPicPr>
          <p:nvPr>
            <p:ph sz="quarter" idx="1"/>
          </p:nvPr>
        </p:nvPicPr>
        <p:blipFill>
          <a:blip r:embed="rId2" cstate="print"/>
          <a:srcRect/>
          <a:stretch>
            <a:fillRect/>
          </a:stretch>
        </p:blipFill>
        <p:spPr>
          <a:xfrm>
            <a:off x="2000250" y="2714625"/>
            <a:ext cx="5429250" cy="3995738"/>
          </a:xfrm>
          <a:noFill/>
        </p:spPr>
      </p:pic>
      <p:sp>
        <p:nvSpPr>
          <p:cNvPr id="9220" name="مستطيل 3"/>
          <p:cNvSpPr>
            <a:spLocks noChangeArrowheads="1"/>
          </p:cNvSpPr>
          <p:nvPr/>
        </p:nvSpPr>
        <p:spPr bwMode="auto">
          <a:xfrm>
            <a:off x="428625" y="1571625"/>
            <a:ext cx="8072438" cy="1384300"/>
          </a:xfrm>
          <a:prstGeom prst="rect">
            <a:avLst/>
          </a:prstGeom>
          <a:noFill/>
          <a:ln w="9525">
            <a:noFill/>
            <a:miter lim="800000"/>
            <a:headEnd/>
            <a:tailEnd/>
          </a:ln>
        </p:spPr>
        <p:txBody>
          <a:bodyPr>
            <a:spAutoFit/>
          </a:bodyPr>
          <a:lstStyle/>
          <a:p>
            <a:pPr rtl="0"/>
            <a:r>
              <a:rPr lang="en-US">
                <a:effectLst/>
              </a:rPr>
              <a:t>It is a retroperitoneal organ, it’s weight about </a:t>
            </a:r>
            <a:r>
              <a:rPr lang="en-US">
                <a:solidFill>
                  <a:srgbClr val="FF0000"/>
                </a:solidFill>
                <a:effectLst/>
              </a:rPr>
              <a:t>80 gm. </a:t>
            </a:r>
          </a:p>
          <a:p>
            <a:pPr rtl="0"/>
            <a:r>
              <a:rPr lang="en-US">
                <a:effectLst/>
              </a:rPr>
              <a:t>It secretes </a:t>
            </a:r>
            <a:r>
              <a:rPr lang="en-US">
                <a:solidFill>
                  <a:srgbClr val="C00000"/>
                </a:solidFill>
                <a:effectLst/>
              </a:rPr>
              <a:t>digestive enzymes </a:t>
            </a:r>
            <a:r>
              <a:rPr lang="en-US">
                <a:effectLst/>
              </a:rPr>
              <a:t>in an alkaline bicarbonate rich fluid.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Pathology</a:t>
            </a:r>
          </a:p>
        </p:txBody>
      </p:sp>
      <p:sp>
        <p:nvSpPr>
          <p:cNvPr id="119811"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algn="l" rtl="0" eaLnBrk="1" fontAlgn="auto" hangingPunct="1">
              <a:lnSpc>
                <a:spcPct val="80000"/>
              </a:lnSpc>
              <a:spcAft>
                <a:spcPts val="0"/>
              </a:spcAft>
              <a:buFont typeface="Wingdings"/>
              <a:buChar char=""/>
              <a:defRPr/>
            </a:pPr>
            <a:r>
              <a:rPr lang="en-US" dirty="0" smtClean="0">
                <a:latin typeface="Times New Roman" pitchFamily="18" charset="0"/>
                <a:cs typeface="Times New Roman" pitchFamily="18" charset="0"/>
              </a:rPr>
              <a:t>The peritoneal cavity :</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320040" indent="-320040" algn="l" rtl="0" eaLnBrk="1" fontAlgn="auto" hangingPunct="1">
              <a:lnSpc>
                <a:spcPct val="80000"/>
              </a:lnSpc>
              <a:spcAft>
                <a:spcPts val="0"/>
              </a:spcAft>
              <a:buFont typeface="Wingdings" pitchFamily="2" charset="2"/>
              <a:buNone/>
              <a:defRPr/>
            </a:pP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blood stained exudates </a:t>
            </a:r>
          </a:p>
          <a:p>
            <a:pPr marL="320040" indent="-320040" algn="l" rtl="0" eaLnBrk="1" fontAlgn="auto" hangingPunct="1">
              <a:lnSpc>
                <a:spcPct val="80000"/>
              </a:lnSpc>
              <a:spcAft>
                <a:spcPts val="0"/>
              </a:spcAft>
              <a:buFont typeface="Wingdings" pitchFamily="2" charset="2"/>
              <a:buNone/>
              <a:defRPr/>
            </a:pPr>
            <a:r>
              <a:rPr lang="en-US" dirty="0" smtClean="0">
                <a:solidFill>
                  <a:srgbClr val="C00000"/>
                </a:solidFill>
                <a:latin typeface="Times New Roman" pitchFamily="18" charset="0"/>
                <a:cs typeface="Times New Roman" pitchFamily="18" charset="0"/>
              </a:rPr>
              <a:t>     fat necrosis </a:t>
            </a:r>
            <a:r>
              <a:rPr lang="en-US" dirty="0" smtClean="0">
                <a:latin typeface="Times New Roman" pitchFamily="18" charset="0"/>
                <a:cs typeface="Times New Roman" pitchFamily="18" charset="0"/>
              </a:rPr>
              <a:t>in greater omentum and      peritoneum.   </a:t>
            </a:r>
          </a:p>
          <a:p>
            <a:pPr marL="320040" indent="-320040" algn="l" rtl="0" eaLnBrk="1" fontAlgn="auto" hangingPunct="1">
              <a:lnSpc>
                <a:spcPct val="80000"/>
              </a:lnSpc>
              <a:spcAft>
                <a:spcPts val="0"/>
              </a:spcAft>
              <a:buFont typeface="Wingdings"/>
              <a:buChar char=""/>
              <a:defRPr/>
            </a:pPr>
            <a:endParaRPr lang="en-US" dirty="0" smtClean="0">
              <a:latin typeface="Times New Roman" pitchFamily="18" charset="0"/>
              <a:cs typeface="Times New Roman" pitchFamily="18" charset="0"/>
            </a:endParaRPr>
          </a:p>
          <a:p>
            <a:pPr marL="320040" indent="-320040" algn="l" rtl="0" eaLnBrk="1" fontAlgn="auto" hangingPunct="1">
              <a:lnSpc>
                <a:spcPct val="80000"/>
              </a:lnSpc>
              <a:spcAft>
                <a:spcPts val="0"/>
              </a:spcAft>
              <a:buFont typeface="Wingdings"/>
              <a:buChar char=""/>
              <a:defRPr/>
            </a:pPr>
            <a:r>
              <a:rPr lang="en-US" dirty="0" smtClean="0">
                <a:latin typeface="Times New Roman" pitchFamily="18" charset="0"/>
                <a:cs typeface="Times New Roman" pitchFamily="18" charset="0"/>
              </a:rPr>
              <a:t>Pancreas : </a:t>
            </a:r>
          </a:p>
          <a:p>
            <a:pPr marL="320040" indent="-320040" algn="l" rtl="0" eaLnBrk="1" fontAlgn="auto" hangingPunct="1">
              <a:lnSpc>
                <a:spcPct val="80000"/>
              </a:lnSpc>
              <a:spcAft>
                <a:spcPts val="0"/>
              </a:spcAft>
              <a:buFont typeface="Wingdings" pitchFamily="2" charset="2"/>
              <a:buNone/>
              <a:defRPr/>
            </a:pPr>
            <a:r>
              <a:rPr lang="en-US" dirty="0" smtClean="0">
                <a:solidFill>
                  <a:srgbClr val="FFC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edematous. </a:t>
            </a:r>
          </a:p>
          <a:p>
            <a:pPr marL="320040" indent="-320040" algn="l" rtl="0" eaLnBrk="1" fontAlgn="auto" hangingPunct="1">
              <a:lnSpc>
                <a:spcPct val="80000"/>
              </a:lnSpc>
              <a:spcAft>
                <a:spcPts val="0"/>
              </a:spcAft>
              <a:buFont typeface="Wingdings" pitchFamily="2" charset="2"/>
              <a:buNone/>
              <a:defRPr/>
            </a:pPr>
            <a:r>
              <a:rPr lang="en-US" dirty="0" smtClean="0">
                <a:solidFill>
                  <a:srgbClr val="C00000"/>
                </a:solidFill>
                <a:latin typeface="Times New Roman" pitchFamily="18" charset="0"/>
                <a:cs typeface="Times New Roman" pitchFamily="18" charset="0"/>
              </a:rPr>
              <a:t>   hemorrhagic. </a:t>
            </a:r>
          </a:p>
          <a:p>
            <a:pPr marL="320040" indent="-320040" algn="l" rtl="0" eaLnBrk="1" fontAlgn="auto" hangingPunct="1">
              <a:lnSpc>
                <a:spcPct val="80000"/>
              </a:lnSpc>
              <a:spcAft>
                <a:spcPts val="0"/>
              </a:spcAft>
              <a:buFont typeface="Wingdings" pitchFamily="2" charset="2"/>
              <a:buNone/>
              <a:defRPr/>
            </a:pPr>
            <a:r>
              <a:rPr lang="en-US" dirty="0" smtClean="0">
                <a:solidFill>
                  <a:srgbClr val="C00000"/>
                </a:solidFill>
                <a:latin typeface="Times New Roman" pitchFamily="18" charset="0"/>
                <a:cs typeface="Times New Roman" pitchFamily="18" charset="0"/>
              </a:rPr>
              <a:t>   necrotizing pancreatitis.</a:t>
            </a:r>
          </a:p>
          <a:p>
            <a:pPr marL="320040" indent="-320040" algn="l" rtl="0" eaLnBrk="1" fontAlgn="auto" hangingPunct="1">
              <a:lnSpc>
                <a:spcPct val="80000"/>
              </a:lnSpc>
              <a:spcAft>
                <a:spcPts val="0"/>
              </a:spcAft>
              <a:buFont typeface="Wingdings" pitchFamily="2" charset="2"/>
              <a:buNone/>
              <a:defRPr/>
            </a:pPr>
            <a:endParaRPr lang="ar-SA" dirty="0" smtClean="0"/>
          </a:p>
          <a:p>
            <a:pPr marL="320040" indent="-320040" algn="l" rtl="0" eaLnBrk="1" fontAlgn="auto" hangingPunct="1">
              <a:lnSpc>
                <a:spcPct val="80000"/>
              </a:lnSpc>
              <a:spcAft>
                <a:spcPts val="0"/>
              </a:spcAft>
              <a:buFont typeface="Wingdings" pitchFamily="2" charset="2"/>
              <a:buNone/>
              <a:defRPr/>
            </a:pPr>
            <a:r>
              <a:rPr lang="ar-SA" dirty="0" smtClean="0"/>
              <a:t>       </a:t>
            </a:r>
            <a:r>
              <a:rPr lang="en-US" dirty="0" smtClean="0"/>
              <a:t>       </a:t>
            </a:r>
          </a:p>
        </p:txBody>
      </p:sp>
      <p:pic>
        <p:nvPicPr>
          <p:cNvPr id="18436" name="Picture 4" descr="854843427"/>
          <p:cNvPicPr>
            <a:picLocks noChangeAspect="1" noChangeArrowheads="1"/>
          </p:cNvPicPr>
          <p:nvPr/>
        </p:nvPicPr>
        <p:blipFill>
          <a:blip r:embed="rId2" cstate="print"/>
          <a:srcRect/>
          <a:stretch>
            <a:fillRect/>
          </a:stretch>
        </p:blipFill>
        <p:spPr bwMode="auto">
          <a:xfrm>
            <a:off x="5508625" y="3716338"/>
            <a:ext cx="3095625"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a:solidFill>
            <a:schemeClr val="bg1"/>
          </a:solidFill>
          <a:ln>
            <a:solidFill>
              <a:srgbClr val="FF0000"/>
            </a:solidFill>
          </a:ln>
        </p:spPr>
        <p:txBody>
          <a:bodyPr/>
          <a:lstStyle/>
          <a:p>
            <a:pPr eaLnBrk="1" hangingPunct="1"/>
            <a:r>
              <a:rPr lang="en-US" sz="3600" b="1" smtClean="0">
                <a:solidFill>
                  <a:srgbClr val="C00000"/>
                </a:solidFill>
                <a:latin typeface="Times New Roman" pitchFamily="18" charset="0"/>
                <a:cs typeface="Arial" charset="0"/>
              </a:rPr>
              <a:t>Acute Pancreatitis</a:t>
            </a:r>
            <a:endParaRPr lang="en-US" sz="3600" smtClean="0">
              <a:solidFill>
                <a:srgbClr val="C00000"/>
              </a:solidFill>
              <a:latin typeface="Times New Roman" pitchFamily="18" charset="0"/>
              <a:cs typeface="Arial" charset="0"/>
            </a:endParaRPr>
          </a:p>
        </p:txBody>
      </p:sp>
      <p:pic>
        <p:nvPicPr>
          <p:cNvPr id="19459" name="Picture 4" descr="Picture8"/>
          <p:cNvPicPr>
            <a:picLocks noGrp="1" noChangeAspect="1" noChangeArrowheads="1"/>
          </p:cNvPicPr>
          <p:nvPr>
            <p:ph sz="half" idx="1"/>
          </p:nvPr>
        </p:nvPicPr>
        <p:blipFill>
          <a:blip r:embed="rId2" cstate="print">
            <a:lum bright="22000" contrast="20000"/>
          </a:blip>
          <a:srcRect/>
          <a:stretch>
            <a:fillRect/>
          </a:stretch>
        </p:blipFill>
        <p:spPr>
          <a:xfrm>
            <a:off x="752475" y="2743200"/>
            <a:ext cx="3448050" cy="2247900"/>
          </a:xfrm>
          <a:noFill/>
        </p:spPr>
      </p:pic>
      <p:sp>
        <p:nvSpPr>
          <p:cNvPr id="145411" name="Rectangle 3"/>
          <p:cNvSpPr>
            <a:spLocks noGrp="1" noChangeArrowheads="1"/>
          </p:cNvSpPr>
          <p:nvPr>
            <p:ph type="body" sz="half" idx="2"/>
          </p:nvPr>
        </p:nvSpPr>
        <p:spPr>
          <a:xfrm>
            <a:off x="4572000" y="2592388"/>
            <a:ext cx="4033838" cy="2214562"/>
          </a:xfrm>
          <a:solidFill>
            <a:schemeClr val="bg1"/>
          </a:solidFill>
          <a:ln>
            <a:solidFill>
              <a:srgbClr val="FF0000"/>
            </a:solidFill>
          </a:ln>
        </p:spPr>
        <p:txBody>
          <a:bodyPr>
            <a:normAutofit/>
          </a:bodyPr>
          <a:lstStyle/>
          <a:p>
            <a:pPr marL="320040" indent="-320040" algn="l" rtl="0" eaLnBrk="1" fontAlgn="auto" hangingPunct="1">
              <a:lnSpc>
                <a:spcPct val="90000"/>
              </a:lnSpc>
              <a:spcAft>
                <a:spcPts val="0"/>
              </a:spcAft>
              <a:buFont typeface="Wingdings"/>
              <a:buChar char=""/>
              <a:defRPr/>
            </a:pPr>
            <a:r>
              <a:rPr lang="en-US" sz="2800" b="1" i="1" dirty="0" smtClean="0">
                <a:solidFill>
                  <a:schemeClr val="accent1">
                    <a:lumMod val="50000"/>
                  </a:schemeClr>
                </a:solidFill>
              </a:rPr>
              <a:t>hemorrhage</a:t>
            </a:r>
            <a:r>
              <a:rPr lang="en-US" sz="2800" dirty="0" smtClean="0">
                <a:solidFill>
                  <a:schemeClr val="accent1">
                    <a:lumMod val="50000"/>
                  </a:schemeClr>
                </a:solidFill>
              </a:rPr>
              <a:t> in the head of the pancreas</a:t>
            </a:r>
            <a:r>
              <a:rPr lang="en-US" sz="2800" dirty="0" smtClean="0">
                <a:solidFill>
                  <a:srgbClr val="FFC000"/>
                </a:solidFill>
              </a:rPr>
              <a:t> </a:t>
            </a:r>
          </a:p>
          <a:p>
            <a:pPr marL="320040" indent="-320040" algn="l" rtl="0" eaLnBrk="1" fontAlgn="auto" hangingPunct="1">
              <a:lnSpc>
                <a:spcPct val="90000"/>
              </a:lnSpc>
              <a:spcAft>
                <a:spcPts val="0"/>
              </a:spcAft>
              <a:buFont typeface="Wingdings"/>
              <a:buChar char=""/>
              <a:defRPr/>
            </a:pPr>
            <a:endParaRPr lang="en-US" sz="2800" dirty="0" smtClean="0">
              <a:solidFill>
                <a:srgbClr val="FFC000"/>
              </a:solidFill>
            </a:endParaRPr>
          </a:p>
          <a:p>
            <a:pPr marL="320040" indent="-320040" algn="l" rtl="0" eaLnBrk="1" fontAlgn="auto" hangingPunct="1">
              <a:lnSpc>
                <a:spcPct val="90000"/>
              </a:lnSpc>
              <a:spcAft>
                <a:spcPts val="0"/>
              </a:spcAft>
              <a:buFont typeface="Wingdings"/>
              <a:buChar char=""/>
              <a:defRPr/>
            </a:pPr>
            <a:r>
              <a:rPr lang="en-US" sz="2800" b="1" i="1" dirty="0" smtClean="0">
                <a:solidFill>
                  <a:schemeClr val="accent1">
                    <a:lumMod val="50000"/>
                  </a:schemeClr>
                </a:solidFill>
              </a:rPr>
              <a:t>fat necrosis</a:t>
            </a:r>
            <a:endParaRPr lang="en-US" sz="2800" dirty="0" smtClean="0">
              <a:solidFill>
                <a:schemeClr val="accent1">
                  <a:lumMod val="50000"/>
                </a:schemeClr>
              </a:solidFill>
            </a:endParaRPr>
          </a:p>
        </p:txBody>
      </p:sp>
      <p:sp>
        <p:nvSpPr>
          <p:cNvPr id="145413" name="Line 5"/>
          <p:cNvSpPr>
            <a:spLocks noChangeShapeType="1"/>
          </p:cNvSpPr>
          <p:nvPr/>
        </p:nvSpPr>
        <p:spPr bwMode="auto">
          <a:xfrm flipH="1">
            <a:off x="1447800" y="3200400"/>
            <a:ext cx="3429000" cy="762000"/>
          </a:xfrm>
          <a:prstGeom prst="line">
            <a:avLst/>
          </a:prstGeom>
          <a:noFill/>
          <a:ln w="9525">
            <a:solidFill>
              <a:schemeClr val="hlink"/>
            </a:solidFill>
            <a:round/>
            <a:headEnd/>
            <a:tailEnd type="triangle" w="med" len="med"/>
          </a:ln>
          <a:effectLst/>
        </p:spPr>
        <p:txBody>
          <a:bodyPr/>
          <a:lstStyle/>
          <a:p>
            <a:pPr>
              <a:defRPr/>
            </a:pPr>
            <a:endParaRPr lang="ar-IQ"/>
          </a:p>
        </p:txBody>
      </p:sp>
      <p:sp>
        <p:nvSpPr>
          <p:cNvPr id="145414" name="Line 6"/>
          <p:cNvSpPr>
            <a:spLocks noChangeShapeType="1"/>
          </p:cNvSpPr>
          <p:nvPr/>
        </p:nvSpPr>
        <p:spPr bwMode="auto">
          <a:xfrm flipH="1">
            <a:off x="1371600" y="4191000"/>
            <a:ext cx="3505200" cy="76200"/>
          </a:xfrm>
          <a:prstGeom prst="line">
            <a:avLst/>
          </a:prstGeom>
          <a:noFill/>
          <a:ln w="9525">
            <a:solidFill>
              <a:schemeClr val="hlink"/>
            </a:solidFill>
            <a:round/>
            <a:headEnd/>
            <a:tailEnd type="triangle" w="med" len="med"/>
          </a:ln>
          <a:effectLst/>
        </p:spPr>
        <p:txBody>
          <a:bodyPr/>
          <a:lstStyle/>
          <a:p>
            <a:pPr>
              <a:defRPr/>
            </a:pPr>
            <a:endParaRPr lang="ar-IQ"/>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normAutofit fontScale="90000"/>
          </a:bodyPr>
          <a:lstStyle/>
          <a:p>
            <a:pPr rtl="0" eaLnBrk="1" fontAlgn="auto" hangingPunct="1">
              <a:spcAft>
                <a:spcPts val="0"/>
              </a:spcAft>
              <a:defRPr/>
            </a:pPr>
            <a:r>
              <a:rPr lang="en-US" sz="4000" dirty="0" smtClean="0">
                <a:solidFill>
                  <a:srgbClr val="C00000"/>
                </a:solidFill>
                <a:latin typeface="Times New Roman" pitchFamily="18" charset="0"/>
                <a:cs typeface="Times New Roman" pitchFamily="18" charset="0"/>
              </a:rPr>
              <a:t>COMPLICATION</a:t>
            </a:r>
            <a:br>
              <a:rPr lang="en-US" sz="4000" dirty="0" smtClean="0">
                <a:solidFill>
                  <a:srgbClr val="C00000"/>
                </a:solidFill>
                <a:latin typeface="Times New Roman" pitchFamily="18" charset="0"/>
                <a:cs typeface="Times New Roman" pitchFamily="18" charset="0"/>
              </a:rPr>
            </a:br>
            <a:r>
              <a:rPr lang="en-US" sz="4000" dirty="0" smtClean="0">
                <a:solidFill>
                  <a:srgbClr val="C00000"/>
                </a:solidFill>
                <a:latin typeface="Times New Roman" pitchFamily="18" charset="0"/>
                <a:cs typeface="Times New Roman" pitchFamily="18" charset="0"/>
              </a:rPr>
              <a:t>     </a:t>
            </a:r>
            <a:r>
              <a:rPr lang="en-US" sz="4000" u="sng" dirty="0" smtClean="0">
                <a:solidFill>
                  <a:srgbClr val="C00000"/>
                </a:solidFill>
                <a:latin typeface="Times New Roman" pitchFamily="18" charset="0"/>
                <a:cs typeface="Times New Roman" pitchFamily="18" charset="0"/>
              </a:rPr>
              <a:t>systemic</a:t>
            </a:r>
            <a:r>
              <a:rPr lang="en-US" sz="4000" dirty="0" smtClean="0">
                <a:solidFill>
                  <a:srgbClr val="C00000"/>
                </a:solidFill>
                <a:latin typeface="Times New Roman" pitchFamily="18" charset="0"/>
                <a:cs typeface="Times New Roman" pitchFamily="18" charset="0"/>
              </a:rPr>
              <a:t>   </a:t>
            </a:r>
          </a:p>
        </p:txBody>
      </p:sp>
      <p:sp>
        <p:nvSpPr>
          <p:cNvPr id="20483" name="Rectangle 3"/>
          <p:cNvSpPr>
            <a:spLocks noGrp="1" noChangeArrowheads="1"/>
          </p:cNvSpPr>
          <p:nvPr>
            <p:ph sz="quarter" idx="1"/>
          </p:nvPr>
        </p:nvSpPr>
        <p:spPr>
          <a:xfrm>
            <a:off x="612775" y="1600200"/>
            <a:ext cx="8153400" cy="4495800"/>
          </a:xfrm>
        </p:spPr>
        <p:txBody>
          <a:bodyPr/>
          <a:lstStyle/>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Cardiovascular: </a:t>
            </a:r>
            <a:r>
              <a:rPr lang="en-US" smtClean="0">
                <a:latin typeface="Times New Roman" pitchFamily="18" charset="0"/>
                <a:cs typeface="Times New Roman" pitchFamily="18" charset="0"/>
              </a:rPr>
              <a:t>shock, arrhythmias</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Pulmonary: </a:t>
            </a:r>
            <a:r>
              <a:rPr lang="en-US" smtClean="0">
                <a:latin typeface="Times New Roman" pitchFamily="18" charset="0"/>
                <a:cs typeface="Times New Roman" pitchFamily="18" charset="0"/>
              </a:rPr>
              <a:t>ARDS</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Renal failure</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Hematological: </a:t>
            </a:r>
            <a:r>
              <a:rPr lang="en-US" smtClean="0">
                <a:latin typeface="Times New Roman" pitchFamily="18" charset="0"/>
                <a:cs typeface="Times New Roman" pitchFamily="18" charset="0"/>
              </a:rPr>
              <a:t>DIC</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Metabolic: </a:t>
            </a:r>
            <a:r>
              <a:rPr lang="en-US" smtClean="0">
                <a:latin typeface="Times New Roman" pitchFamily="18" charset="0"/>
                <a:cs typeface="Times New Roman" pitchFamily="18" charset="0"/>
              </a:rPr>
              <a:t>hypocalcemia,  hyperglycemia, hyperlipidemia.  </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Gastrointestinal: </a:t>
            </a:r>
            <a:r>
              <a:rPr lang="en-US" smtClean="0">
                <a:latin typeface="Times New Roman" pitchFamily="18" charset="0"/>
                <a:cs typeface="Times New Roman" pitchFamily="18" charset="0"/>
              </a:rPr>
              <a:t>ileus </a:t>
            </a:r>
          </a:p>
          <a:p>
            <a:pPr marL="609600" indent="-609600" algn="l" rtl="0" eaLnBrk="1" hangingPunct="1">
              <a:lnSpc>
                <a:spcPct val="90000"/>
              </a:lnSpc>
              <a:buFont typeface="Wingdings" pitchFamily="2" charset="2"/>
              <a:buChar char="l"/>
            </a:pPr>
            <a:r>
              <a:rPr lang="en-US" smtClean="0">
                <a:solidFill>
                  <a:srgbClr val="C00000"/>
                </a:solidFill>
                <a:latin typeface="Times New Roman" pitchFamily="18" charset="0"/>
                <a:cs typeface="Times New Roman" pitchFamily="18" charset="0"/>
              </a:rPr>
              <a:t>Neurological: </a:t>
            </a:r>
            <a:r>
              <a:rPr lang="en-US" smtClean="0">
                <a:latin typeface="Times New Roman" pitchFamily="18" charset="0"/>
                <a:cs typeface="Times New Roman" pitchFamily="18" charset="0"/>
              </a:rPr>
              <a:t>confusion, irritability</a:t>
            </a:r>
          </a:p>
          <a:p>
            <a:pPr marL="609600" indent="-609600" algn="l" rtl="0" eaLnBrk="1" hangingPunct="1">
              <a:lnSpc>
                <a:spcPct val="90000"/>
              </a:lnSpc>
              <a:buFont typeface="Wingdings" pitchFamily="2" charset="2"/>
              <a:buChar char="l"/>
            </a:pPr>
            <a:endParaRPr lang="en-US"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pPr>
            <a:endParaRPr lang="ar-SA" smtClean="0"/>
          </a:p>
          <a:p>
            <a:pPr marL="609600" indent="-609600" algn="l" rtl="0" eaLnBrk="1" hangingPunct="1">
              <a:lnSpc>
                <a:spcPct val="90000"/>
              </a:lnSpc>
              <a:buFont typeface="Wingdings" pitchFamily="2" charset="2"/>
              <a:buNone/>
            </a:pPr>
            <a:endParaRPr lang="en-US"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914400" y="404813"/>
            <a:ext cx="8229600" cy="5832475"/>
          </a:xfrm>
        </p:spPr>
        <p:txBody>
          <a:bodyPr/>
          <a:lstStyle/>
          <a:p>
            <a:pPr marL="609600" indent="-609600" algn="l" rtl="0" eaLnBrk="1" hangingPunct="1">
              <a:buFont typeface="Wingdings" pitchFamily="2" charset="2"/>
              <a:buNone/>
            </a:pPr>
            <a:r>
              <a:rPr lang="en-US" u="sng" smtClean="0">
                <a:solidFill>
                  <a:srgbClr val="C00000"/>
                </a:solidFill>
                <a:latin typeface="Times New Roman" pitchFamily="18" charset="0"/>
                <a:cs typeface="Times New Roman" pitchFamily="18" charset="0"/>
              </a:rPr>
              <a:t>local complication</a:t>
            </a:r>
          </a:p>
          <a:p>
            <a:pPr marL="609600" indent="-609600" algn="l" rtl="0" eaLnBrk="1" hangingPunct="1"/>
            <a:r>
              <a:rPr lang="en-US" sz="2800" smtClean="0">
                <a:latin typeface="Times New Roman" pitchFamily="18" charset="0"/>
                <a:cs typeface="Times New Roman" pitchFamily="18" charset="0"/>
              </a:rPr>
              <a:t>Acute fluid collection</a:t>
            </a:r>
          </a:p>
          <a:p>
            <a:pPr marL="609600" indent="-609600" algn="l" rtl="0" eaLnBrk="1" hangingPunct="1"/>
            <a:r>
              <a:rPr lang="en-US" sz="2800" smtClean="0">
                <a:latin typeface="Times New Roman" pitchFamily="18" charset="0"/>
                <a:cs typeface="Times New Roman" pitchFamily="18" charset="0"/>
              </a:rPr>
              <a:t>pancreatic necrosis</a:t>
            </a:r>
          </a:p>
          <a:p>
            <a:pPr marL="609600" indent="-609600" algn="l" rtl="0" eaLnBrk="1" hangingPunct="1"/>
            <a:r>
              <a:rPr lang="en-US" sz="2800" smtClean="0">
                <a:latin typeface="Times New Roman" pitchFamily="18" charset="0"/>
                <a:cs typeface="Times New Roman" pitchFamily="18" charset="0"/>
              </a:rPr>
              <a:t>Pancreatic abscess</a:t>
            </a:r>
          </a:p>
          <a:p>
            <a:pPr marL="609600" indent="-609600" algn="l" rtl="0" eaLnBrk="1" hangingPunct="1"/>
            <a:r>
              <a:rPr lang="en-US" sz="2800" smtClean="0">
                <a:latin typeface="Times New Roman" pitchFamily="18" charset="0"/>
                <a:cs typeface="Times New Roman" pitchFamily="18" charset="0"/>
              </a:rPr>
              <a:t>Pseudocyst</a:t>
            </a:r>
          </a:p>
          <a:p>
            <a:pPr marL="609600" indent="-609600" algn="l" rtl="0" eaLnBrk="1" hangingPunct="1"/>
            <a:r>
              <a:rPr lang="en-US" sz="2800" smtClean="0">
                <a:latin typeface="Times New Roman" pitchFamily="18" charset="0"/>
                <a:cs typeface="Times New Roman" pitchFamily="18" charset="0"/>
              </a:rPr>
              <a:t>Pleural effusion </a:t>
            </a:r>
          </a:p>
          <a:p>
            <a:pPr marL="609600" indent="-609600" algn="l" rtl="0" eaLnBrk="1" hangingPunct="1"/>
            <a:r>
              <a:rPr lang="en-US" sz="2800" smtClean="0">
                <a:latin typeface="Times New Roman" pitchFamily="18" charset="0"/>
                <a:cs typeface="Times New Roman" pitchFamily="18" charset="0"/>
              </a:rPr>
              <a:t>Portal/ systemic vein thrombosis</a:t>
            </a:r>
          </a:p>
          <a:p>
            <a:pPr marL="609600" indent="-609600" algn="l" rtl="0" eaLnBrk="1" hangingPunct="1"/>
            <a:r>
              <a:rPr lang="en-US" sz="2800" smtClean="0">
                <a:latin typeface="Times New Roman" pitchFamily="18" charset="0"/>
                <a:cs typeface="Times New Roman" pitchFamily="18" charset="0"/>
              </a:rPr>
              <a:t>Pseudo-aneurysm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Clinical Picture</a:t>
            </a:r>
          </a:p>
        </p:txBody>
      </p:sp>
      <p:sp>
        <p:nvSpPr>
          <p:cNvPr id="47107" name="Rectangle 3"/>
          <p:cNvSpPr>
            <a:spLocks noGrp="1" noChangeArrowheads="1"/>
          </p:cNvSpPr>
          <p:nvPr>
            <p:ph sz="quarter" idx="1"/>
          </p:nvPr>
        </p:nvSpPr>
        <p:spPr>
          <a:xfrm>
            <a:off x="457200" y="1196975"/>
            <a:ext cx="8229600" cy="5400675"/>
          </a:xfrm>
        </p:spPr>
        <p:txBody>
          <a:bodyPr>
            <a:normAutofit/>
          </a:bodyPr>
          <a:lstStyle/>
          <a:p>
            <a:pPr marL="609600" indent="-609600" algn="l" rtl="0" eaLnBrk="1" fontAlgn="auto" hangingPunct="1">
              <a:lnSpc>
                <a:spcPct val="90000"/>
              </a:lnSpc>
              <a:spcAft>
                <a:spcPts val="0"/>
              </a:spcAft>
              <a:buFont typeface="Wingdings" pitchFamily="2" charset="2"/>
              <a:buNone/>
              <a:tabLst>
                <a:tab pos="4572000" algn="l"/>
              </a:tabLst>
              <a:defRPr/>
            </a:pPr>
            <a:endParaRPr lang="en-US" sz="2800" dirty="0" smtClean="0">
              <a:latin typeface="Times New Roman" pitchFamily="18" charset="0"/>
              <a:cs typeface="Times New Roman" pitchFamily="18" charset="0"/>
            </a:endParaRPr>
          </a:p>
          <a:p>
            <a:pPr marL="609600" indent="-609600" algn="l" rtl="0" eaLnBrk="1" fontAlgn="auto" hangingPunct="1">
              <a:lnSpc>
                <a:spcPct val="90000"/>
              </a:lnSpc>
              <a:spcAft>
                <a:spcPts val="0"/>
              </a:spcAft>
              <a:buFont typeface="Wingdings" pitchFamily="2" charset="2"/>
              <a:buNone/>
              <a:tabLst>
                <a:tab pos="4572000" algn="l"/>
              </a:tabLst>
              <a:defRPr/>
            </a:pPr>
            <a:r>
              <a:rPr lang="en-US" sz="2800" dirty="0" smtClean="0">
                <a:latin typeface="Times New Roman" pitchFamily="18" charset="0"/>
                <a:cs typeface="Times New Roman" pitchFamily="18" charset="0"/>
              </a:rPr>
              <a:t> occur at any age, with a peak in young men and older women.</a:t>
            </a:r>
          </a:p>
          <a:p>
            <a:pPr marL="609600" indent="-609600" algn="l" rtl="0" eaLnBrk="1" fontAlgn="auto" hangingPunct="1">
              <a:lnSpc>
                <a:spcPct val="90000"/>
              </a:lnSpc>
              <a:spcAft>
                <a:spcPts val="0"/>
              </a:spcAft>
              <a:buFont typeface="Wingdings" pitchFamily="2" charset="2"/>
              <a:buNone/>
              <a:tabLst>
                <a:tab pos="4572000" algn="l"/>
              </a:tabLst>
              <a:defRPr/>
            </a:pPr>
            <a:r>
              <a:rPr lang="en-US" sz="2800" u="sng" dirty="0" smtClean="0">
                <a:latin typeface="Times New Roman" pitchFamily="18" charset="0"/>
                <a:cs typeface="Times New Roman" pitchFamily="18" charset="0"/>
              </a:rPr>
              <a:t>    </a:t>
            </a:r>
            <a:r>
              <a:rPr lang="en-US" sz="3600" u="sng" dirty="0" smtClean="0">
                <a:solidFill>
                  <a:schemeClr val="accent1">
                    <a:lumMod val="50000"/>
                  </a:schemeClr>
                </a:solidFill>
                <a:latin typeface="Times New Roman" pitchFamily="18" charset="0"/>
                <a:cs typeface="Times New Roman" pitchFamily="18" charset="0"/>
              </a:rPr>
              <a:t>Symptoms</a:t>
            </a:r>
            <a:endParaRPr lang="en-US" sz="2800" dirty="0" smtClean="0">
              <a:latin typeface="Times New Roman" pitchFamily="18" charset="0"/>
              <a:cs typeface="Times New Roman" pitchFamily="18" charset="0"/>
            </a:endParaRPr>
          </a:p>
          <a:p>
            <a:pPr marL="609600" indent="-609600" algn="l" rtl="0" eaLnBrk="1" fontAlgn="auto" hangingPunct="1">
              <a:lnSpc>
                <a:spcPct val="90000"/>
              </a:lnSpc>
              <a:spcAft>
                <a:spcPts val="0"/>
              </a:spcAft>
              <a:buFont typeface="Wingdings" pitchFamily="2" charset="2"/>
              <a:buAutoNum type="arabicPeriod"/>
              <a:tabLst>
                <a:tab pos="4572000" algn="l"/>
              </a:tabLst>
              <a:defRPr/>
            </a:pPr>
            <a:r>
              <a:rPr lang="en-US" sz="2800" u="sng" dirty="0" smtClean="0">
                <a:solidFill>
                  <a:srgbClr val="C00000"/>
                </a:solidFill>
                <a:latin typeface="Times New Roman" pitchFamily="18" charset="0"/>
                <a:cs typeface="Times New Roman" pitchFamily="18" charset="0"/>
              </a:rPr>
              <a:t>Pain:</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severe reaching its maximum intensity within minutes, and persist for hours or days. It is constant in nature and intensity and refractory to analgesia. epigastric radiated to the back, may relieve on leaning forward. </a:t>
            </a:r>
          </a:p>
          <a:p>
            <a:pPr marL="1009650" lvl="1" indent="-609600" algn="l" rtl="0" eaLnBrk="1" fontAlgn="auto" hangingPunct="1">
              <a:lnSpc>
                <a:spcPct val="90000"/>
              </a:lnSpc>
              <a:spcAft>
                <a:spcPts val="0"/>
              </a:spcAft>
              <a:buFont typeface="Wingdings 2" pitchFamily="18" charset="2"/>
              <a:buNone/>
              <a:tabLst>
                <a:tab pos="4572000" algn="l"/>
              </a:tabLst>
              <a:defRPr/>
            </a:pPr>
            <a:r>
              <a:rPr lang="en-US" sz="2400" dirty="0" smtClean="0">
                <a:solidFill>
                  <a:srgbClr val="C00000"/>
                </a:solidFill>
                <a:latin typeface="Times New Roman" pitchFamily="18" charset="0"/>
                <a:cs typeface="Times New Roman" pitchFamily="18" charset="0"/>
              </a:rPr>
              <a:t>Nausea, Vomiting, retching, and hiccough.</a:t>
            </a:r>
          </a:p>
          <a:p>
            <a:pPr marL="1009650" lvl="1" indent="-609600" algn="l" rtl="0" eaLnBrk="1" fontAlgn="auto" hangingPunct="1">
              <a:lnSpc>
                <a:spcPct val="90000"/>
              </a:lnSpc>
              <a:spcAft>
                <a:spcPts val="0"/>
              </a:spcAft>
              <a:buFont typeface="Wingdings 2" pitchFamily="18" charset="2"/>
              <a:buNone/>
              <a:tabLst>
                <a:tab pos="4572000" algn="l"/>
              </a:tabLst>
              <a:defRPr/>
            </a:pPr>
            <a:r>
              <a:rPr lang="en-US" sz="2400" dirty="0" smtClean="0">
                <a:solidFill>
                  <a:srgbClr val="C00000"/>
                </a:solidFill>
                <a:latin typeface="Times New Roman" pitchFamily="18" charset="0"/>
                <a:cs typeface="Times New Roman" pitchFamily="18" charset="0"/>
              </a:rPr>
              <a:t>Peripheral  vascular collapse and shock</a:t>
            </a:r>
            <a:endParaRPr lang="en-US" sz="2400" dirty="0" smtClean="0">
              <a:solidFill>
                <a:srgbClr val="C00000"/>
              </a:solidFill>
            </a:endParaRPr>
          </a:p>
          <a:p>
            <a:pPr marL="609600" indent="-609600" algn="l" rtl="0" eaLnBrk="1" fontAlgn="auto" hangingPunct="1">
              <a:lnSpc>
                <a:spcPct val="90000"/>
              </a:lnSpc>
              <a:spcAft>
                <a:spcPts val="0"/>
              </a:spcAft>
              <a:buFont typeface="Wingdings" pitchFamily="2" charset="2"/>
              <a:buNone/>
              <a:tabLst>
                <a:tab pos="4572000" algn="l"/>
              </a:tabLst>
              <a:defRPr/>
            </a:pPr>
            <a:r>
              <a:rPr lang="en-US" sz="2400" dirty="0" smtClean="0">
                <a:solidFill>
                  <a:srgbClr val="FFCC99"/>
                </a:solidFill>
              </a:rPr>
              <a:t>      </a:t>
            </a:r>
            <a:r>
              <a:rPr lang="en-US" sz="2400" dirty="0" smtClean="0">
                <a:solidFill>
                  <a:srgbClr val="0070C0"/>
                </a:solidFill>
                <a:latin typeface="Times New Roman" pitchFamily="18" charset="0"/>
                <a:cs typeface="Times New Roman" pitchFamily="18" charset="0"/>
              </a:rPr>
              <a:t>Death occurs from shock, ARDS, and renal failure</a:t>
            </a:r>
            <a:r>
              <a:rPr lang="ar-SA" sz="2800" dirty="0" smtClean="0">
                <a:solidFill>
                  <a:srgbClr val="0070C0"/>
                </a:solidFill>
              </a:rPr>
              <a:t>      </a:t>
            </a:r>
            <a:endParaRPr lang="en-US" sz="2800" dirty="0" smtClean="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lstStyle/>
          <a:p>
            <a:pPr eaLnBrk="1" hangingPunct="1"/>
            <a:r>
              <a:rPr lang="en-US" u="sng" smtClean="0">
                <a:solidFill>
                  <a:srgbClr val="C00000"/>
                </a:solidFill>
                <a:latin typeface="Times New Roman" pitchFamily="18" charset="0"/>
                <a:cs typeface="Times New Roman" pitchFamily="18" charset="0"/>
              </a:rPr>
              <a:t>Signs</a:t>
            </a:r>
          </a:p>
        </p:txBody>
      </p:sp>
      <p:sp>
        <p:nvSpPr>
          <p:cNvPr id="108547" name="Rectangle 3"/>
          <p:cNvSpPr>
            <a:spLocks noGrp="1" noChangeArrowheads="1"/>
          </p:cNvSpPr>
          <p:nvPr>
            <p:ph sz="quarter" idx="1"/>
          </p:nvPr>
        </p:nvSpPr>
        <p:spPr>
          <a:xfrm>
            <a:off x="612775" y="1600200"/>
            <a:ext cx="8153400" cy="4495800"/>
          </a:xfrm>
        </p:spPr>
        <p:txBody>
          <a:bodyPr>
            <a:normAutofit/>
          </a:bodyPr>
          <a:lstStyle/>
          <a:p>
            <a:pPr marL="320040" indent="-320040" algn="l" rtl="0" eaLnBrk="1" fontAlgn="auto" hangingPunct="1">
              <a:lnSpc>
                <a:spcPct val="90000"/>
              </a:lnSpc>
              <a:spcAft>
                <a:spcPts val="0"/>
              </a:spcAft>
              <a:buFont typeface="Wingdings"/>
              <a:buChar char=""/>
              <a:defRPr/>
            </a:pPr>
            <a:r>
              <a:rPr lang="en-US" u="sng" dirty="0" smtClean="0">
                <a:solidFill>
                  <a:schemeClr val="accent1">
                    <a:lumMod val="50000"/>
                  </a:schemeClr>
                </a:solidFill>
                <a:latin typeface="Times New Roman" pitchFamily="18" charset="0"/>
                <a:cs typeface="Times New Roman" pitchFamily="18" charset="0"/>
              </a:rPr>
              <a:t>General:   </a:t>
            </a:r>
            <a:r>
              <a:rPr lang="en-US" dirty="0" smtClean="0">
                <a:latin typeface="Times New Roman" pitchFamily="18" charset="0"/>
                <a:cs typeface="Times New Roman" pitchFamily="18" charset="0"/>
              </a:rPr>
              <a:t>The patient may be well or severely ill, with profound </a:t>
            </a:r>
            <a:r>
              <a:rPr lang="en-US" dirty="0" smtClean="0">
                <a:solidFill>
                  <a:srgbClr val="C00000"/>
                </a:solidFill>
                <a:latin typeface="Times New Roman" pitchFamily="18" charset="0"/>
                <a:cs typeface="Times New Roman" pitchFamily="18" charset="0"/>
              </a:rPr>
              <a:t>shock, toxicity </a:t>
            </a:r>
            <a:r>
              <a:rPr lang="en-US" dirty="0" smtClean="0">
                <a:latin typeface="Times New Roman" pitchFamily="18" charset="0"/>
                <a:cs typeface="Times New Roman" pitchFamily="18" charset="0"/>
              </a:rPr>
              <a:t>and </a:t>
            </a:r>
            <a:r>
              <a:rPr lang="en-US" dirty="0" smtClean="0">
                <a:solidFill>
                  <a:srgbClr val="C00000"/>
                </a:solidFill>
                <a:latin typeface="Times New Roman" pitchFamily="18" charset="0"/>
                <a:cs typeface="Times New Roman" pitchFamily="18" charset="0"/>
              </a:rPr>
              <a:t>confusion.</a:t>
            </a:r>
          </a:p>
          <a:p>
            <a:pPr marL="320040" indent="-320040" algn="l" rtl="0" eaLnBrk="1" fontAlgn="auto" hangingPunct="1">
              <a:lnSpc>
                <a:spcPct val="90000"/>
              </a:lnSpc>
              <a:spcAft>
                <a:spcPts val="0"/>
              </a:spcAft>
              <a:buFont typeface="Wingdings" pitchFamily="2" charset="2"/>
              <a:buNone/>
              <a:defRPr/>
            </a:pPr>
            <a:r>
              <a:rPr lang="en-US" dirty="0" smtClean="0">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Tachypnoea, tachycardia, and hypotension </a:t>
            </a:r>
            <a:r>
              <a:rPr lang="en-US" dirty="0" smtClean="0">
                <a:latin typeface="Times New Roman" pitchFamily="18" charset="0"/>
                <a:cs typeface="Times New Roman" pitchFamily="18" charset="0"/>
              </a:rPr>
              <a:t>may be present. </a:t>
            </a:r>
          </a:p>
          <a:p>
            <a:pPr marL="320040" indent="-320040" algn="l" rtl="0" eaLnBrk="1" fontAlgn="auto" hangingPunct="1">
              <a:lnSpc>
                <a:spcPct val="90000"/>
              </a:lnSpc>
              <a:spcAft>
                <a:spcPts val="0"/>
              </a:spcAft>
              <a:buFont typeface="Wingdings" pitchFamily="2" charset="2"/>
              <a:buNone/>
              <a:defRPr/>
            </a:pPr>
            <a:r>
              <a:rPr lang="en-US" dirty="0" smtClean="0">
                <a:latin typeface="Times New Roman" pitchFamily="18" charset="0"/>
                <a:cs typeface="Times New Roman" pitchFamily="18" charset="0"/>
              </a:rPr>
              <a:t>   Body temperature may be normal or subnormal. </a:t>
            </a:r>
          </a:p>
          <a:p>
            <a:pPr marL="320040" indent="-320040" algn="l" rtl="0" eaLnBrk="1" fontAlgn="auto" hangingPunct="1">
              <a:lnSpc>
                <a:spcPct val="90000"/>
              </a:lnSpc>
              <a:spcAft>
                <a:spcPts val="0"/>
              </a:spcAft>
              <a:buFont typeface="Wingdings" pitchFamily="2" charset="2"/>
              <a:buNone/>
              <a:defRPr/>
            </a:pPr>
            <a:r>
              <a:rPr lang="en-US" dirty="0" smtClean="0">
                <a:solidFill>
                  <a:srgbClr val="C00000"/>
                </a:solidFill>
                <a:latin typeface="Times New Roman" pitchFamily="18" charset="0"/>
                <a:cs typeface="Times New Roman" pitchFamily="18" charset="0"/>
              </a:rPr>
              <a:t>   Mild icters </a:t>
            </a:r>
            <a:r>
              <a:rPr lang="en-US" dirty="0" smtClean="0">
                <a:latin typeface="Times New Roman" pitchFamily="18" charset="0"/>
                <a:cs typeface="Times New Roman" pitchFamily="18" charset="0"/>
              </a:rPr>
              <a:t>may develop caused by biliary obstruction.</a:t>
            </a:r>
            <a:r>
              <a:rPr lang="en-US" dirty="0" smtClean="0"/>
              <a:t> </a:t>
            </a:r>
          </a:p>
          <a:p>
            <a:pPr marL="320040" indent="-320040" algn="l" rtl="0" eaLnBrk="1" fontAlgn="auto" hangingPunct="1">
              <a:lnSpc>
                <a:spcPct val="90000"/>
              </a:lnSpc>
              <a:spcAft>
                <a:spcPts val="0"/>
              </a:spcAft>
              <a:buFont typeface="Wingdings" pitchFamily="2" charset="2"/>
              <a:buNone/>
              <a:defRPr/>
            </a:pPr>
            <a:r>
              <a:rPr lang="en-US" u="sng" dirty="0" smtClean="0">
                <a:solidFill>
                  <a:srgbClr val="FFCC99"/>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1"/>
          </p:nvPr>
        </p:nvSpPr>
        <p:spPr>
          <a:xfrm>
            <a:off x="0" y="260350"/>
            <a:ext cx="8893175" cy="5832475"/>
          </a:xfrm>
        </p:spPr>
        <p:txBody>
          <a:bodyPr/>
          <a:lstStyle/>
          <a:p>
            <a:pPr marL="609600" indent="-609600" algn="l" rtl="0" eaLnBrk="1" hangingPunct="1">
              <a:lnSpc>
                <a:spcPct val="90000"/>
              </a:lnSpc>
              <a:tabLst>
                <a:tab pos="5099050" algn="l"/>
              </a:tabLst>
            </a:pPr>
            <a:r>
              <a:rPr lang="en-US" sz="4000" u="sng" smtClean="0">
                <a:solidFill>
                  <a:srgbClr val="C00000"/>
                </a:solidFill>
                <a:latin typeface="Times New Roman" pitchFamily="18" charset="0"/>
                <a:cs typeface="Times New Roman" pitchFamily="18" charset="0"/>
              </a:rPr>
              <a:t>Abdominal:</a:t>
            </a:r>
            <a:r>
              <a:rPr lang="en-US" sz="4800" u="sng" smtClean="0">
                <a:solidFill>
                  <a:srgbClr val="C00000"/>
                </a:solidFill>
                <a:latin typeface="Times New Roman" pitchFamily="18" charset="0"/>
                <a:cs typeface="Times New Roman" pitchFamily="18" charset="0"/>
              </a:rPr>
              <a:t> </a:t>
            </a:r>
          </a:p>
          <a:p>
            <a:pPr marL="609600" indent="-609600" algn="l" rtl="0" eaLnBrk="1" hangingPunct="1">
              <a:lnSpc>
                <a:spcPct val="90000"/>
              </a:lnSpc>
              <a:buFont typeface="Wingdings" pitchFamily="2" charset="2"/>
              <a:buNone/>
              <a:tabLst>
                <a:tab pos="5099050" algn="l"/>
              </a:tabLst>
            </a:pPr>
            <a:r>
              <a:rPr lang="en-US" smtClean="0">
                <a:latin typeface="Times New Roman" pitchFamily="18" charset="0"/>
                <a:cs typeface="Times New Roman" pitchFamily="18" charset="0"/>
              </a:rPr>
              <a:t>      </a:t>
            </a:r>
          </a:p>
          <a:p>
            <a:pPr marL="609600" indent="-609600" algn="l" rtl="0" eaLnBrk="1" hangingPunct="1">
              <a:lnSpc>
                <a:spcPct val="90000"/>
              </a:lnSpc>
              <a:buFont typeface="Wingdings" pitchFamily="2" charset="2"/>
              <a:buNone/>
              <a:tabLst>
                <a:tab pos="5099050" algn="l"/>
              </a:tabLst>
            </a:pPr>
            <a:endParaRPr lang="en-US"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tabLst>
                <a:tab pos="5099050" algn="l"/>
              </a:tabLst>
            </a:pPr>
            <a:r>
              <a:rPr lang="en-US" smtClean="0">
                <a:latin typeface="Times New Roman" pitchFamily="18" charset="0"/>
                <a:cs typeface="Times New Roman" pitchFamily="18" charset="0"/>
              </a:rPr>
              <a:t>       Mild </a:t>
            </a:r>
            <a:r>
              <a:rPr lang="en-US" smtClean="0">
                <a:solidFill>
                  <a:srgbClr val="C00000"/>
                </a:solidFill>
                <a:latin typeface="Times New Roman" pitchFamily="18" charset="0"/>
                <a:cs typeface="Times New Roman" pitchFamily="18" charset="0"/>
              </a:rPr>
              <a:t>epigastric </a:t>
            </a:r>
            <a:r>
              <a:rPr lang="en-US" smtClean="0">
                <a:latin typeface="Times New Roman" pitchFamily="18" charset="0"/>
                <a:cs typeface="Times New Roman" pitchFamily="18" charset="0"/>
              </a:rPr>
              <a:t>tenderness and rigidity. </a:t>
            </a:r>
          </a:p>
          <a:p>
            <a:pPr marL="609600" indent="-609600" algn="l" rtl="0" eaLnBrk="1" hangingPunct="1">
              <a:lnSpc>
                <a:spcPct val="90000"/>
              </a:lnSpc>
              <a:buFont typeface="Wingdings" pitchFamily="2" charset="2"/>
              <a:buNone/>
              <a:tabLst>
                <a:tab pos="5099050" algn="l"/>
              </a:tabLst>
            </a:pPr>
            <a:r>
              <a:rPr lang="en-US" smtClean="0">
                <a:latin typeface="Times New Roman" pitchFamily="18" charset="0"/>
                <a:cs typeface="Times New Roman" pitchFamily="18" charset="0"/>
              </a:rPr>
              <a:t>       </a:t>
            </a:r>
            <a:r>
              <a:rPr lang="en-US" smtClean="0">
                <a:solidFill>
                  <a:srgbClr val="C00000"/>
                </a:solidFill>
                <a:latin typeface="Times New Roman" pitchFamily="18" charset="0"/>
                <a:cs typeface="Times New Roman" pitchFamily="18" charset="0"/>
              </a:rPr>
              <a:t>Distention </a:t>
            </a:r>
            <a:r>
              <a:rPr lang="en-US" smtClean="0">
                <a:latin typeface="Times New Roman" pitchFamily="18" charset="0"/>
                <a:cs typeface="Times New Roman" pitchFamily="18" charset="0"/>
              </a:rPr>
              <a:t>due to ileus, or ascites. </a:t>
            </a:r>
          </a:p>
          <a:p>
            <a:pPr marL="609600" indent="-609600" algn="l" rtl="0" eaLnBrk="1" hangingPunct="1">
              <a:lnSpc>
                <a:spcPct val="90000"/>
              </a:lnSpc>
              <a:buFont typeface="Wingdings" pitchFamily="2" charset="2"/>
              <a:buNone/>
              <a:tabLst>
                <a:tab pos="5099050" algn="l"/>
              </a:tabLst>
            </a:pPr>
            <a:r>
              <a:rPr lang="en-US" smtClean="0">
                <a:latin typeface="Times New Roman" pitchFamily="18" charset="0"/>
                <a:cs typeface="Times New Roman" pitchFamily="18" charset="0"/>
              </a:rPr>
              <a:t>       </a:t>
            </a:r>
            <a:r>
              <a:rPr lang="en-US" smtClean="0">
                <a:solidFill>
                  <a:srgbClr val="C00000"/>
                </a:solidFill>
                <a:latin typeface="Times New Roman" pitchFamily="18" charset="0"/>
                <a:cs typeface="Times New Roman" pitchFamily="18" charset="0"/>
              </a:rPr>
              <a:t>Bluish ecchymosis </a:t>
            </a:r>
            <a:r>
              <a:rPr lang="en-US" smtClean="0">
                <a:latin typeface="Times New Roman" pitchFamily="18" charset="0"/>
                <a:cs typeface="Times New Roman" pitchFamily="18" charset="0"/>
              </a:rPr>
              <a:t>discoloration of the skin   may be visible after 2-3 days in the flanks </a:t>
            </a:r>
            <a:r>
              <a:rPr lang="en-US" smtClean="0">
                <a:solidFill>
                  <a:srgbClr val="C00000"/>
                </a:solidFill>
                <a:latin typeface="Times New Roman" pitchFamily="18" charset="0"/>
                <a:cs typeface="Times New Roman" pitchFamily="18" charset="0"/>
              </a:rPr>
              <a:t>(Grey Turner sign ), </a:t>
            </a:r>
            <a:r>
              <a:rPr lang="en-US" smtClean="0">
                <a:latin typeface="Times New Roman" pitchFamily="18" charset="0"/>
                <a:cs typeface="Times New Roman" pitchFamily="18" charset="0"/>
              </a:rPr>
              <a:t>or around the umbilicus </a:t>
            </a:r>
            <a:r>
              <a:rPr lang="en-US" smtClean="0">
                <a:solidFill>
                  <a:srgbClr val="C00000"/>
                </a:solidFill>
                <a:latin typeface="Times New Roman" pitchFamily="18" charset="0"/>
                <a:cs typeface="Times New Roman" pitchFamily="18" charset="0"/>
              </a:rPr>
              <a:t>(Cullen’s  sign). </a:t>
            </a:r>
          </a:p>
          <a:p>
            <a:pPr marL="609600" indent="-609600" algn="l" rtl="0" eaLnBrk="1" hangingPunct="1">
              <a:lnSpc>
                <a:spcPct val="90000"/>
              </a:lnSpc>
              <a:buFont typeface="Wingdings" pitchFamily="2" charset="2"/>
              <a:buNone/>
              <a:tabLst>
                <a:tab pos="5099050" algn="l"/>
              </a:tabLst>
            </a:pPr>
            <a:r>
              <a:rPr lang="en-US" smtClean="0">
                <a:latin typeface="Times New Roman" pitchFamily="18" charset="0"/>
                <a:cs typeface="Times New Roman" pitchFamily="18" charset="0"/>
              </a:rPr>
              <a:t>      Tender, palpable </a:t>
            </a:r>
            <a:r>
              <a:rPr lang="en-US" smtClean="0">
                <a:solidFill>
                  <a:srgbClr val="C00000"/>
                </a:solidFill>
                <a:latin typeface="Times New Roman" pitchFamily="18" charset="0"/>
                <a:cs typeface="Times New Roman" pitchFamily="18" charset="0"/>
              </a:rPr>
              <a:t>mass</a:t>
            </a:r>
            <a:r>
              <a:rPr lang="en-US" smtClean="0">
                <a:latin typeface="Times New Roman" pitchFamily="18" charset="0"/>
                <a:cs typeface="Times New Roman" pitchFamily="18" charset="0"/>
              </a:rPr>
              <a:t> in the epigastric  region.                  </a:t>
            </a:r>
            <a:endParaRPr lang="en-US" smtClean="0">
              <a:cs typeface="Arial" charset="0"/>
            </a:endParaRPr>
          </a:p>
          <a:p>
            <a:pPr marL="609600" indent="-609600" algn="l" rtl="0" eaLnBrk="1" hangingPunct="1">
              <a:lnSpc>
                <a:spcPct val="90000"/>
              </a:lnSpc>
              <a:buFont typeface="Wingdings" pitchFamily="2" charset="2"/>
              <a:buNone/>
              <a:tabLst>
                <a:tab pos="5099050" algn="l"/>
              </a:tabLst>
            </a:pPr>
            <a:r>
              <a:rPr lang="en-US" smtClean="0">
                <a:cs typeface="Arial" charset="0"/>
              </a:rPr>
              <a:t>      </a:t>
            </a:r>
            <a:endParaRPr lang="en-US" smtClean="0">
              <a:solidFill>
                <a:srgbClr val="FDFDD7"/>
              </a:solidFill>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pPr eaLnBrk="1" hangingPunct="1"/>
            <a:r>
              <a:rPr lang="en-US" sz="3200" smtClean="0">
                <a:solidFill>
                  <a:srgbClr val="C00000"/>
                </a:solidFill>
                <a:cs typeface="Arial" charset="0"/>
              </a:rPr>
              <a:t>Pancreatitis with retroperitoneal hemorrhage</a:t>
            </a:r>
            <a:endParaRPr lang="ar-IQ" sz="3200" smtClean="0">
              <a:solidFill>
                <a:srgbClr val="C00000"/>
              </a:solidFill>
            </a:endParaRPr>
          </a:p>
        </p:txBody>
      </p:sp>
      <p:pic>
        <p:nvPicPr>
          <p:cNvPr id="25603" name="Picture 3"/>
          <p:cNvPicPr>
            <a:picLocks noGrp="1" noChangeAspect="1" noChangeArrowheads="1"/>
          </p:cNvPicPr>
          <p:nvPr>
            <p:ph sz="quarter" idx="2"/>
          </p:nvPr>
        </p:nvPicPr>
        <p:blipFill>
          <a:blip r:embed="rId2" cstate="print"/>
          <a:srcRect/>
          <a:stretch>
            <a:fillRect/>
          </a:stretch>
        </p:blipFill>
        <p:spPr>
          <a:xfrm>
            <a:off x="31750" y="2714625"/>
            <a:ext cx="4508500" cy="2857500"/>
          </a:xfrm>
          <a:noFill/>
        </p:spPr>
      </p:pic>
      <p:pic>
        <p:nvPicPr>
          <p:cNvPr id="25604" name="Picture 2"/>
          <p:cNvPicPr>
            <a:picLocks noGrp="1" noChangeAspect="1" noChangeArrowheads="1"/>
          </p:cNvPicPr>
          <p:nvPr>
            <p:ph sz="quarter" idx="4"/>
          </p:nvPr>
        </p:nvPicPr>
        <p:blipFill>
          <a:blip r:embed="rId3" cstate="print"/>
          <a:srcRect/>
          <a:stretch>
            <a:fillRect/>
          </a:stretch>
        </p:blipFill>
        <p:spPr>
          <a:xfrm>
            <a:off x="4800600" y="2771775"/>
            <a:ext cx="3886200" cy="2914650"/>
          </a:xfrm>
          <a:noFill/>
        </p:spPr>
      </p:pic>
      <p:sp>
        <p:nvSpPr>
          <p:cNvPr id="25605" name="عنصر نائب للنص 2"/>
          <p:cNvSpPr>
            <a:spLocks noGrp="1"/>
          </p:cNvSpPr>
          <p:nvPr>
            <p:ph type="body" sz="quarter" idx="1"/>
          </p:nvPr>
        </p:nvSpPr>
        <p:spPr>
          <a:xfrm>
            <a:off x="609600" y="1752600"/>
            <a:ext cx="3886200" cy="639763"/>
          </a:xfrm>
        </p:spPr>
        <p:txBody>
          <a:bodyPr/>
          <a:lstStyle/>
          <a:p>
            <a:pPr algn="l" rtl="0" eaLnBrk="1" hangingPunct="1"/>
            <a:r>
              <a:rPr lang="en-US" smtClean="0">
                <a:latin typeface="Arial Narrow" pitchFamily="34" charset="0"/>
                <a:cs typeface="Times New Roman" pitchFamily="18" charset="0"/>
              </a:rPr>
              <a:t>Grey Turner’s sign</a:t>
            </a:r>
            <a:endParaRPr lang="ar-IQ" smtClean="0">
              <a:latin typeface="Arial Narrow" pitchFamily="34" charset="0"/>
              <a:cs typeface="Times New Roman" pitchFamily="18" charset="0"/>
            </a:endParaRPr>
          </a:p>
        </p:txBody>
      </p:sp>
      <p:sp>
        <p:nvSpPr>
          <p:cNvPr id="5" name="عنصر نائب للنص 4"/>
          <p:cNvSpPr>
            <a:spLocks noGrp="1"/>
          </p:cNvSpPr>
          <p:nvPr>
            <p:ph type="body" sz="quarter" idx="3"/>
          </p:nvPr>
        </p:nvSpPr>
        <p:spPr>
          <a:xfrm>
            <a:off x="4800600" y="1752600"/>
            <a:ext cx="3886200" cy="639763"/>
          </a:xfrm>
        </p:spPr>
        <p:txBody>
          <a:bodyPr>
            <a:normAutofit/>
          </a:bodyPr>
          <a:lstStyle/>
          <a:p>
            <a:pPr algn="l" rtl="0" eaLnBrk="1" fontAlgn="auto" hangingPunct="1">
              <a:spcAft>
                <a:spcPts val="0"/>
              </a:spcAft>
              <a:defRPr/>
            </a:pPr>
            <a:r>
              <a:rPr lang="en-US" dirty="0" smtClean="0">
                <a:latin typeface="Arial Narrow" pitchFamily="34" charset="0"/>
                <a:cs typeface="Times New Roman" pitchFamily="18" charset="0"/>
              </a:rPr>
              <a:t>Cullen’s sign</a:t>
            </a:r>
            <a:endParaRPr lang="ar-IQ" dirty="0">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3"/>
          <p:cNvSpPr>
            <a:spLocks noGrp="1"/>
          </p:cNvSpPr>
          <p:nvPr>
            <p:ph type="title"/>
          </p:nvPr>
        </p:nvSpPr>
        <p:spPr/>
        <p:txBody>
          <a:bodyPr/>
          <a:lstStyle/>
          <a:p>
            <a:pPr eaLnBrk="1" hangingPunct="1"/>
            <a:r>
              <a:rPr lang="en-US" smtClean="0">
                <a:solidFill>
                  <a:srgbClr val="C00000"/>
                </a:solidFill>
                <a:latin typeface="Times New Roman" pitchFamily="18" charset="0"/>
                <a:cs typeface="Times New Roman" pitchFamily="18" charset="0"/>
              </a:rPr>
              <a:t>Ranson score</a:t>
            </a:r>
            <a:endParaRPr lang="ar-IQ" smtClean="0">
              <a:solidFill>
                <a:srgbClr val="C00000"/>
              </a:solidFill>
              <a:latin typeface="Times New Roman" pitchFamily="18" charset="0"/>
              <a:cs typeface="Times New Roman" pitchFamily="18" charset="0"/>
            </a:endParaRPr>
          </a:p>
        </p:txBody>
      </p:sp>
      <p:pic>
        <p:nvPicPr>
          <p:cNvPr id="26627" name="Picture 2"/>
          <p:cNvPicPr>
            <a:picLocks noChangeAspect="1" noChangeArrowheads="1"/>
          </p:cNvPicPr>
          <p:nvPr/>
        </p:nvPicPr>
        <p:blipFill>
          <a:blip r:embed="rId2" cstate="print"/>
          <a:srcRect/>
          <a:stretch>
            <a:fillRect/>
          </a:stretch>
        </p:blipFill>
        <p:spPr bwMode="auto">
          <a:xfrm>
            <a:off x="798513" y="1785938"/>
            <a:ext cx="6488112"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Investigation</a:t>
            </a:r>
          </a:p>
        </p:txBody>
      </p:sp>
      <p:sp>
        <p:nvSpPr>
          <p:cNvPr id="27651" name="Rectangle 3"/>
          <p:cNvSpPr>
            <a:spLocks noGrp="1" noChangeArrowheads="1"/>
          </p:cNvSpPr>
          <p:nvPr>
            <p:ph sz="quarter" idx="1"/>
          </p:nvPr>
        </p:nvSpPr>
        <p:spPr>
          <a:xfrm>
            <a:off x="539750" y="1125538"/>
            <a:ext cx="8229600" cy="5327650"/>
          </a:xfrm>
        </p:spPr>
        <p:txBody>
          <a:bodyPr/>
          <a:lstStyle/>
          <a:p>
            <a:pPr algn="l" rtl="0" eaLnBrk="1" hangingPunct="1"/>
            <a:endParaRPr lang="en-US" sz="2800" smtClean="0">
              <a:solidFill>
                <a:srgbClr val="FFC000"/>
              </a:solidFill>
              <a:latin typeface="Times New Roman" pitchFamily="18" charset="0"/>
              <a:cs typeface="Times New Roman" pitchFamily="18" charset="0"/>
            </a:endParaRPr>
          </a:p>
          <a:p>
            <a:pPr algn="l" rtl="0" eaLnBrk="1" hangingPunct="1"/>
            <a:r>
              <a:rPr lang="en-US" sz="2800" smtClean="0">
                <a:solidFill>
                  <a:srgbClr val="C00000"/>
                </a:solidFill>
                <a:latin typeface="Times New Roman" pitchFamily="18" charset="0"/>
                <a:cs typeface="Times New Roman" pitchFamily="18" charset="0"/>
              </a:rPr>
              <a:t>Serum amylase </a:t>
            </a:r>
            <a:r>
              <a:rPr lang="en-US" sz="2800" smtClean="0">
                <a:latin typeface="Times New Roman" pitchFamily="18" charset="0"/>
                <a:cs typeface="Times New Roman" pitchFamily="18" charset="0"/>
              </a:rPr>
              <a:t>:three to four times above normal is indicative of the disease, increase within24 hours.                </a:t>
            </a:r>
          </a:p>
          <a:p>
            <a:pPr algn="l" rtl="0" eaLnBrk="1" hangingPunct="1"/>
            <a:r>
              <a:rPr lang="en-US" sz="2800" smtClean="0">
                <a:solidFill>
                  <a:srgbClr val="C00000"/>
                </a:solidFill>
                <a:latin typeface="Times New Roman" pitchFamily="18" charset="0"/>
                <a:cs typeface="Times New Roman" pitchFamily="18" charset="0"/>
              </a:rPr>
              <a:t>Serum lipase</a:t>
            </a:r>
            <a:r>
              <a:rPr lang="en-US" sz="2800" smtClean="0">
                <a:latin typeface="Times New Roman" pitchFamily="18" charset="0"/>
                <a:cs typeface="Times New Roman" pitchFamily="18" charset="0"/>
              </a:rPr>
              <a:t>: increase specially in alcoholic pancreatitis</a:t>
            </a:r>
          </a:p>
          <a:p>
            <a:pPr algn="l" rtl="0" eaLnBrk="1" hangingPunct="1"/>
            <a:r>
              <a:rPr lang="en-US" sz="2800" smtClean="0">
                <a:solidFill>
                  <a:srgbClr val="C00000"/>
                </a:solidFill>
                <a:latin typeface="Times New Roman" pitchFamily="18" charset="0"/>
                <a:cs typeface="Times New Roman" pitchFamily="18" charset="0"/>
              </a:rPr>
              <a:t>Urine amylase</a:t>
            </a:r>
            <a:r>
              <a:rPr lang="en-US" sz="2800" smtClean="0">
                <a:latin typeface="Times New Roman" pitchFamily="18" charset="0"/>
                <a:cs typeface="Times New Roman" pitchFamily="18" charset="0"/>
              </a:rPr>
              <a:t>: increase and is of diagnostic value.</a:t>
            </a:r>
          </a:p>
          <a:p>
            <a:pPr algn="l" rtl="0" eaLnBrk="1" hangingPunct="1"/>
            <a:r>
              <a:rPr lang="en-US" sz="2800" smtClean="0">
                <a:solidFill>
                  <a:srgbClr val="C00000"/>
                </a:solidFill>
                <a:latin typeface="Times New Roman" pitchFamily="18" charset="0"/>
                <a:cs typeface="Times New Roman" pitchFamily="18" charset="0"/>
              </a:rPr>
              <a:t>Serum calcium: </a:t>
            </a:r>
            <a:r>
              <a:rPr lang="en-US" sz="2800" smtClean="0">
                <a:latin typeface="Times New Roman" pitchFamily="18" charset="0"/>
                <a:cs typeface="Times New Roman" pitchFamily="18" charset="0"/>
              </a:rPr>
              <a:t>may fall </a:t>
            </a:r>
          </a:p>
          <a:p>
            <a:pPr algn="l" rtl="0" eaLnBrk="1" hangingPunct="1"/>
            <a:r>
              <a:rPr lang="en-US" sz="2800" smtClean="0">
                <a:solidFill>
                  <a:srgbClr val="C00000"/>
                </a:solidFill>
                <a:latin typeface="Times New Roman" pitchFamily="18" charset="0"/>
                <a:cs typeface="Times New Roman" pitchFamily="18" charset="0"/>
              </a:rPr>
              <a:t>Plain X-ray: </a:t>
            </a:r>
            <a:r>
              <a:rPr lang="en-US" sz="2800" smtClean="0">
                <a:latin typeface="Times New Roman" pitchFamily="18" charset="0"/>
                <a:cs typeface="Times New Roman" pitchFamily="18" charset="0"/>
              </a:rPr>
              <a:t>abdomen may show </a:t>
            </a:r>
            <a:r>
              <a:rPr lang="en-US" sz="2800" smtClean="0">
                <a:solidFill>
                  <a:srgbClr val="C00000"/>
                </a:solidFill>
                <a:latin typeface="Times New Roman" pitchFamily="18" charset="0"/>
                <a:cs typeface="Times New Roman" pitchFamily="18" charset="0"/>
              </a:rPr>
              <a:t>sentinel loop</a:t>
            </a:r>
            <a:r>
              <a:rPr lang="en-US" sz="2800" smtClean="0">
                <a:latin typeface="Times New Roman" pitchFamily="18" charset="0"/>
                <a:cs typeface="Times New Roman" pitchFamily="18" charset="0"/>
              </a:rPr>
              <a:t>, (local ileus).</a:t>
            </a:r>
          </a:p>
          <a:p>
            <a:pPr algn="l" rtl="0" eaLnBrk="1" hangingPunct="1">
              <a:buFont typeface="Wingdings" pitchFamily="2" charset="2"/>
              <a:buNone/>
            </a:pPr>
            <a:r>
              <a:rPr lang="en-US" sz="2800" smtClean="0">
                <a:latin typeface="Times New Roman" pitchFamily="18" charset="0"/>
                <a:cs typeface="Times New Roman" pitchFamily="18" charset="0"/>
              </a:rPr>
              <a:t>   Colon </a:t>
            </a:r>
            <a:r>
              <a:rPr lang="en-US" sz="2800" smtClean="0">
                <a:solidFill>
                  <a:srgbClr val="C00000"/>
                </a:solidFill>
                <a:latin typeface="Times New Roman" pitchFamily="18" charset="0"/>
                <a:cs typeface="Times New Roman" pitchFamily="18" charset="0"/>
              </a:rPr>
              <a:t>cut off sign</a:t>
            </a:r>
            <a:r>
              <a:rPr lang="en-US" sz="2800" smtClean="0">
                <a:solidFill>
                  <a:srgbClr val="C00000"/>
                </a:solidFill>
                <a:cs typeface="Arial" charset="0"/>
              </a:rPr>
              <a:t> </a:t>
            </a:r>
          </a:p>
          <a:p>
            <a:pPr algn="l" rtl="0" eaLnBrk="1" hangingPunct="1">
              <a:buFont typeface="Wingdings" pitchFamily="2" charset="2"/>
              <a:buNone/>
            </a:pPr>
            <a:r>
              <a:rPr lang="en-US" sz="2800" smtClean="0">
                <a:latin typeface="Times New Roman" pitchFamily="18" charset="0"/>
                <a:cs typeface="Times New Roman" pitchFamily="18" charset="0"/>
              </a:rPr>
              <a:t>   Calcified gall stones or pancreatic calcification.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444"/>
          <p:cNvPicPr>
            <a:picLocks noChangeAspect="1" noChangeArrowheads="1"/>
          </p:cNvPicPr>
          <p:nvPr/>
        </p:nvPicPr>
        <p:blipFill>
          <a:blip r:embed="rId2" cstate="print"/>
          <a:srcRect/>
          <a:stretch>
            <a:fillRect/>
          </a:stretch>
        </p:blipFill>
        <p:spPr bwMode="auto">
          <a:xfrm>
            <a:off x="1571625" y="1857375"/>
            <a:ext cx="61341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quarter" idx="2"/>
          </p:nvPr>
        </p:nvPicPr>
        <p:blipFill>
          <a:blip r:embed="rId2" cstate="print"/>
          <a:srcRect/>
          <a:stretch>
            <a:fillRect/>
          </a:stretch>
        </p:blipFill>
        <p:spPr>
          <a:xfrm>
            <a:off x="571500" y="2433638"/>
            <a:ext cx="3786188" cy="3709987"/>
          </a:xfrm>
          <a:noFill/>
        </p:spPr>
      </p:pic>
      <p:pic>
        <p:nvPicPr>
          <p:cNvPr id="28675" name="Picture 3"/>
          <p:cNvPicPr>
            <a:picLocks noGrp="1" noChangeAspect="1" noChangeArrowheads="1"/>
          </p:cNvPicPr>
          <p:nvPr>
            <p:ph sz="quarter" idx="4"/>
          </p:nvPr>
        </p:nvPicPr>
        <p:blipFill>
          <a:blip r:embed="rId3" cstate="print"/>
          <a:srcRect/>
          <a:stretch>
            <a:fillRect/>
          </a:stretch>
        </p:blipFill>
        <p:spPr>
          <a:xfrm>
            <a:off x="4916488" y="2438400"/>
            <a:ext cx="3654425" cy="3581400"/>
          </a:xfrm>
          <a:noFill/>
        </p:spPr>
      </p:pic>
      <p:sp>
        <p:nvSpPr>
          <p:cNvPr id="28676" name="عنصر نائب للنص 2"/>
          <p:cNvSpPr>
            <a:spLocks noGrp="1"/>
          </p:cNvSpPr>
          <p:nvPr>
            <p:ph type="body" sz="quarter" idx="1"/>
          </p:nvPr>
        </p:nvSpPr>
        <p:spPr>
          <a:xfrm>
            <a:off x="609600" y="1752600"/>
            <a:ext cx="3886200" cy="639763"/>
          </a:xfrm>
        </p:spPr>
        <p:txBody>
          <a:bodyPr/>
          <a:lstStyle/>
          <a:p>
            <a:pPr algn="l" rtl="0" eaLnBrk="1" hangingPunct="1"/>
            <a:r>
              <a:rPr lang="en-US" smtClean="0">
                <a:cs typeface="Arial" charset="0"/>
              </a:rPr>
              <a:t>Sentinel loop</a:t>
            </a:r>
            <a:endParaRPr lang="ar-IQ" smtClean="0"/>
          </a:p>
        </p:txBody>
      </p:sp>
      <p:sp>
        <p:nvSpPr>
          <p:cNvPr id="5" name="عنصر نائب للنص 4"/>
          <p:cNvSpPr>
            <a:spLocks noGrp="1"/>
          </p:cNvSpPr>
          <p:nvPr>
            <p:ph type="body" sz="quarter" idx="3"/>
          </p:nvPr>
        </p:nvSpPr>
        <p:spPr>
          <a:xfrm>
            <a:off x="4800600" y="1752600"/>
            <a:ext cx="3886200" cy="639763"/>
          </a:xfrm>
        </p:spPr>
        <p:txBody>
          <a:bodyPr>
            <a:normAutofit/>
          </a:bodyPr>
          <a:lstStyle/>
          <a:p>
            <a:pPr algn="l" rtl="0" eaLnBrk="1" fontAlgn="auto" hangingPunct="1">
              <a:spcAft>
                <a:spcPts val="0"/>
              </a:spcAft>
              <a:defRPr/>
            </a:pPr>
            <a:r>
              <a:rPr lang="en-US" dirty="0" smtClean="0"/>
              <a:t> Colon cut off sign</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914400" y="476250"/>
            <a:ext cx="8229600" cy="5734050"/>
          </a:xfrm>
        </p:spPr>
        <p:txBody>
          <a:bodyPr>
            <a:normAutofit/>
          </a:bodyPr>
          <a:lstStyle/>
          <a:p>
            <a:pPr marL="320040" indent="-320040" algn="l" rtl="0" eaLnBrk="1" fontAlgn="auto" hangingPunct="1">
              <a:spcAft>
                <a:spcPts val="0"/>
              </a:spcAft>
              <a:buFont typeface="Wingdings" pitchFamily="2" charset="2"/>
              <a:buChar char="q"/>
              <a:defRPr/>
            </a:pPr>
            <a:r>
              <a:rPr lang="en-US" sz="2800" dirty="0" smtClean="0">
                <a:latin typeface="Times New Roman" pitchFamily="18" charset="0"/>
                <a:cs typeface="Times New Roman" pitchFamily="18" charset="0"/>
              </a:rPr>
              <a:t>   A </a:t>
            </a:r>
            <a:r>
              <a:rPr lang="en-US" sz="2800" dirty="0" smtClean="0">
                <a:solidFill>
                  <a:schemeClr val="accent1">
                    <a:lumMod val="50000"/>
                  </a:schemeClr>
                </a:solidFill>
                <a:latin typeface="Times New Roman" pitchFamily="18" charset="0"/>
                <a:cs typeface="Times New Roman" pitchFamily="18" charset="0"/>
              </a:rPr>
              <a:t>chest radiograph </a:t>
            </a:r>
            <a:r>
              <a:rPr lang="en-US" sz="2800" dirty="0" smtClean="0">
                <a:latin typeface="Times New Roman" pitchFamily="18" charset="0"/>
                <a:cs typeface="Times New Roman" pitchFamily="18" charset="0"/>
              </a:rPr>
              <a:t>may show a </a:t>
            </a:r>
            <a:r>
              <a:rPr lang="en-US" sz="2800" dirty="0" smtClean="0">
                <a:solidFill>
                  <a:srgbClr val="C00000"/>
                </a:solidFill>
                <a:latin typeface="Times New Roman" pitchFamily="18" charset="0"/>
                <a:cs typeface="Times New Roman" pitchFamily="18" charset="0"/>
              </a:rPr>
              <a:t>pleural effusion</a:t>
            </a:r>
            <a:r>
              <a:rPr lang="en-US" sz="2800" dirty="0" smtClean="0">
                <a:latin typeface="Times New Roman" pitchFamily="18" charset="0"/>
                <a:cs typeface="Times New Roman" pitchFamily="18" charset="0"/>
              </a:rPr>
              <a:t>, and a diffuse alveolar interstitial shadowing may suggest  </a:t>
            </a:r>
            <a:r>
              <a:rPr lang="en-US" sz="2800" dirty="0" smtClean="0">
                <a:solidFill>
                  <a:srgbClr val="C00000"/>
                </a:solidFill>
                <a:latin typeface="Times New Roman" pitchFamily="18" charset="0"/>
                <a:cs typeface="Times New Roman" pitchFamily="18" charset="0"/>
              </a:rPr>
              <a:t>ARDS.</a:t>
            </a:r>
          </a:p>
          <a:p>
            <a:pPr marL="320040" indent="-320040" algn="l" rtl="0" eaLnBrk="1" fontAlgn="auto" hangingPunct="1">
              <a:spcAft>
                <a:spcPts val="0"/>
              </a:spcAft>
              <a:buFont typeface="Wingdings"/>
              <a:buChar char=""/>
              <a:defRPr/>
            </a:pPr>
            <a:r>
              <a:rPr lang="en-US" sz="2800" dirty="0" smtClean="0">
                <a:solidFill>
                  <a:schemeClr val="accent1">
                    <a:lumMod val="50000"/>
                  </a:schemeClr>
                </a:solidFill>
                <a:latin typeface="Times New Roman" pitchFamily="18" charset="0"/>
                <a:cs typeface="Times New Roman" pitchFamily="18" charset="0"/>
              </a:rPr>
              <a:t>  Ultrasonography </a:t>
            </a:r>
            <a:r>
              <a:rPr lang="en-US" sz="2800" dirty="0" smtClean="0">
                <a:latin typeface="Times New Roman" pitchFamily="18" charset="0"/>
                <a:cs typeface="Times New Roman" pitchFamily="18" charset="0"/>
              </a:rPr>
              <a:t>can confirm the diagnosis of the </a:t>
            </a:r>
            <a:r>
              <a:rPr lang="en-US" sz="2800" dirty="0" smtClean="0">
                <a:solidFill>
                  <a:srgbClr val="E71340"/>
                </a:solidFill>
                <a:latin typeface="Times New Roman" pitchFamily="18" charset="0"/>
                <a:cs typeface="Times New Roman" pitchFamily="18" charset="0"/>
              </a:rPr>
              <a:t>pancreatic enlargement</a:t>
            </a:r>
            <a:r>
              <a:rPr lang="en-US" sz="2800" dirty="0" smtClean="0">
                <a:latin typeface="Times New Roman" pitchFamily="18" charset="0"/>
                <a:cs typeface="Times New Roman" pitchFamily="18" charset="0"/>
              </a:rPr>
              <a:t> and edema, and the presence of </a:t>
            </a:r>
            <a:r>
              <a:rPr lang="en-US" sz="2800" dirty="0" smtClean="0">
                <a:solidFill>
                  <a:srgbClr val="E71340"/>
                </a:solidFill>
                <a:latin typeface="Times New Roman" pitchFamily="18" charset="0"/>
                <a:cs typeface="Times New Roman" pitchFamily="18" charset="0"/>
              </a:rPr>
              <a:t>gall stones.</a:t>
            </a:r>
          </a:p>
          <a:p>
            <a:pPr marL="320040" indent="-320040" algn="l" rtl="0" eaLnBrk="1" fontAlgn="auto" hangingPunct="1">
              <a:spcAft>
                <a:spcPts val="0"/>
              </a:spcAft>
              <a:buFont typeface="Wingdings"/>
              <a:buChar char=""/>
              <a:defRPr/>
            </a:pPr>
            <a:r>
              <a:rPr lang="en-US" sz="2800" dirty="0" smtClean="0">
                <a:latin typeface="Times New Roman" pitchFamily="18" charset="0"/>
                <a:cs typeface="Times New Roman" pitchFamily="18" charset="0"/>
              </a:rPr>
              <a:t>   In doubt </a:t>
            </a:r>
            <a:r>
              <a:rPr lang="en-US" sz="2800" dirty="0" smtClean="0">
                <a:solidFill>
                  <a:schemeClr val="accent1">
                    <a:lumMod val="50000"/>
                  </a:schemeClr>
                </a:solidFill>
                <a:latin typeface="Times New Roman" pitchFamily="18" charset="0"/>
                <a:cs typeface="Times New Roman" pitchFamily="18" charset="0"/>
              </a:rPr>
              <a:t>CT scan </a:t>
            </a:r>
            <a:r>
              <a:rPr lang="en-US" sz="2800" dirty="0" smtClean="0">
                <a:latin typeface="Times New Roman" pitchFamily="18" charset="0"/>
                <a:cs typeface="Times New Roman" pitchFamily="18" charset="0"/>
              </a:rPr>
              <a:t>must be performed.  </a:t>
            </a:r>
          </a:p>
          <a:p>
            <a:pPr marL="320040" indent="-320040" algn="l" rtl="0" eaLnBrk="1" fontAlgn="auto" hangingPunct="1">
              <a:spcAft>
                <a:spcPts val="0"/>
              </a:spcAft>
              <a:buFont typeface="Wingdings"/>
              <a:buChar char=""/>
              <a:defRPr/>
            </a:pPr>
            <a:r>
              <a:rPr lang="en-US" sz="2800" dirty="0" smtClean="0">
                <a:latin typeface="Times New Roman" pitchFamily="18" charset="0"/>
                <a:cs typeface="Times New Roman" pitchFamily="18" charset="0"/>
              </a:rPr>
              <a:t>  </a:t>
            </a:r>
            <a:r>
              <a:rPr lang="en-US" sz="2800" dirty="0" smtClean="0">
                <a:solidFill>
                  <a:schemeClr val="folHlink"/>
                </a:solidFill>
                <a:latin typeface="Times New Roman" pitchFamily="18" charset="0"/>
                <a:cs typeface="Times New Roman" pitchFamily="18" charset="0"/>
              </a:rPr>
              <a:t>Cross-sectional </a:t>
            </a:r>
            <a:r>
              <a:rPr lang="en-US" sz="2800" dirty="0" smtClean="0">
                <a:solidFill>
                  <a:schemeClr val="accent1">
                    <a:lumMod val="50000"/>
                  </a:schemeClr>
                </a:solidFill>
                <a:latin typeface="Times New Roman" pitchFamily="18" charset="0"/>
                <a:cs typeface="Times New Roman" pitchFamily="18" charset="0"/>
              </a:rPr>
              <a:t>MRI</a:t>
            </a:r>
          </a:p>
          <a:p>
            <a:pPr marL="320040" indent="-320040" algn="l" rtl="0" eaLnBrk="1" fontAlgn="auto" hangingPunct="1">
              <a:spcAft>
                <a:spcPts val="0"/>
              </a:spcAft>
              <a:buFont typeface="Wingdings"/>
              <a:buChar char=""/>
              <a:defRPr/>
            </a:pPr>
            <a:r>
              <a:rPr lang="en-US" sz="2800" dirty="0" smtClean="0">
                <a:solidFill>
                  <a:schemeClr val="folHlink"/>
                </a:solidFill>
                <a:latin typeface="Times New Roman" pitchFamily="18" charset="0"/>
                <a:cs typeface="Times New Roman" pitchFamily="18" charset="0"/>
              </a:rPr>
              <a:t>  </a:t>
            </a:r>
            <a:r>
              <a:rPr lang="en-US" sz="2800" dirty="0" smtClean="0">
                <a:solidFill>
                  <a:schemeClr val="accent1">
                    <a:lumMod val="50000"/>
                  </a:schemeClr>
                </a:solidFill>
                <a:latin typeface="Times New Roman" pitchFamily="18" charset="0"/>
                <a:cs typeface="Times New Roman" pitchFamily="18" charset="0"/>
              </a:rPr>
              <a:t>EUS and MRCP</a:t>
            </a:r>
            <a:r>
              <a:rPr lang="en-US" sz="2800" dirty="0" smtClean="0">
                <a:latin typeface="Times New Roman" pitchFamily="18" charset="0"/>
                <a:cs typeface="Times New Roman" pitchFamily="18" charset="0"/>
              </a:rPr>
              <a:t>: assess pancreatic parenchyma</a:t>
            </a:r>
          </a:p>
          <a:p>
            <a:pPr marL="320040" indent="-320040" algn="l" rtl="0" eaLnBrk="1" fontAlgn="auto" hangingPunct="1">
              <a:spcAft>
                <a:spcPts val="0"/>
              </a:spcAft>
              <a:buFont typeface="Wingdings"/>
              <a:buChar char=""/>
              <a:defRPr/>
            </a:pPr>
            <a:r>
              <a:rPr lang="en-US" sz="2800" dirty="0" smtClean="0">
                <a:latin typeface="Times New Roman" pitchFamily="18" charset="0"/>
                <a:cs typeface="Times New Roman" pitchFamily="18" charset="0"/>
              </a:rPr>
              <a:t>  </a:t>
            </a:r>
            <a:r>
              <a:rPr lang="en-US" sz="2800" dirty="0" smtClean="0">
                <a:solidFill>
                  <a:schemeClr val="accent1">
                    <a:lumMod val="50000"/>
                  </a:schemeClr>
                </a:solidFill>
                <a:latin typeface="Times New Roman" pitchFamily="18" charset="0"/>
                <a:cs typeface="Times New Roman" pitchFamily="18" charset="0"/>
              </a:rPr>
              <a:t>ERCP</a:t>
            </a:r>
            <a:r>
              <a:rPr lang="en-US" sz="2800" dirty="0" smtClean="0">
                <a:solidFill>
                  <a:srgbClr val="FFCC66"/>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allows identification and removal of stones          in the common bile ducts.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Differential diagnosis</a:t>
            </a:r>
          </a:p>
        </p:txBody>
      </p:sp>
      <p:sp>
        <p:nvSpPr>
          <p:cNvPr id="30723" name="Rectangle 3"/>
          <p:cNvSpPr>
            <a:spLocks noGrp="1" noChangeArrowheads="1"/>
          </p:cNvSpPr>
          <p:nvPr>
            <p:ph sz="quarter" idx="1"/>
          </p:nvPr>
        </p:nvSpPr>
        <p:spPr>
          <a:xfrm>
            <a:off x="612775" y="1600200"/>
            <a:ext cx="8153400" cy="4495800"/>
          </a:xfrm>
        </p:spPr>
        <p:txBody>
          <a:bodyPr/>
          <a:lstStyle/>
          <a:p>
            <a:pPr marL="609600" indent="-609600" algn="l" rtl="0" eaLnBrk="1" hangingPunct="1">
              <a:buFont typeface="Wingdings" pitchFamily="2" charset="2"/>
              <a:buAutoNum type="arabicPeriod"/>
            </a:pPr>
            <a:r>
              <a:rPr lang="en-US" smtClean="0">
                <a:latin typeface="Times New Roman" pitchFamily="18" charset="0"/>
                <a:cs typeface="Times New Roman" pitchFamily="18" charset="0"/>
              </a:rPr>
              <a:t>Perforated peptic ulcer .</a:t>
            </a:r>
          </a:p>
          <a:p>
            <a:pPr marL="609600" indent="-609600" algn="l" rtl="0" eaLnBrk="1" hangingPunct="1">
              <a:buFont typeface="Wingdings" pitchFamily="2" charset="2"/>
              <a:buAutoNum type="arabicPeriod"/>
            </a:pPr>
            <a:r>
              <a:rPr lang="en-US" smtClean="0">
                <a:latin typeface="Times New Roman" pitchFamily="18" charset="0"/>
                <a:cs typeface="Times New Roman" pitchFamily="18" charset="0"/>
              </a:rPr>
              <a:t>Acute cholecystitis.</a:t>
            </a:r>
          </a:p>
          <a:p>
            <a:pPr marL="609600" indent="-609600" algn="l" rtl="0" eaLnBrk="1" hangingPunct="1">
              <a:buFont typeface="Wingdings" pitchFamily="2" charset="2"/>
              <a:buAutoNum type="arabicPeriod"/>
            </a:pPr>
            <a:r>
              <a:rPr lang="en-US" smtClean="0">
                <a:latin typeface="Times New Roman" pitchFamily="18" charset="0"/>
                <a:cs typeface="Times New Roman" pitchFamily="18" charset="0"/>
              </a:rPr>
              <a:t>High intestinal obstruction. </a:t>
            </a:r>
          </a:p>
          <a:p>
            <a:pPr marL="609600" indent="-609600" algn="l" rtl="0" eaLnBrk="1" hangingPunct="1">
              <a:buFont typeface="Wingdings" pitchFamily="2" charset="2"/>
              <a:buAutoNum type="arabicPeriod"/>
            </a:pPr>
            <a:r>
              <a:rPr lang="en-US" smtClean="0">
                <a:latin typeface="Times New Roman" pitchFamily="18" charset="0"/>
                <a:cs typeface="Times New Roman" pitchFamily="18" charset="0"/>
              </a:rPr>
              <a:t>Acute mesenteric vascular occlusion. </a:t>
            </a:r>
          </a:p>
          <a:p>
            <a:pPr marL="609600" indent="-609600" algn="l" rtl="0" eaLnBrk="1" hangingPunct="1">
              <a:buFont typeface="Wingdings" pitchFamily="2" charset="2"/>
              <a:buAutoNum type="arabicPeriod"/>
            </a:pPr>
            <a:r>
              <a:rPr lang="en-US" smtClean="0">
                <a:latin typeface="Times New Roman" pitchFamily="18" charset="0"/>
                <a:cs typeface="Times New Roman" pitchFamily="18" charset="0"/>
              </a:rPr>
              <a:t>Acute myocardial infarction.</a:t>
            </a:r>
          </a:p>
          <a:p>
            <a:pPr marL="609600" indent="-609600" algn="l" rtl="0" eaLnBrk="1" hangingPunct="1">
              <a:buFont typeface="Wingdings" pitchFamily="2" charset="2"/>
              <a:buNone/>
            </a:pPr>
            <a:r>
              <a:rPr lang="en-US" smtClean="0">
                <a:cs typeface="Arial"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2775" y="228600"/>
            <a:ext cx="8153400" cy="990600"/>
          </a:xfrm>
        </p:spPr>
        <p:txBody>
          <a:bodyPr>
            <a:normAutofit fontScale="90000"/>
          </a:bodyPr>
          <a:lstStyle/>
          <a:p>
            <a:pPr rtl="0" eaLnBrk="1" fontAlgn="auto" hangingPunct="1">
              <a:spcAft>
                <a:spcPts val="0"/>
              </a:spcAft>
              <a:defRPr/>
            </a:pPr>
            <a:r>
              <a:rPr lang="en-US" sz="4000" dirty="0" smtClean="0">
                <a:solidFill>
                  <a:srgbClr val="C00000"/>
                </a:solidFill>
                <a:latin typeface="Times New Roman" pitchFamily="18" charset="0"/>
                <a:cs typeface="Times New Roman" pitchFamily="18" charset="0"/>
              </a:rPr>
              <a:t>TREATMENT </a:t>
            </a:r>
            <a:br>
              <a:rPr lang="en-US" sz="4000" dirty="0" smtClean="0">
                <a:solidFill>
                  <a:srgbClr val="C00000"/>
                </a:solidFill>
                <a:latin typeface="Times New Roman" pitchFamily="18" charset="0"/>
                <a:cs typeface="Times New Roman" pitchFamily="18" charset="0"/>
              </a:rPr>
            </a:br>
            <a:r>
              <a:rPr lang="en-US" sz="4000" dirty="0" smtClean="0">
                <a:solidFill>
                  <a:srgbClr val="C00000"/>
                </a:solidFill>
                <a:latin typeface="Times New Roman" pitchFamily="18" charset="0"/>
                <a:cs typeface="Times New Roman" pitchFamily="18" charset="0"/>
              </a:rPr>
              <a:t>conservative treatment</a:t>
            </a:r>
            <a:r>
              <a:rPr lang="en-US" sz="4000" dirty="0" smtClean="0">
                <a:solidFill>
                  <a:srgbClr val="C00000"/>
                </a:solidFill>
              </a:rPr>
              <a:t> </a:t>
            </a:r>
          </a:p>
        </p:txBody>
      </p:sp>
      <p:sp>
        <p:nvSpPr>
          <p:cNvPr id="31747" name="Rectangle 3"/>
          <p:cNvSpPr>
            <a:spLocks noGrp="1" noChangeArrowheads="1"/>
          </p:cNvSpPr>
          <p:nvPr>
            <p:ph sz="quarter" idx="1"/>
          </p:nvPr>
        </p:nvSpPr>
        <p:spPr>
          <a:xfrm>
            <a:off x="612775" y="1600200"/>
            <a:ext cx="8153400" cy="4495800"/>
          </a:xfrm>
        </p:spPr>
        <p:txBody>
          <a:bodyPr/>
          <a:lstStyle/>
          <a:p>
            <a:pPr marL="609600" indent="-609600" algn="l" rtl="0" eaLnBrk="1" hangingPunct="1">
              <a:buFont typeface="Wingdings" pitchFamily="2" charset="2"/>
              <a:buNone/>
            </a:pPr>
            <a:r>
              <a:rPr lang="en-US" smtClean="0">
                <a:latin typeface="Times New Roman" pitchFamily="18" charset="0"/>
                <a:cs typeface="Times New Roman" pitchFamily="18" charset="0"/>
              </a:rPr>
              <a:t>Admission to the </a:t>
            </a:r>
            <a:r>
              <a:rPr lang="en-US" smtClean="0">
                <a:solidFill>
                  <a:srgbClr val="C00000"/>
                </a:solidFill>
                <a:latin typeface="Times New Roman" pitchFamily="18" charset="0"/>
                <a:cs typeface="Times New Roman" pitchFamily="18" charset="0"/>
              </a:rPr>
              <a:t>ICU</a:t>
            </a:r>
          </a:p>
          <a:p>
            <a:pPr marL="609600" indent="-609600" algn="l" rtl="0" eaLnBrk="1" hangingPunct="1">
              <a:buFont typeface="Wingdings" pitchFamily="2" charset="2"/>
              <a:buNone/>
            </a:pPr>
            <a:r>
              <a:rPr lang="en-US" smtClean="0">
                <a:solidFill>
                  <a:srgbClr val="C00000"/>
                </a:solidFill>
                <a:latin typeface="Times New Roman" pitchFamily="18" charset="0"/>
                <a:cs typeface="Times New Roman" pitchFamily="18" charset="0"/>
              </a:rPr>
              <a:t>Analgesia</a:t>
            </a:r>
            <a:r>
              <a:rPr lang="en-US" smtClean="0">
                <a:solidFill>
                  <a:srgbClr val="FFCC99"/>
                </a:solidFill>
                <a:latin typeface="Times New Roman" pitchFamily="18" charset="0"/>
                <a:cs typeface="Times New Roman" pitchFamily="18" charset="0"/>
              </a:rPr>
              <a:t> </a:t>
            </a:r>
          </a:p>
          <a:p>
            <a:pPr marL="609600" indent="-609600" algn="l" rtl="0" eaLnBrk="1" hangingPunct="1">
              <a:buFont typeface="Wingdings" pitchFamily="2" charset="2"/>
              <a:buNone/>
            </a:pPr>
            <a:r>
              <a:rPr lang="en-US" smtClean="0">
                <a:latin typeface="Times New Roman" pitchFamily="18" charset="0"/>
                <a:cs typeface="Times New Roman" pitchFamily="18" charset="0"/>
              </a:rPr>
              <a:t>Aggressive </a:t>
            </a:r>
            <a:r>
              <a:rPr lang="en-US" smtClean="0">
                <a:solidFill>
                  <a:srgbClr val="C00000"/>
                </a:solidFill>
                <a:latin typeface="Times New Roman" pitchFamily="18" charset="0"/>
                <a:cs typeface="Times New Roman" pitchFamily="18" charset="0"/>
              </a:rPr>
              <a:t>fluid </a:t>
            </a:r>
            <a:r>
              <a:rPr lang="en-US" smtClean="0">
                <a:latin typeface="Times New Roman" pitchFamily="18" charset="0"/>
                <a:cs typeface="Times New Roman" pitchFamily="18" charset="0"/>
              </a:rPr>
              <a:t>administration</a:t>
            </a:r>
          </a:p>
          <a:p>
            <a:pPr marL="609600" indent="-609600" algn="l" rtl="0" eaLnBrk="1" hangingPunct="1">
              <a:buFont typeface="Wingdings" pitchFamily="2" charset="2"/>
              <a:buNone/>
            </a:pPr>
            <a:r>
              <a:rPr lang="en-US" smtClean="0">
                <a:solidFill>
                  <a:srgbClr val="C00000"/>
                </a:solidFill>
                <a:latin typeface="Times New Roman" pitchFamily="18" charset="0"/>
                <a:cs typeface="Times New Roman" pitchFamily="18" charset="0"/>
              </a:rPr>
              <a:t>Oxygenation</a:t>
            </a:r>
          </a:p>
          <a:p>
            <a:pPr marL="609600" indent="-609600" algn="l" rtl="0" eaLnBrk="1" hangingPunct="1">
              <a:buFont typeface="Wingdings" pitchFamily="2" charset="2"/>
              <a:buNone/>
            </a:pPr>
            <a:r>
              <a:rPr lang="en-US" smtClean="0">
                <a:solidFill>
                  <a:srgbClr val="C00000"/>
                </a:solidFill>
                <a:latin typeface="Times New Roman" pitchFamily="18" charset="0"/>
                <a:cs typeface="Times New Roman" pitchFamily="18" charset="0"/>
              </a:rPr>
              <a:t>Monitoring </a:t>
            </a:r>
            <a:r>
              <a:rPr lang="en-US" smtClean="0">
                <a:latin typeface="Times New Roman" pitchFamily="18" charset="0"/>
                <a:cs typeface="Times New Roman" pitchFamily="18" charset="0"/>
              </a:rPr>
              <a:t>of vital signs, CVP, urine output and blood gases.</a:t>
            </a:r>
          </a:p>
          <a:p>
            <a:pPr marL="609600" indent="-609600" algn="l" rtl="0" eaLnBrk="1" hangingPunct="1">
              <a:buFont typeface="Wingdings" pitchFamily="2" charset="2"/>
              <a:buNone/>
            </a:pPr>
            <a:r>
              <a:rPr lang="en-US" smtClean="0">
                <a:latin typeface="Times New Roman" pitchFamily="18" charset="0"/>
                <a:cs typeface="Times New Roman" pitchFamily="18" charset="0"/>
              </a:rPr>
              <a:t>Frequent monitoring of </a:t>
            </a:r>
            <a:r>
              <a:rPr lang="en-US" smtClean="0">
                <a:solidFill>
                  <a:srgbClr val="C00000"/>
                </a:solidFill>
                <a:latin typeface="Times New Roman" pitchFamily="18" charset="0"/>
                <a:cs typeface="Times New Roman" pitchFamily="18" charset="0"/>
              </a:rPr>
              <a:t>hematological and biochemical parameters.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sz="quarter" idx="1"/>
          </p:nvPr>
        </p:nvSpPr>
        <p:spPr>
          <a:xfrm>
            <a:off x="457200" y="476250"/>
            <a:ext cx="8229600" cy="5657850"/>
          </a:xfrm>
        </p:spPr>
        <p:txBody>
          <a:bodyPr/>
          <a:lstStyle/>
          <a:p>
            <a:pPr algn="l" rtl="0" eaLnBrk="1" hangingPunct="1">
              <a:buFont typeface="Wingdings" pitchFamily="2" charset="2"/>
              <a:buNone/>
            </a:pPr>
            <a:endParaRPr lang="en-US" smtClean="0">
              <a:solidFill>
                <a:srgbClr val="FFCC99"/>
              </a:solidFill>
              <a:latin typeface="Times New Roman" pitchFamily="18" charset="0"/>
              <a:cs typeface="Times New Roman" pitchFamily="18" charset="0"/>
            </a:endParaRPr>
          </a:p>
          <a:p>
            <a:pPr algn="l" rtl="0" eaLnBrk="1" hangingPunct="1">
              <a:buFont typeface="Wingdings" pitchFamily="2" charset="2"/>
              <a:buNone/>
            </a:pPr>
            <a:endParaRPr lang="en-US" smtClean="0">
              <a:solidFill>
                <a:srgbClr val="FFCC99"/>
              </a:solidFill>
              <a:latin typeface="Times New Roman" pitchFamily="18" charset="0"/>
              <a:cs typeface="Times New Roman" pitchFamily="18" charset="0"/>
            </a:endParaRPr>
          </a:p>
          <a:p>
            <a:pPr algn="l" rtl="0" eaLnBrk="1" hangingPunct="1">
              <a:buFont typeface="Wingdings" pitchFamily="2" charset="2"/>
              <a:buNone/>
            </a:pPr>
            <a:r>
              <a:rPr lang="en-US" smtClean="0">
                <a:solidFill>
                  <a:srgbClr val="C00000"/>
                </a:solidFill>
                <a:latin typeface="Times New Roman" pitchFamily="18" charset="0"/>
                <a:cs typeface="Times New Roman" pitchFamily="18" charset="0"/>
              </a:rPr>
              <a:t>Nasogastric</a:t>
            </a:r>
            <a:r>
              <a:rPr lang="en-US" smtClean="0">
                <a:latin typeface="Times New Roman" pitchFamily="18" charset="0"/>
                <a:cs typeface="Times New Roman" pitchFamily="18" charset="0"/>
              </a:rPr>
              <a:t> drainage</a:t>
            </a:r>
            <a:endParaRPr lang="ar-IQ" smtClean="0">
              <a:latin typeface="Times New Roman" pitchFamily="18" charset="0"/>
              <a:cs typeface="Times New Roman" pitchFamily="18" charset="0"/>
            </a:endParaRPr>
          </a:p>
          <a:p>
            <a:pPr algn="l" rtl="0" eaLnBrk="1" hangingPunct="1">
              <a:buFont typeface="Wingdings" pitchFamily="2" charset="2"/>
              <a:buNone/>
            </a:pPr>
            <a:r>
              <a:rPr lang="en-US" smtClean="0">
                <a:solidFill>
                  <a:srgbClr val="C00000"/>
                </a:solidFill>
                <a:latin typeface="Times New Roman" pitchFamily="18" charset="0"/>
                <a:cs typeface="Times New Roman" pitchFamily="18" charset="0"/>
              </a:rPr>
              <a:t>Antibiotic</a:t>
            </a:r>
            <a:r>
              <a:rPr lang="en-US" smtClean="0">
                <a:latin typeface="Times New Roman" pitchFamily="18" charset="0"/>
                <a:cs typeface="Times New Roman" pitchFamily="18" charset="0"/>
              </a:rPr>
              <a:t> prophylaxis</a:t>
            </a:r>
          </a:p>
          <a:p>
            <a:pPr algn="l" rtl="0" eaLnBrk="1" hangingPunct="1">
              <a:buFont typeface="Wingdings" pitchFamily="2" charset="2"/>
              <a:buNone/>
            </a:pPr>
            <a:r>
              <a:rPr lang="en-US" smtClean="0">
                <a:solidFill>
                  <a:srgbClr val="C00000"/>
                </a:solidFill>
                <a:latin typeface="Times New Roman" pitchFamily="18" charset="0"/>
                <a:cs typeface="Times New Roman" pitchFamily="18" charset="0"/>
              </a:rPr>
              <a:t>CT </a:t>
            </a:r>
            <a:r>
              <a:rPr lang="en-US" smtClean="0">
                <a:latin typeface="Times New Roman" pitchFamily="18" charset="0"/>
                <a:cs typeface="Times New Roman" pitchFamily="18" charset="0"/>
              </a:rPr>
              <a:t>if clinical deterioration or signs of sepsis develops.</a:t>
            </a:r>
          </a:p>
          <a:p>
            <a:pPr algn="l" rtl="0" eaLnBrk="1" hangingPunct="1">
              <a:buFont typeface="Wingdings" pitchFamily="2" charset="2"/>
              <a:buNone/>
            </a:pPr>
            <a:r>
              <a:rPr lang="en-US" smtClean="0">
                <a:solidFill>
                  <a:srgbClr val="C00000"/>
                </a:solidFill>
                <a:latin typeface="Times New Roman" pitchFamily="18" charset="0"/>
                <a:cs typeface="Times New Roman" pitchFamily="18" charset="0"/>
              </a:rPr>
              <a:t>ERCP</a:t>
            </a:r>
            <a:r>
              <a:rPr lang="en-US" smtClean="0">
                <a:latin typeface="Times New Roman" pitchFamily="18" charset="0"/>
                <a:cs typeface="Times New Roman" pitchFamily="18" charset="0"/>
              </a:rPr>
              <a:t> within 72 hours for severe gallstone pancreatitis, or signs of cholangitis.</a:t>
            </a:r>
          </a:p>
          <a:p>
            <a:pPr algn="l" rtl="0" eaLnBrk="1" hangingPunct="1">
              <a:buFont typeface="Wingdings" pitchFamily="2" charset="2"/>
              <a:buNone/>
            </a:pPr>
            <a:r>
              <a:rPr lang="en-US" smtClean="0">
                <a:solidFill>
                  <a:srgbClr val="C00000"/>
                </a:solidFill>
                <a:latin typeface="Times New Roman" pitchFamily="18" charset="0"/>
                <a:cs typeface="Times New Roman" pitchFamily="18" charset="0"/>
              </a:rPr>
              <a:t>Supportive therapy </a:t>
            </a:r>
            <a:r>
              <a:rPr lang="en-US" smtClean="0">
                <a:latin typeface="Times New Roman" pitchFamily="18" charset="0"/>
                <a:cs typeface="Times New Roman" pitchFamily="18" charset="0"/>
              </a:rPr>
              <a:t>for organ failure</a:t>
            </a:r>
          </a:p>
          <a:p>
            <a:pPr algn="l" rtl="0" eaLnBrk="1" hangingPunct="1">
              <a:buFont typeface="Wingdings" pitchFamily="2" charset="2"/>
              <a:buNone/>
            </a:pPr>
            <a:r>
              <a:rPr lang="en-US" smtClean="0">
                <a:latin typeface="Times New Roman" pitchFamily="18" charset="0"/>
                <a:cs typeface="Times New Roman" pitchFamily="18" charset="0"/>
              </a:rPr>
              <a:t>If </a:t>
            </a:r>
            <a:r>
              <a:rPr lang="en-US" smtClean="0">
                <a:solidFill>
                  <a:srgbClr val="C00000"/>
                </a:solidFill>
                <a:latin typeface="Times New Roman" pitchFamily="18" charset="0"/>
                <a:cs typeface="Times New Roman" pitchFamily="18" charset="0"/>
              </a:rPr>
              <a:t>nutritional support </a:t>
            </a:r>
            <a:r>
              <a:rPr lang="en-US" smtClean="0">
                <a:latin typeface="Times New Roman" pitchFamily="18" charset="0"/>
                <a:cs typeface="Times New Roman" pitchFamily="18" charset="0"/>
              </a:rPr>
              <a:t>is required, consider </a:t>
            </a:r>
            <a:r>
              <a:rPr lang="en-US" smtClean="0">
                <a:solidFill>
                  <a:srgbClr val="C00000"/>
                </a:solidFill>
                <a:latin typeface="Times New Roman" pitchFamily="18" charset="0"/>
                <a:cs typeface="Times New Roman" pitchFamily="18" charset="0"/>
              </a:rPr>
              <a:t>entral feeding.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Surgical treatment</a:t>
            </a:r>
          </a:p>
        </p:txBody>
      </p:sp>
      <p:sp>
        <p:nvSpPr>
          <p:cNvPr id="33795" name="Rectangle 3"/>
          <p:cNvSpPr>
            <a:spLocks noGrp="1" noChangeArrowheads="1"/>
          </p:cNvSpPr>
          <p:nvPr>
            <p:ph sz="quarter" idx="1"/>
          </p:nvPr>
        </p:nvSpPr>
        <p:spPr>
          <a:xfrm>
            <a:off x="612775" y="1600200"/>
            <a:ext cx="8153400" cy="4495800"/>
          </a:xfrm>
        </p:spPr>
        <p:txBody>
          <a:bodyPr/>
          <a:lstStyle/>
          <a:p>
            <a:pPr algn="l" rtl="0" eaLnBrk="1" hangingPunct="1"/>
            <a:r>
              <a:rPr lang="en-US" smtClean="0">
                <a:solidFill>
                  <a:srgbClr val="C00000"/>
                </a:solidFill>
                <a:latin typeface="Times New Roman" pitchFamily="18" charset="0"/>
                <a:cs typeface="Times New Roman" pitchFamily="18" charset="0"/>
              </a:rPr>
              <a:t>Laparotomy </a:t>
            </a:r>
            <a:r>
              <a:rPr lang="en-US" smtClean="0">
                <a:latin typeface="Times New Roman" pitchFamily="18" charset="0"/>
                <a:cs typeface="Times New Roman" pitchFamily="18" charset="0"/>
              </a:rPr>
              <a:t>when diagnosis is uncertain, shows white spots of fat necrosis, ascites, retroperitoneal hemorrhage, or pancreatic necrosis. </a:t>
            </a:r>
          </a:p>
          <a:p>
            <a:pPr algn="l" rtl="0" eaLnBrk="1" hangingPunct="1">
              <a:buFont typeface="Wingdings" pitchFamily="2" charset="2"/>
              <a:buNone/>
            </a:pPr>
            <a:r>
              <a:rPr lang="en-US" smtClean="0">
                <a:latin typeface="Times New Roman" pitchFamily="18" charset="0"/>
                <a:cs typeface="Times New Roman" pitchFamily="18" charset="0"/>
              </a:rPr>
              <a:t>   The necrotic tissue is excised, a drain is left. </a:t>
            </a:r>
          </a:p>
          <a:p>
            <a:pPr algn="l" rtl="0" eaLnBrk="1" hangingPunct="1"/>
            <a:r>
              <a:rPr lang="en-US" smtClean="0">
                <a:latin typeface="Times New Roman" pitchFamily="18" charset="0"/>
                <a:cs typeface="Times New Roman" pitchFamily="18" charset="0"/>
              </a:rPr>
              <a:t>Treatment of </a:t>
            </a:r>
            <a:r>
              <a:rPr lang="en-US" smtClean="0">
                <a:solidFill>
                  <a:srgbClr val="C00000"/>
                </a:solidFill>
                <a:latin typeface="Times New Roman" pitchFamily="18" charset="0"/>
                <a:cs typeface="Times New Roman" pitchFamily="18" charset="0"/>
              </a:rPr>
              <a:t>local complication,  </a:t>
            </a:r>
            <a:r>
              <a:rPr lang="en-US" smtClean="0">
                <a:latin typeface="Times New Roman" pitchFamily="18" charset="0"/>
                <a:cs typeface="Times New Roman" pitchFamily="18" charset="0"/>
              </a:rPr>
              <a:t>a Pseudocyst, or abscess.</a:t>
            </a:r>
            <a:r>
              <a:rPr lang="en-US" smtClean="0">
                <a:cs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Pancreatic Pseudocyst</a:t>
            </a:r>
          </a:p>
        </p:txBody>
      </p:sp>
      <p:sp>
        <p:nvSpPr>
          <p:cNvPr id="34819" name="Rectangle 3"/>
          <p:cNvSpPr>
            <a:spLocks noGrp="1" noChangeArrowheads="1"/>
          </p:cNvSpPr>
          <p:nvPr>
            <p:ph sz="quarter" idx="1"/>
          </p:nvPr>
        </p:nvSpPr>
        <p:spPr>
          <a:xfrm>
            <a:off x="428625" y="1600200"/>
            <a:ext cx="8501063" cy="4495800"/>
          </a:xfrm>
        </p:spPr>
        <p:txBody>
          <a:bodyPr/>
          <a:lstStyle/>
          <a:p>
            <a:pPr algn="l" rtl="0" eaLnBrk="1" hangingPunct="1">
              <a:buFont typeface="Wingdings" pitchFamily="2" charset="2"/>
              <a:buNone/>
            </a:pPr>
            <a:r>
              <a:rPr lang="en-US" smtClean="0">
                <a:latin typeface="Times New Roman" pitchFamily="18" charset="0"/>
                <a:cs typeface="Times New Roman" pitchFamily="18" charset="0"/>
              </a:rPr>
              <a:t>Is a collection of amylase rich fluid enclosed in a wall of fibrous or granulation tissue. The fluid aspirate should be sent for CEA, amylase and cytology.</a:t>
            </a:r>
          </a:p>
          <a:p>
            <a:pPr algn="l" rtl="0" eaLnBrk="1" hangingPunct="1">
              <a:buFont typeface="Wingdings" pitchFamily="2" charset="2"/>
              <a:buNone/>
            </a:pPr>
            <a:r>
              <a:rPr lang="en-US" sz="4400" smtClean="0">
                <a:solidFill>
                  <a:srgbClr val="C00000"/>
                </a:solidFill>
                <a:latin typeface="Times New Roman" pitchFamily="18" charset="0"/>
                <a:cs typeface="Times New Roman" pitchFamily="18" charset="0"/>
              </a:rPr>
              <a:t>Etiology</a:t>
            </a:r>
            <a:r>
              <a:rPr lang="en-US" smtClean="0">
                <a:solidFill>
                  <a:srgbClr val="FDFDD7"/>
                </a:solidFill>
                <a:latin typeface="Times New Roman" pitchFamily="18" charset="0"/>
                <a:cs typeface="Times New Roman" pitchFamily="18" charset="0"/>
              </a:rPr>
              <a:t>: </a:t>
            </a:r>
          </a:p>
          <a:p>
            <a:pPr algn="l" rtl="0" eaLnBrk="1" hangingPunct="1">
              <a:buFont typeface="Wingdings" pitchFamily="2" charset="2"/>
              <a:buNone/>
            </a:pPr>
            <a:r>
              <a:rPr lang="en-US" smtClean="0">
                <a:latin typeface="Times New Roman" pitchFamily="18" charset="0"/>
                <a:cs typeface="Times New Roman" pitchFamily="18" charset="0"/>
              </a:rPr>
              <a:t>Acute pancreatitis</a:t>
            </a:r>
            <a:r>
              <a:rPr lang="en-US" smtClean="0">
                <a:solidFill>
                  <a:srgbClr val="FDFDD7"/>
                </a:solidFill>
                <a:latin typeface="Times New Roman" pitchFamily="18" charset="0"/>
                <a:cs typeface="Times New Roman" pitchFamily="18" charset="0"/>
              </a:rPr>
              <a:t> </a:t>
            </a:r>
            <a:endParaRPr lang="en-US" smtClean="0">
              <a:latin typeface="Times New Roman" pitchFamily="18" charset="0"/>
              <a:cs typeface="Times New Roman" pitchFamily="18" charset="0"/>
            </a:endParaRPr>
          </a:p>
          <a:p>
            <a:pPr algn="l" rtl="0" eaLnBrk="1" hangingPunct="1">
              <a:buFont typeface="Wingdings" pitchFamily="2" charset="2"/>
              <a:buNone/>
            </a:pPr>
            <a:r>
              <a:rPr lang="en-US" smtClean="0">
                <a:latin typeface="Times New Roman" pitchFamily="18" charset="0"/>
                <a:cs typeface="Times New Roman" pitchFamily="18" charset="0"/>
              </a:rPr>
              <a:t> Pancreatic trauma  </a:t>
            </a:r>
          </a:p>
          <a:p>
            <a:pPr algn="l" rtl="0" eaLnBrk="1" hangingPunct="1">
              <a:buFont typeface="Wingdings" pitchFamily="2" charset="2"/>
              <a:buNone/>
            </a:pPr>
            <a:r>
              <a:rPr lang="en-US" smtClean="0">
                <a:solidFill>
                  <a:srgbClr val="FFCC99"/>
                </a:solidFill>
                <a:latin typeface="Times New Roman" pitchFamily="18" charset="0"/>
                <a:cs typeface="Times New Roman" pitchFamily="18" charset="0"/>
              </a:rPr>
              <a:t>    </a:t>
            </a:r>
            <a:endParaRPr lang="en-US" smtClean="0">
              <a:solidFill>
                <a:srgbClr val="FDFDD7"/>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title"/>
          </p:nvPr>
        </p:nvSpPr>
        <p:spPr>
          <a:xfrm>
            <a:off x="612775" y="228600"/>
            <a:ext cx="8153400" cy="990600"/>
          </a:xfrm>
        </p:spPr>
        <p:txBody>
          <a:bodyPr/>
          <a:lstStyle/>
          <a:p>
            <a:pPr eaLnBrk="1" hangingPunct="1"/>
            <a:r>
              <a:rPr lang="en-US" smtClean="0">
                <a:solidFill>
                  <a:srgbClr val="002060"/>
                </a:solidFill>
                <a:latin typeface="Times New Roman" pitchFamily="18" charset="0"/>
                <a:cs typeface="Times New Roman" pitchFamily="18" charset="0"/>
              </a:rPr>
              <a:t>Pseudocyst</a:t>
            </a:r>
            <a:endParaRPr lang="ar-IQ" smtClean="0">
              <a:solidFill>
                <a:srgbClr val="002060"/>
              </a:solidFill>
              <a:latin typeface="Times New Roman" pitchFamily="18" charset="0"/>
              <a:cs typeface="Times New Roman" pitchFamily="18" charset="0"/>
            </a:endParaRPr>
          </a:p>
        </p:txBody>
      </p:sp>
      <p:pic>
        <p:nvPicPr>
          <p:cNvPr id="35843" name="Picture 2"/>
          <p:cNvPicPr>
            <a:picLocks noGrp="1" noChangeAspect="1" noChangeArrowheads="1"/>
          </p:cNvPicPr>
          <p:nvPr>
            <p:ph sz="quarter" idx="1"/>
          </p:nvPr>
        </p:nvPicPr>
        <p:blipFill>
          <a:blip r:embed="rId2" cstate="print"/>
          <a:srcRect/>
          <a:stretch>
            <a:fillRect/>
          </a:stretch>
        </p:blipFill>
        <p:spPr>
          <a:xfrm>
            <a:off x="214313" y="1571625"/>
            <a:ext cx="4143375" cy="5084763"/>
          </a:xfrm>
          <a:noFill/>
        </p:spPr>
      </p:pic>
      <p:pic>
        <p:nvPicPr>
          <p:cNvPr id="35844" name="Picture 4"/>
          <p:cNvPicPr>
            <a:picLocks noChangeAspect="1" noChangeArrowheads="1"/>
          </p:cNvPicPr>
          <p:nvPr/>
        </p:nvPicPr>
        <p:blipFill>
          <a:blip r:embed="rId3" cstate="print"/>
          <a:srcRect/>
          <a:stretch>
            <a:fillRect/>
          </a:stretch>
        </p:blipFill>
        <p:spPr bwMode="auto">
          <a:xfrm>
            <a:off x="4314825" y="2928938"/>
            <a:ext cx="48291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p:nvPr>
        </p:nvSpPr>
        <p:spPr>
          <a:xfrm>
            <a:off x="612775" y="228600"/>
            <a:ext cx="8153400" cy="990600"/>
          </a:xfrm>
        </p:spPr>
        <p:txBody>
          <a:bodyPr/>
          <a:lstStyle/>
          <a:p>
            <a:pPr eaLnBrk="1" hangingPunct="1"/>
            <a:r>
              <a:rPr lang="en-US" smtClean="0">
                <a:solidFill>
                  <a:srgbClr val="C00000"/>
                </a:solidFill>
                <a:latin typeface="Times New Roman" pitchFamily="18" charset="0"/>
                <a:cs typeface="Times New Roman" pitchFamily="18" charset="0"/>
              </a:rPr>
              <a:t>Complications</a:t>
            </a:r>
            <a:endParaRPr lang="ar-IQ" smtClean="0">
              <a:solidFill>
                <a:srgbClr val="C00000"/>
              </a:solidFill>
              <a:latin typeface="Times New Roman" pitchFamily="18" charset="0"/>
              <a:cs typeface="Times New Roman" pitchFamily="18" charset="0"/>
            </a:endParaRPr>
          </a:p>
        </p:txBody>
      </p:sp>
      <p:pic>
        <p:nvPicPr>
          <p:cNvPr id="36867" name="Picture 2"/>
          <p:cNvPicPr>
            <a:picLocks noGrp="1" noChangeAspect="1" noChangeArrowheads="1"/>
          </p:cNvPicPr>
          <p:nvPr>
            <p:ph sz="quarter" idx="1"/>
          </p:nvPr>
        </p:nvPicPr>
        <p:blipFill>
          <a:blip r:embed="rId2" cstate="print"/>
          <a:srcRect/>
          <a:stretch>
            <a:fillRect/>
          </a:stretch>
        </p:blipFill>
        <p:spPr>
          <a:xfrm>
            <a:off x="1349375" y="1643063"/>
            <a:ext cx="6473825" cy="442912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sz="quarter" idx="1"/>
          </p:nvPr>
        </p:nvSpPr>
        <p:spPr>
          <a:xfrm>
            <a:off x="457200" y="357188"/>
            <a:ext cx="8229600" cy="5776912"/>
          </a:xfrm>
        </p:spPr>
        <p:txBody>
          <a:bodyPr>
            <a:normAutofit fontScale="92500" lnSpcReduction="20000"/>
          </a:bodyPr>
          <a:lstStyle/>
          <a:p>
            <a:pPr marL="609600" indent="-609600" algn="l" rtl="0" eaLnBrk="1" fontAlgn="auto" hangingPunct="1">
              <a:spcAft>
                <a:spcPts val="0"/>
              </a:spcAft>
              <a:buFont typeface="Wingdings" pitchFamily="2" charset="2"/>
              <a:buNone/>
              <a:defRPr/>
            </a:pPr>
            <a:r>
              <a:rPr lang="en-US" sz="4400" dirty="0" smtClean="0">
                <a:solidFill>
                  <a:srgbClr val="C00000"/>
                </a:solidFill>
                <a:latin typeface="Times New Roman" pitchFamily="18" charset="0"/>
                <a:cs typeface="Times New Roman" pitchFamily="18" charset="0"/>
              </a:rPr>
              <a:t>Clinical Picture: </a:t>
            </a:r>
          </a:p>
          <a:p>
            <a:pPr marL="609600" indent="-609600" algn="l" rtl="0" eaLnBrk="1" fontAlgn="auto" hangingPunct="1">
              <a:spcAft>
                <a:spcPts val="0"/>
              </a:spcAft>
              <a:buFont typeface="Wingdings" pitchFamily="2" charset="2"/>
              <a:buAutoNum type="arabicPeriod"/>
              <a:defRPr/>
            </a:pPr>
            <a:endParaRPr lang="en-US" dirty="0" smtClean="0">
              <a:latin typeface="Times New Roman" pitchFamily="18" charset="0"/>
              <a:cs typeface="Times New Roman" pitchFamily="18" charset="0"/>
            </a:endParaRPr>
          </a:p>
          <a:p>
            <a:pPr marL="609600" indent="-609600" algn="l" rtl="0" eaLnBrk="1" fontAlgn="auto" hangingPunct="1">
              <a:spcAft>
                <a:spcPts val="0"/>
              </a:spcAft>
              <a:buFont typeface="Wingdings"/>
              <a:buNone/>
              <a:defRPr/>
            </a:pPr>
            <a:r>
              <a:rPr lang="en-US" dirty="0" smtClean="0">
                <a:latin typeface="Times New Roman" pitchFamily="18" charset="0"/>
                <a:cs typeface="Times New Roman" pitchFamily="18" charset="0"/>
              </a:rPr>
              <a:t>    History of trauma or pancreatitis. </a:t>
            </a:r>
          </a:p>
          <a:p>
            <a:pPr marL="609600" indent="-609600" algn="l" rtl="0" eaLnBrk="1" fontAlgn="auto" hangingPunct="1">
              <a:spcAft>
                <a:spcPts val="0"/>
              </a:spcAft>
              <a:buFont typeface="Wingdings" pitchFamily="2" charset="2"/>
              <a:buNone/>
              <a:tabLst>
                <a:tab pos="4748213" algn="l"/>
              </a:tabLst>
              <a:defRPr/>
            </a:pPr>
            <a:r>
              <a:rPr lang="en-US" dirty="0" smtClean="0">
                <a:latin typeface="Times New Roman" pitchFamily="18" charset="0"/>
                <a:cs typeface="Times New Roman" pitchFamily="18" charset="0"/>
              </a:rPr>
              <a:t>     Epigastric mass and  pain</a:t>
            </a:r>
          </a:p>
          <a:p>
            <a:pPr marL="609600" indent="-609600" algn="l" rtl="0" eaLnBrk="1" fontAlgn="auto" hangingPunct="1">
              <a:spcAft>
                <a:spcPts val="0"/>
              </a:spcAft>
              <a:buFont typeface="Wingdings" pitchFamily="2" charset="2"/>
              <a:buNone/>
              <a:tabLst>
                <a:tab pos="4748213" algn="l"/>
              </a:tabLst>
              <a:defRPr/>
            </a:pPr>
            <a:r>
              <a:rPr lang="en-US" dirty="0" smtClean="0">
                <a:latin typeface="Times New Roman" pitchFamily="18" charset="0"/>
                <a:cs typeface="Times New Roman" pitchFamily="18" charset="0"/>
              </a:rPr>
              <a:t>    Persistent amylase elevation</a:t>
            </a:r>
          </a:p>
          <a:p>
            <a:pPr marL="609600" indent="-609600" algn="l" rtl="0" eaLnBrk="1" fontAlgn="auto" hangingPunct="1">
              <a:spcAft>
                <a:spcPts val="0"/>
              </a:spcAft>
              <a:buFont typeface="Wingdings" pitchFamily="2" charset="2"/>
              <a:buNone/>
              <a:tabLst>
                <a:tab pos="4748213" algn="l"/>
              </a:tabLst>
              <a:defRPr/>
            </a:pPr>
            <a:r>
              <a:rPr lang="en-US" dirty="0" smtClean="0">
                <a:solidFill>
                  <a:srgbClr val="C00000"/>
                </a:solidFill>
                <a:latin typeface="Times New Roman" pitchFamily="18" charset="0"/>
                <a:cs typeface="Times New Roman" pitchFamily="18" charset="0"/>
              </a:rPr>
              <a:t>20-40% </a:t>
            </a:r>
            <a:r>
              <a:rPr lang="en-US" dirty="0" smtClean="0">
                <a:latin typeface="Times New Roman" pitchFamily="18" charset="0"/>
                <a:cs typeface="Times New Roman" pitchFamily="18" charset="0"/>
              </a:rPr>
              <a:t>of these cases are resolved spontaneously within six weeks.</a:t>
            </a:r>
          </a:p>
          <a:p>
            <a:pPr marL="609600" indent="-609600" algn="l" rtl="0" eaLnBrk="1" fontAlgn="auto" hangingPunct="1">
              <a:spcAft>
                <a:spcPts val="0"/>
              </a:spcAft>
              <a:buFont typeface="Wingdings" pitchFamily="2" charset="2"/>
              <a:buNone/>
              <a:tabLst>
                <a:tab pos="4748213" algn="l"/>
              </a:tabLst>
              <a:defRPr/>
            </a:pPr>
            <a:endParaRPr lang="en-US" sz="3600" dirty="0" smtClean="0">
              <a:solidFill>
                <a:schemeClr val="accent1">
                  <a:lumMod val="50000"/>
                </a:schemeClr>
              </a:solidFill>
              <a:latin typeface="Times New Roman" pitchFamily="18" charset="0"/>
              <a:cs typeface="Times New Roman" pitchFamily="18" charset="0"/>
            </a:endParaRPr>
          </a:p>
          <a:p>
            <a:pPr marL="609600" indent="-609600" algn="l" rtl="0" eaLnBrk="1" fontAlgn="auto" hangingPunct="1">
              <a:spcAft>
                <a:spcPts val="0"/>
              </a:spcAft>
              <a:buFont typeface="Wingdings" pitchFamily="2" charset="2"/>
              <a:buNone/>
              <a:tabLst>
                <a:tab pos="4748213" algn="l"/>
              </a:tabLst>
              <a:defRPr/>
            </a:pPr>
            <a:r>
              <a:rPr lang="en-US" sz="3600" dirty="0" smtClean="0">
                <a:solidFill>
                  <a:schemeClr val="accent1">
                    <a:lumMod val="50000"/>
                  </a:schemeClr>
                </a:solidFill>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Differential diagnosis</a:t>
            </a:r>
          </a:p>
          <a:p>
            <a:pPr marL="609600" indent="-609600" algn="l" rtl="0" eaLnBrk="1" fontAlgn="auto" hangingPunct="1">
              <a:spcAft>
                <a:spcPts val="0"/>
              </a:spcAft>
              <a:buFont typeface="Wingdings" pitchFamily="2" charset="2"/>
              <a:buNone/>
              <a:tabLst>
                <a:tab pos="4748213" algn="l"/>
              </a:tabLst>
              <a:defRPr/>
            </a:pPr>
            <a:r>
              <a:rPr lang="en-US" dirty="0" smtClean="0">
                <a:latin typeface="Times New Roman" pitchFamily="18" charset="0"/>
                <a:cs typeface="Times New Roman" pitchFamily="18" charset="0"/>
              </a:rPr>
              <a:t>    Epigastric Abdominal masses</a:t>
            </a:r>
          </a:p>
          <a:p>
            <a:pPr marL="609600" indent="-609600" algn="l" rtl="0" eaLnBrk="1" fontAlgn="auto" hangingPunct="1">
              <a:spcAft>
                <a:spcPts val="0"/>
              </a:spcAft>
              <a:buFont typeface="Wingdings" pitchFamily="2" charset="2"/>
              <a:buNone/>
              <a:tabLst>
                <a:tab pos="4748213" algn="l"/>
              </a:tabLst>
              <a:defRPr/>
            </a:pPr>
            <a:r>
              <a:rPr lang="en-US" dirty="0" smtClean="0">
                <a:latin typeface="Times New Roman" pitchFamily="18" charset="0"/>
                <a:cs typeface="Times New Roman" pitchFamily="18" charset="0"/>
              </a:rPr>
              <a:t>    Abscess or acute fluid collection</a:t>
            </a:r>
          </a:p>
          <a:p>
            <a:pPr marL="609600" indent="-609600" algn="l" rtl="0" eaLnBrk="1" fontAlgn="auto" hangingPunct="1">
              <a:spcAft>
                <a:spcPts val="0"/>
              </a:spcAft>
              <a:buFont typeface="Wingdings" pitchFamily="2" charset="2"/>
              <a:buNone/>
              <a:tabLst>
                <a:tab pos="4748213" algn="l"/>
              </a:tabLst>
              <a:defRPr/>
            </a:pPr>
            <a:r>
              <a:rPr lang="en-US" dirty="0" smtClean="0">
                <a:latin typeface="Times New Roman" pitchFamily="18" charset="0"/>
                <a:cs typeface="Times New Roman" pitchFamily="18" charset="0"/>
              </a:rPr>
              <a:t>    Cystic tumor of the pancreas.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Surgical physiology</a:t>
            </a:r>
          </a:p>
        </p:txBody>
      </p:sp>
      <p:sp>
        <p:nvSpPr>
          <p:cNvPr id="11267" name="Rectangle 3"/>
          <p:cNvSpPr>
            <a:spLocks noGrp="1" noChangeArrowheads="1"/>
          </p:cNvSpPr>
          <p:nvPr>
            <p:ph sz="quarter" idx="1"/>
          </p:nvPr>
        </p:nvSpPr>
        <p:spPr>
          <a:xfrm>
            <a:off x="612775" y="1600200"/>
            <a:ext cx="8153400" cy="4495800"/>
          </a:xfrm>
        </p:spPr>
        <p:txBody>
          <a:bodyPr/>
          <a:lstStyle/>
          <a:p>
            <a:pPr algn="l" rtl="0" eaLnBrk="1" hangingPunct="1">
              <a:lnSpc>
                <a:spcPct val="90000"/>
              </a:lnSpc>
            </a:pPr>
            <a:r>
              <a:rPr lang="en-US" sz="2800" smtClean="0">
                <a:solidFill>
                  <a:srgbClr val="C00000"/>
                </a:solidFill>
                <a:latin typeface="Times New Roman" pitchFamily="18" charset="0"/>
                <a:cs typeface="Times New Roman" pitchFamily="18" charset="0"/>
              </a:rPr>
              <a:t>Endocrine function </a:t>
            </a:r>
            <a:r>
              <a:rPr lang="en-US" sz="2800" smtClean="0">
                <a:latin typeface="Times New Roman" pitchFamily="18" charset="0"/>
                <a:cs typeface="Times New Roman" pitchFamily="18" charset="0"/>
              </a:rPr>
              <a:t>.                               </a:t>
            </a:r>
          </a:p>
          <a:p>
            <a:pPr algn="l" rtl="0" eaLnBrk="1" hangingPunct="1">
              <a:lnSpc>
                <a:spcPct val="90000"/>
              </a:lnSpc>
              <a:buFont typeface="Wingdings" pitchFamily="2" charset="2"/>
              <a:buNone/>
            </a:pPr>
            <a:r>
              <a:rPr lang="en-US" sz="2800" smtClean="0">
                <a:solidFill>
                  <a:srgbClr val="C00000"/>
                </a:solidFill>
                <a:latin typeface="Times New Roman" pitchFamily="18" charset="0"/>
                <a:cs typeface="Times New Roman" pitchFamily="18" charset="0"/>
              </a:rPr>
              <a:t>     A cells </a:t>
            </a:r>
            <a:r>
              <a:rPr lang="en-US" sz="2800" smtClean="0">
                <a:latin typeface="Times New Roman" pitchFamily="18" charset="0"/>
                <a:cs typeface="Times New Roman" pitchFamily="18" charset="0"/>
              </a:rPr>
              <a:t>which secrete glucagon. </a:t>
            </a:r>
          </a:p>
          <a:p>
            <a:pPr algn="l" rtl="0" eaLnBrk="1" hangingPunct="1">
              <a:lnSpc>
                <a:spcPct val="90000"/>
              </a:lnSpc>
              <a:buFont typeface="Wingdings" pitchFamily="2" charset="2"/>
              <a:buNone/>
            </a:pPr>
            <a:r>
              <a:rPr lang="en-US" sz="2800" smtClean="0">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B cells </a:t>
            </a:r>
            <a:r>
              <a:rPr lang="en-US" sz="2800" smtClean="0">
                <a:latin typeface="Times New Roman" pitchFamily="18" charset="0"/>
                <a:cs typeface="Times New Roman" pitchFamily="18" charset="0"/>
              </a:rPr>
              <a:t>which secrete insulin. </a:t>
            </a:r>
          </a:p>
          <a:p>
            <a:pPr algn="l" rtl="0" eaLnBrk="1" hangingPunct="1">
              <a:lnSpc>
                <a:spcPct val="90000"/>
              </a:lnSpc>
              <a:buFont typeface="Wingdings" pitchFamily="2" charset="2"/>
              <a:buNone/>
            </a:pPr>
            <a:r>
              <a:rPr lang="en-US" sz="2800" smtClean="0">
                <a:solidFill>
                  <a:srgbClr val="FFCC99"/>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C cells </a:t>
            </a:r>
            <a:r>
              <a:rPr lang="en-US" sz="2800" smtClean="0">
                <a:latin typeface="Times New Roman" pitchFamily="18" charset="0"/>
                <a:cs typeface="Times New Roman" pitchFamily="18" charset="0"/>
              </a:rPr>
              <a:t>which secrete somatostatin.</a:t>
            </a:r>
          </a:p>
          <a:p>
            <a:pPr algn="l" rtl="0"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algn="l" rtl="0" eaLnBrk="1" hangingPunct="1">
              <a:lnSpc>
                <a:spcPct val="90000"/>
              </a:lnSpc>
            </a:pPr>
            <a:r>
              <a:rPr lang="en-US" sz="2800" smtClean="0">
                <a:solidFill>
                  <a:srgbClr val="800000"/>
                </a:solidFill>
                <a:latin typeface="Times New Roman" pitchFamily="18" charset="0"/>
                <a:cs typeface="Times New Roman" pitchFamily="18" charset="0"/>
              </a:rPr>
              <a:t>Exocrine function</a:t>
            </a:r>
            <a:r>
              <a:rPr lang="en-US" sz="2800" smtClean="0">
                <a:solidFill>
                  <a:srgbClr val="E71340"/>
                </a:solidFill>
                <a:latin typeface="Times New Roman" pitchFamily="18" charset="0"/>
                <a:cs typeface="Times New Roman" pitchFamily="18" charset="0"/>
              </a:rPr>
              <a:t>.</a:t>
            </a:r>
            <a:r>
              <a:rPr lang="en-US" sz="2800" smtClean="0">
                <a:latin typeface="Times New Roman" pitchFamily="18" charset="0"/>
                <a:cs typeface="Times New Roman" pitchFamily="18" charset="0"/>
              </a:rPr>
              <a:t> </a:t>
            </a:r>
          </a:p>
          <a:p>
            <a:pPr algn="l" rtl="0" eaLnBrk="1" hangingPunct="1">
              <a:lnSpc>
                <a:spcPct val="90000"/>
              </a:lnSpc>
              <a:buFont typeface="Wingdings" pitchFamily="2" charset="2"/>
              <a:buNone/>
            </a:pPr>
            <a:r>
              <a:rPr lang="en-US" sz="2800" smtClean="0">
                <a:solidFill>
                  <a:srgbClr val="C00000"/>
                </a:solidFill>
                <a:latin typeface="Times New Roman" pitchFamily="18" charset="0"/>
                <a:cs typeface="Times New Roman" pitchFamily="18" charset="0"/>
              </a:rPr>
              <a:t>    lipase, amylase</a:t>
            </a:r>
            <a:r>
              <a:rPr lang="en-US" sz="2800" smtClean="0">
                <a:latin typeface="Times New Roman" pitchFamily="18" charset="0"/>
                <a:cs typeface="Times New Roman" pitchFamily="18" charset="0"/>
              </a:rPr>
              <a:t>, as well as proteolytic enzymes as trypsinogen and chemotrypsinogen.</a:t>
            </a:r>
            <a:r>
              <a:rPr lang="en-US" sz="2800" smtClean="0">
                <a:cs typeface="Arial"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sz="quarter" idx="1"/>
          </p:nvPr>
        </p:nvSpPr>
        <p:spPr>
          <a:xfrm>
            <a:off x="457200" y="357188"/>
            <a:ext cx="8229600" cy="5776912"/>
          </a:xfrm>
        </p:spPr>
        <p:txBody>
          <a:bodyPr>
            <a:normAutofit/>
          </a:bodyPr>
          <a:lstStyle/>
          <a:p>
            <a:pPr marL="609600" indent="-609600" algn="l" rtl="0" eaLnBrk="1" fontAlgn="auto" hangingPunct="1">
              <a:spcAft>
                <a:spcPts val="0"/>
              </a:spcAft>
              <a:buFont typeface="Wingdings" pitchFamily="2" charset="2"/>
              <a:buNone/>
              <a:tabLst>
                <a:tab pos="4748213" algn="l"/>
              </a:tabLst>
              <a:defRPr/>
            </a:pPr>
            <a:r>
              <a:rPr lang="en-US" sz="4400" dirty="0" smtClean="0">
                <a:solidFill>
                  <a:srgbClr val="C00000"/>
                </a:solidFill>
                <a:latin typeface="Times New Roman" pitchFamily="18" charset="0"/>
                <a:cs typeface="Times New Roman" pitchFamily="18" charset="0"/>
              </a:rPr>
              <a:t>Investigation</a:t>
            </a:r>
            <a:r>
              <a:rPr lang="en-US" sz="4400" dirty="0" smtClean="0">
                <a:solidFill>
                  <a:srgbClr val="002060"/>
                </a:solidFill>
                <a:latin typeface="Times New Roman" pitchFamily="18" charset="0"/>
                <a:cs typeface="Times New Roman" pitchFamily="18" charset="0"/>
              </a:rPr>
              <a:t>:</a:t>
            </a:r>
            <a:r>
              <a:rPr lang="en-US" dirty="0" smtClean="0">
                <a:solidFill>
                  <a:schemeClr val="accent1">
                    <a:lumMod val="50000"/>
                  </a:schemeClr>
                </a:solidFill>
                <a:latin typeface="Times New Roman" pitchFamily="18" charset="0"/>
                <a:cs typeface="Times New Roman" pitchFamily="18" charset="0"/>
              </a:rPr>
              <a:t> </a:t>
            </a:r>
          </a:p>
          <a:p>
            <a:pPr marL="609600" indent="-609600" algn="l" rtl="0" eaLnBrk="1" fontAlgn="auto" hangingPunct="1">
              <a:spcAft>
                <a:spcPts val="0"/>
              </a:spcAft>
              <a:buFont typeface="Wingdings" pitchFamily="2" charset="2"/>
              <a:buChar char="l"/>
              <a:tabLst>
                <a:tab pos="4748213" algn="l"/>
              </a:tabLst>
              <a:defRPr/>
            </a:pPr>
            <a:endParaRPr lang="en-US" dirty="0" smtClean="0">
              <a:latin typeface="Times New Roman" pitchFamily="18" charset="0"/>
              <a:cs typeface="Times New Roman" pitchFamily="18" charset="0"/>
            </a:endParaRPr>
          </a:p>
          <a:p>
            <a:pPr marL="609600" indent="-609600" algn="l" rtl="0" eaLnBrk="1" fontAlgn="auto" hangingPunct="1">
              <a:spcAft>
                <a:spcPts val="0"/>
              </a:spcAft>
              <a:buFont typeface="Wingdings" pitchFamily="2" charset="2"/>
              <a:buChar char="l"/>
              <a:tabLst>
                <a:tab pos="4748213" algn="l"/>
              </a:tabLst>
              <a:defRPr/>
            </a:pPr>
            <a:r>
              <a:rPr lang="en-US" dirty="0" smtClean="0">
                <a:latin typeface="Times New Roman" pitchFamily="18" charset="0"/>
                <a:cs typeface="Times New Roman" pitchFamily="18" charset="0"/>
              </a:rPr>
              <a:t>Barium meal </a:t>
            </a:r>
          </a:p>
          <a:p>
            <a:pPr marL="609600" indent="-609600" algn="l" rtl="0" eaLnBrk="1" fontAlgn="auto" hangingPunct="1">
              <a:spcAft>
                <a:spcPts val="0"/>
              </a:spcAft>
              <a:buFont typeface="Wingdings" pitchFamily="2" charset="2"/>
              <a:buChar char="l"/>
              <a:tabLst>
                <a:tab pos="4748213" algn="l"/>
              </a:tabLst>
              <a:defRPr/>
            </a:pPr>
            <a:r>
              <a:rPr lang="en-US" dirty="0" smtClean="0">
                <a:latin typeface="Times New Roman" pitchFamily="18" charset="0"/>
                <a:cs typeface="Times New Roman" pitchFamily="18" charset="0"/>
              </a:rPr>
              <a:t>U/S, CT, MRI to monitor alteration in the size of the cyst.</a:t>
            </a:r>
          </a:p>
          <a:p>
            <a:pPr marL="609600" indent="-609600" algn="l" rtl="0" eaLnBrk="1" fontAlgn="auto" hangingPunct="1">
              <a:spcAft>
                <a:spcPts val="0"/>
              </a:spcAft>
              <a:buFont typeface="Wingdings" pitchFamily="2" charset="2"/>
              <a:buChar char="l"/>
              <a:tabLst>
                <a:tab pos="4748213" algn="l"/>
              </a:tabLst>
              <a:defRPr/>
            </a:pPr>
            <a:r>
              <a:rPr lang="en-US" dirty="0" smtClean="0">
                <a:latin typeface="Times New Roman" pitchFamily="18" charset="0"/>
                <a:cs typeface="Times New Roman" pitchFamily="18" charset="0"/>
              </a:rPr>
              <a:t>Fluid aspirate  and send for CEA, amylase, and cytology.</a:t>
            </a:r>
          </a:p>
          <a:p>
            <a:pPr marL="609600" indent="-609600" algn="l" rtl="0" eaLnBrk="1" fontAlgn="auto" hangingPunct="1">
              <a:spcAft>
                <a:spcPts val="0"/>
              </a:spcAft>
              <a:buFont typeface="Wingdings" pitchFamily="2" charset="2"/>
              <a:buChar char="l"/>
              <a:tabLst>
                <a:tab pos="4748213" algn="l"/>
              </a:tabLst>
              <a:defRPr/>
            </a:pPr>
            <a:r>
              <a:rPr lang="en-US" dirty="0" smtClean="0">
                <a:latin typeface="Times New Roman" pitchFamily="18" charset="0"/>
                <a:cs typeface="Times New Roman" pitchFamily="18" charset="0"/>
              </a:rPr>
              <a:t>ERCP and MRCP</a:t>
            </a:r>
            <a:r>
              <a:rPr lang="en-US"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pPr rtl="0" eaLnBrk="1" hangingPunct="1"/>
            <a:r>
              <a:rPr lang="en-US" smtClean="0">
                <a:solidFill>
                  <a:srgbClr val="C00000"/>
                </a:solidFill>
                <a:latin typeface="Times New Roman" pitchFamily="18" charset="0"/>
                <a:cs typeface="Times New Roman" pitchFamily="18" charset="0"/>
              </a:rPr>
              <a:t>TREATMENT</a:t>
            </a:r>
          </a:p>
        </p:txBody>
      </p:sp>
      <p:sp>
        <p:nvSpPr>
          <p:cNvPr id="39939" name="Rectangle 3"/>
          <p:cNvSpPr>
            <a:spLocks noGrp="1" noChangeArrowheads="1"/>
          </p:cNvSpPr>
          <p:nvPr>
            <p:ph sz="quarter" idx="1"/>
          </p:nvPr>
        </p:nvSpPr>
        <p:spPr>
          <a:xfrm>
            <a:off x="612775" y="1600200"/>
            <a:ext cx="8153400" cy="4495800"/>
          </a:xfrm>
        </p:spPr>
        <p:txBody>
          <a:bodyPr/>
          <a:lstStyle/>
          <a:p>
            <a:pPr algn="l" rtl="0" eaLnBrk="1" hangingPunct="1">
              <a:buFont typeface="Wingdings" pitchFamily="2" charset="2"/>
              <a:buNone/>
            </a:pPr>
            <a:r>
              <a:rPr lang="en-US" smtClean="0">
                <a:latin typeface="Times New Roman" pitchFamily="18" charset="0"/>
                <a:cs typeface="Times New Roman" pitchFamily="18" charset="0"/>
              </a:rPr>
              <a:t>Most cysts resolve</a:t>
            </a:r>
            <a:r>
              <a:rPr lang="en-US" smtClean="0">
                <a:solidFill>
                  <a:schemeClr val="hlink"/>
                </a:solidFill>
                <a:latin typeface="Times New Roman" pitchFamily="18" charset="0"/>
                <a:cs typeface="Times New Roman" pitchFamily="18" charset="0"/>
              </a:rPr>
              <a:t> </a:t>
            </a:r>
            <a:r>
              <a:rPr lang="en-US" smtClean="0">
                <a:solidFill>
                  <a:srgbClr val="C00000"/>
                </a:solidFill>
                <a:latin typeface="Times New Roman" pitchFamily="18" charset="0"/>
                <a:cs typeface="Times New Roman" pitchFamily="18" charset="0"/>
              </a:rPr>
              <a:t>spontaneously </a:t>
            </a:r>
            <a:r>
              <a:rPr lang="en-US" smtClean="0">
                <a:latin typeface="Times New Roman" pitchFamily="18" charset="0"/>
                <a:cs typeface="Times New Roman" pitchFamily="18" charset="0"/>
              </a:rPr>
              <a:t>and need follow up only. </a:t>
            </a:r>
          </a:p>
          <a:p>
            <a:pPr algn="l" rtl="0" eaLnBrk="1" hangingPunct="1">
              <a:buFont typeface="Wingdings" pitchFamily="2" charset="2"/>
              <a:buNone/>
            </a:pPr>
            <a:r>
              <a:rPr lang="en-US" smtClean="0">
                <a:latin typeface="Times New Roman" pitchFamily="18" charset="0"/>
                <a:cs typeface="Times New Roman" pitchFamily="18" charset="0"/>
              </a:rPr>
              <a:t>  Thick wall cysts</a:t>
            </a:r>
          </a:p>
          <a:p>
            <a:pPr algn="l" rtl="0" eaLnBrk="1" hangingPunct="1">
              <a:buFont typeface="Wingdings" pitchFamily="2" charset="2"/>
              <a:buNone/>
            </a:pPr>
            <a:r>
              <a:rPr lang="en-US" smtClean="0">
                <a:latin typeface="Times New Roman" pitchFamily="18" charset="0"/>
                <a:cs typeface="Times New Roman" pitchFamily="18" charset="0"/>
              </a:rPr>
              <a:t>  size over </a:t>
            </a:r>
            <a:r>
              <a:rPr lang="en-US" smtClean="0">
                <a:solidFill>
                  <a:srgbClr val="C00000"/>
                </a:solidFill>
                <a:latin typeface="Times New Roman" pitchFamily="18" charset="0"/>
                <a:cs typeface="Times New Roman" pitchFamily="18" charset="0"/>
              </a:rPr>
              <a:t>6 cm</a:t>
            </a:r>
            <a:r>
              <a:rPr lang="en-US" smtClean="0">
                <a:latin typeface="Times New Roman" pitchFamily="18" charset="0"/>
                <a:cs typeface="Times New Roman" pitchFamily="18" charset="0"/>
              </a:rPr>
              <a:t> </a:t>
            </a:r>
          </a:p>
          <a:p>
            <a:pPr algn="l" rtl="0" eaLnBrk="1" hangingPunct="1">
              <a:buFont typeface="Wingdings" pitchFamily="2" charset="2"/>
              <a:buNone/>
            </a:pPr>
            <a:r>
              <a:rPr lang="en-US" smtClean="0">
                <a:latin typeface="Times New Roman" pitchFamily="18" charset="0"/>
                <a:cs typeface="Times New Roman" pitchFamily="18" charset="0"/>
              </a:rPr>
              <a:t>  persistent more than </a:t>
            </a:r>
            <a:r>
              <a:rPr lang="en-US" smtClean="0">
                <a:solidFill>
                  <a:srgbClr val="C00000"/>
                </a:solidFill>
                <a:latin typeface="Times New Roman" pitchFamily="18" charset="0"/>
                <a:cs typeface="Times New Roman" pitchFamily="18" charset="0"/>
              </a:rPr>
              <a:t>12 weeks </a:t>
            </a:r>
            <a:r>
              <a:rPr lang="en-US" smtClean="0">
                <a:latin typeface="Times New Roman" pitchFamily="18" charset="0"/>
                <a:cs typeface="Times New Roman" pitchFamily="18" charset="0"/>
              </a:rPr>
              <a:t>are  less likely to resolve.</a:t>
            </a:r>
          </a:p>
          <a:p>
            <a:pPr algn="l" rtl="0" eaLnBrk="1" hangingPunct="1"/>
            <a:r>
              <a:rPr lang="en-US" smtClean="0">
                <a:latin typeface="Times New Roman" pitchFamily="18" charset="0"/>
                <a:cs typeface="Times New Roman" pitchFamily="18" charset="0"/>
              </a:rPr>
              <a:t>Liable for complication</a:t>
            </a:r>
          </a:p>
          <a:p>
            <a:pPr algn="l" rtl="0" eaLnBrk="1" hangingPunct="1"/>
            <a:r>
              <a:rPr lang="en-US" smtClean="0">
                <a:latin typeface="Times New Roman" pitchFamily="18" charset="0"/>
                <a:cs typeface="Times New Roman" pitchFamily="18" charset="0"/>
              </a:rPr>
              <a:t>The wall is mature for internal drainage. Transgastric cysto-gastrostomy.</a:t>
            </a:r>
            <a:r>
              <a:rPr lang="en-US" smtClean="0">
                <a:cs typeface="Arial" charset="0"/>
              </a:rPr>
              <a:t> </a:t>
            </a:r>
          </a:p>
          <a:p>
            <a:pPr algn="l" rtl="0" eaLnBrk="1" hangingPunct="1">
              <a:buFont typeface="Wingdings" pitchFamily="2" charset="2"/>
              <a:buNone/>
            </a:pPr>
            <a:endParaRPr lang="en-US"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2"/>
          </p:nvPr>
        </p:nvSpPr>
        <p:spPr>
          <a:xfrm>
            <a:off x="214313" y="2174875"/>
            <a:ext cx="4283075" cy="3951288"/>
          </a:xfrm>
        </p:spPr>
        <p:txBody>
          <a:bodyPr>
            <a:normAutofit/>
          </a:bodyPr>
          <a:lstStyle/>
          <a:p>
            <a:pPr marL="365760" indent="-256032" algn="l" rtl="0" eaLnBrk="1" fontAlgn="auto" hangingPunct="1">
              <a:spcAft>
                <a:spcPts val="0"/>
              </a:spcAft>
              <a:buClr>
                <a:schemeClr val="accent3"/>
              </a:buClr>
              <a:buFont typeface="Wingdings"/>
              <a:buNone/>
              <a:defRPr/>
            </a:pPr>
            <a:endParaRPr lang="en-US" dirty="0" smtClean="0"/>
          </a:p>
          <a:p>
            <a:pPr marL="658368" lvl="1" indent="-246888" algn="l" rtl="0" eaLnBrk="1" fontAlgn="auto" hangingPunct="1">
              <a:spcAft>
                <a:spcPts val="0"/>
              </a:spcAft>
              <a:buFont typeface="Georgia"/>
              <a:buChar char="▫"/>
              <a:defRPr/>
            </a:pPr>
            <a:r>
              <a:rPr lang="en-US" sz="2400" dirty="0" smtClean="0"/>
              <a:t>Internal drainage</a:t>
            </a:r>
          </a:p>
          <a:p>
            <a:pPr marL="923544" lvl="2" indent="-219456" algn="l" rtl="0" eaLnBrk="1" fontAlgn="auto" hangingPunct="1">
              <a:spcAft>
                <a:spcPts val="0"/>
              </a:spcAft>
              <a:buFont typeface="Wingdings 2"/>
              <a:buChar char=""/>
              <a:defRPr/>
            </a:pPr>
            <a:r>
              <a:rPr lang="en-US" sz="2000" dirty="0" smtClean="0"/>
              <a:t>Cystgastrostomy </a:t>
            </a:r>
          </a:p>
          <a:p>
            <a:pPr marL="923544" lvl="2" indent="-219456" algn="l" rtl="0" eaLnBrk="1" fontAlgn="auto" hangingPunct="1">
              <a:spcAft>
                <a:spcPts val="0"/>
              </a:spcAft>
              <a:buFont typeface="Wingdings 2"/>
              <a:buChar char=""/>
              <a:defRPr/>
            </a:pPr>
            <a:r>
              <a:rPr lang="en-US" sz="2000" dirty="0" smtClean="0"/>
              <a:t>Cystjejunostomy</a:t>
            </a:r>
          </a:p>
          <a:p>
            <a:pPr marL="658368" lvl="1" indent="-246888" algn="l" rtl="0" eaLnBrk="1" fontAlgn="auto" hangingPunct="1">
              <a:spcAft>
                <a:spcPts val="0"/>
              </a:spcAft>
              <a:buFont typeface="Georgia"/>
              <a:buChar char="▫"/>
              <a:defRPr/>
            </a:pPr>
            <a:r>
              <a:rPr lang="en-US" sz="2400" dirty="0" smtClean="0"/>
              <a:t>External drainage</a:t>
            </a:r>
          </a:p>
          <a:p>
            <a:pPr marL="923544" lvl="2" indent="-219456" algn="l" rtl="0" eaLnBrk="1" fontAlgn="auto" hangingPunct="1">
              <a:spcAft>
                <a:spcPts val="0"/>
              </a:spcAft>
              <a:buFont typeface="Wingdings 2"/>
              <a:buChar char=""/>
              <a:defRPr/>
            </a:pPr>
            <a:r>
              <a:rPr lang="en-US" sz="2000" dirty="0" smtClean="0"/>
              <a:t>May cause pancreatic fistula</a:t>
            </a:r>
          </a:p>
          <a:p>
            <a:pPr marL="658368" lvl="1" indent="-246888" algn="l" rtl="0" eaLnBrk="1" fontAlgn="auto" hangingPunct="1">
              <a:spcAft>
                <a:spcPts val="0"/>
              </a:spcAft>
              <a:buFont typeface="Georgia"/>
              <a:buChar char="▫"/>
              <a:defRPr/>
            </a:pPr>
            <a:r>
              <a:rPr lang="en-US" sz="2400" dirty="0" smtClean="0"/>
              <a:t>Excision</a:t>
            </a:r>
          </a:p>
          <a:p>
            <a:pPr marL="923544" lvl="2" indent="-219456" algn="l" rtl="0" eaLnBrk="1" fontAlgn="auto" hangingPunct="1">
              <a:spcAft>
                <a:spcPts val="0"/>
              </a:spcAft>
              <a:buFont typeface="Wingdings 2"/>
              <a:buChar char=""/>
              <a:defRPr/>
            </a:pPr>
            <a:r>
              <a:rPr lang="en-US" sz="2000" dirty="0" smtClean="0"/>
              <a:t>Small, tail location</a:t>
            </a:r>
          </a:p>
          <a:p>
            <a:pPr marL="320040" indent="-320040" algn="l" rtl="0" eaLnBrk="1" fontAlgn="auto" hangingPunct="1">
              <a:spcAft>
                <a:spcPts val="0"/>
              </a:spcAft>
              <a:buFont typeface="Wingdings"/>
              <a:buChar char=""/>
              <a:defRPr/>
            </a:pPr>
            <a:endParaRPr lang="ar-IQ" dirty="0"/>
          </a:p>
        </p:txBody>
      </p:sp>
      <p:pic>
        <p:nvPicPr>
          <p:cNvPr id="7" name="Picture 6" descr="http://www.hopkins-gi.org/Upload/200802291654_10407_000.jpg"/>
          <p:cNvPicPr>
            <a:picLocks noGrp="1" noChangeAspect="1" noChangeArrowheads="1"/>
          </p:cNvPicPr>
          <p:nvPr>
            <p:ph sz="quarter" idx="4"/>
          </p:nvPr>
        </p:nvPicPr>
        <p:blipFill>
          <a:blip r:embed="rId2" cstate="print"/>
          <a:srcRect/>
          <a:stretch>
            <a:fillRect/>
          </a:stretch>
        </p:blipFill>
        <p:spPr>
          <a:xfrm>
            <a:off x="4800600" y="3252788"/>
            <a:ext cx="3886200" cy="1952625"/>
          </a:xfrm>
          <a:noFill/>
        </p:spPr>
      </p:pic>
      <p:sp>
        <p:nvSpPr>
          <p:cNvPr id="40964" name="عنصر نائب للنص 2"/>
          <p:cNvSpPr>
            <a:spLocks noGrp="1"/>
          </p:cNvSpPr>
          <p:nvPr>
            <p:ph type="body" sz="quarter" idx="1"/>
          </p:nvPr>
        </p:nvSpPr>
        <p:spPr>
          <a:xfrm>
            <a:off x="609600" y="1752600"/>
            <a:ext cx="3886200" cy="639763"/>
          </a:xfrm>
        </p:spPr>
        <p:txBody>
          <a:bodyPr/>
          <a:lstStyle/>
          <a:p>
            <a:pPr algn="l" rtl="0" eaLnBrk="1" hangingPunct="1"/>
            <a:r>
              <a:rPr lang="en-US" smtClean="0">
                <a:cs typeface="Arial" charset="0"/>
              </a:rPr>
              <a:t>Surgical treatment</a:t>
            </a:r>
            <a:endParaRPr lang="ar-IQ" smtClean="0"/>
          </a:p>
        </p:txBody>
      </p:sp>
      <p:sp>
        <p:nvSpPr>
          <p:cNvPr id="5" name="عنصر نائب للنص 4"/>
          <p:cNvSpPr>
            <a:spLocks noGrp="1"/>
          </p:cNvSpPr>
          <p:nvPr>
            <p:ph type="body" sz="quarter" idx="3"/>
          </p:nvPr>
        </p:nvSpPr>
        <p:spPr>
          <a:xfrm>
            <a:off x="4800600" y="1752600"/>
            <a:ext cx="3886200" cy="639763"/>
          </a:xfrm>
        </p:spPr>
        <p:txBody>
          <a:bodyPr>
            <a:normAutofit/>
          </a:bodyPr>
          <a:lstStyle/>
          <a:p>
            <a:pPr algn="l" rtl="0" eaLnBrk="1" fontAlgn="auto" hangingPunct="1">
              <a:spcAft>
                <a:spcPts val="0"/>
              </a:spcAft>
              <a:defRPr/>
            </a:pPr>
            <a:r>
              <a:rPr lang="en-US" dirty="0" smtClean="0"/>
              <a:t>cystgastrostomy</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sz="quarter" idx="1"/>
          </p:nvPr>
        </p:nvSpPr>
        <p:spPr>
          <a:xfrm>
            <a:off x="0" y="0"/>
            <a:ext cx="9144000" cy="6858000"/>
          </a:xfrm>
        </p:spPr>
        <p:txBody>
          <a:bodyPr/>
          <a:lstStyle/>
          <a:p>
            <a:pPr algn="l" rtl="0" eaLnBrk="1" hangingPunct="1">
              <a:buFont typeface="Wingdings" pitchFamily="2" charset="2"/>
              <a:buNone/>
            </a:pPr>
            <a:r>
              <a:rPr lang="en-US" sz="2800" b="1" smtClean="0">
                <a:solidFill>
                  <a:srgbClr val="FFCC99"/>
                </a:solidFill>
                <a:latin typeface="Times New Roman" pitchFamily="18" charset="0"/>
                <a:cs typeface="Times New Roman" pitchFamily="18" charset="0"/>
              </a:rPr>
              <a:t> </a:t>
            </a:r>
          </a:p>
          <a:p>
            <a:pPr algn="l" rtl="0" eaLnBrk="1" hangingPunct="1">
              <a:buFont typeface="Wingdings" pitchFamily="2" charset="2"/>
              <a:buNone/>
            </a:pPr>
            <a:r>
              <a:rPr lang="en-US" sz="3200" b="1" smtClean="0">
                <a:solidFill>
                  <a:srgbClr val="C00000"/>
                </a:solidFill>
                <a:latin typeface="Times New Roman" pitchFamily="18" charset="0"/>
                <a:cs typeface="Times New Roman" pitchFamily="18" charset="0"/>
              </a:rPr>
              <a:t>Congenital Anomalies</a:t>
            </a:r>
            <a:r>
              <a:rPr lang="en-US" smtClean="0">
                <a:latin typeface="Times New Roman" pitchFamily="18" charset="0"/>
                <a:cs typeface="Times New Roman" pitchFamily="18" charset="0"/>
              </a:rPr>
              <a:t>	</a:t>
            </a:r>
            <a:endParaRPr lang="en-US" u="sng" smtClean="0">
              <a:latin typeface="Times New Roman" pitchFamily="18" charset="0"/>
              <a:cs typeface="Times New Roman" pitchFamily="18" charset="0"/>
            </a:endParaRPr>
          </a:p>
          <a:p>
            <a:pPr algn="l" rtl="0" eaLnBrk="1" hangingPunct="1"/>
            <a:endParaRPr lang="en-US" sz="2800" b="1" smtClean="0">
              <a:solidFill>
                <a:srgbClr val="C00000"/>
              </a:solidFill>
              <a:latin typeface="Times New Roman" pitchFamily="18" charset="0"/>
              <a:cs typeface="Times New Roman" pitchFamily="18" charset="0"/>
            </a:endParaRPr>
          </a:p>
          <a:p>
            <a:pPr algn="l" rtl="0" eaLnBrk="1" hangingPunct="1"/>
            <a:r>
              <a:rPr lang="en-US" sz="2400" b="1" smtClean="0">
                <a:solidFill>
                  <a:srgbClr val="C00000"/>
                </a:solidFill>
                <a:latin typeface="Times New Roman" pitchFamily="18" charset="0"/>
                <a:cs typeface="Times New Roman" pitchFamily="18" charset="0"/>
              </a:rPr>
              <a:t>1. Agenesis </a:t>
            </a:r>
            <a:r>
              <a:rPr lang="en-US" sz="2400" smtClean="0">
                <a:latin typeface="Times New Roman" pitchFamily="18" charset="0"/>
                <a:cs typeface="Times New Roman" pitchFamily="18" charset="0"/>
              </a:rPr>
              <a:t>= incompatible with life</a:t>
            </a:r>
          </a:p>
          <a:p>
            <a:pPr algn="l" rtl="0" eaLnBrk="1" hangingPunct="1"/>
            <a:r>
              <a:rPr lang="en-US" sz="2400" b="1" smtClean="0">
                <a:solidFill>
                  <a:srgbClr val="C00000"/>
                </a:solidFill>
                <a:latin typeface="Times New Roman" pitchFamily="18" charset="0"/>
                <a:cs typeface="Times New Roman" pitchFamily="18" charset="0"/>
              </a:rPr>
              <a:t>2. Pancreas Divisum</a:t>
            </a:r>
            <a:r>
              <a:rPr lang="en-US" sz="2400" smtClean="0">
                <a:solidFill>
                  <a:srgbClr val="C00000"/>
                </a:solidFill>
                <a:latin typeface="Times New Roman" pitchFamily="18" charset="0"/>
                <a:cs typeface="Times New Roman" pitchFamily="18" charset="0"/>
              </a:rPr>
              <a:t> </a:t>
            </a:r>
            <a:r>
              <a:rPr lang="en-US" sz="2400" smtClean="0">
                <a:latin typeface="Times New Roman" pitchFamily="18" charset="0"/>
                <a:cs typeface="Times New Roman" pitchFamily="18" charset="0"/>
              </a:rPr>
              <a:t>= persistence as dorsal and ventral pancreas</a:t>
            </a:r>
          </a:p>
          <a:p>
            <a:pPr lvl="1" algn="l" rtl="0" eaLnBrk="1" hangingPunct="1"/>
            <a:r>
              <a:rPr lang="en-US" sz="2400" smtClean="0">
                <a:latin typeface="Times New Roman" pitchFamily="18" charset="0"/>
                <a:cs typeface="Times New Roman" pitchFamily="18" charset="0"/>
              </a:rPr>
              <a:t>Predisposes to Chronic Pancreatitis</a:t>
            </a:r>
          </a:p>
          <a:p>
            <a:pPr algn="l" rtl="0" eaLnBrk="1" hangingPunct="1"/>
            <a:r>
              <a:rPr lang="en-US" sz="2400" b="1" smtClean="0">
                <a:solidFill>
                  <a:srgbClr val="C00000"/>
                </a:solidFill>
                <a:latin typeface="Times New Roman" pitchFamily="18" charset="0"/>
                <a:cs typeface="Times New Roman" pitchFamily="18" charset="0"/>
              </a:rPr>
              <a:t>3. Annular pancreas</a:t>
            </a:r>
            <a:r>
              <a:rPr lang="en-US" sz="2400" smtClean="0">
                <a:solidFill>
                  <a:srgbClr val="C00000"/>
                </a:solidFill>
                <a:latin typeface="Times New Roman" pitchFamily="18" charset="0"/>
                <a:cs typeface="Times New Roman" pitchFamily="18" charset="0"/>
              </a:rPr>
              <a:t> </a:t>
            </a:r>
            <a:r>
              <a:rPr lang="en-US" sz="2400" smtClean="0">
                <a:latin typeface="Times New Roman" pitchFamily="18" charset="0"/>
                <a:cs typeface="Times New Roman" pitchFamily="18" charset="0"/>
              </a:rPr>
              <a:t>= pancreatic head encircles the duodenum </a:t>
            </a:r>
          </a:p>
          <a:p>
            <a:pPr lvl="1" algn="l" rtl="0" eaLnBrk="1" hangingPunct="1"/>
            <a:r>
              <a:rPr lang="en-US" sz="2400" smtClean="0">
                <a:latin typeface="Times New Roman" pitchFamily="18" charset="0"/>
                <a:cs typeface="Times New Roman" pitchFamily="18" charset="0"/>
              </a:rPr>
              <a:t>Risk of Intestinal obstruction</a:t>
            </a:r>
          </a:p>
          <a:p>
            <a:pPr algn="l" rtl="0" eaLnBrk="1" hangingPunct="1"/>
            <a:r>
              <a:rPr lang="en-US" sz="2400" b="1" smtClean="0">
                <a:solidFill>
                  <a:srgbClr val="C00000"/>
                </a:solidFill>
                <a:latin typeface="Times New Roman" pitchFamily="18" charset="0"/>
                <a:cs typeface="Times New Roman" pitchFamily="18" charset="0"/>
              </a:rPr>
              <a:t>4. Aberrant (or Ectopic) pancreas</a:t>
            </a:r>
            <a:r>
              <a:rPr lang="en-US" sz="2400" smtClean="0">
                <a:solidFill>
                  <a:srgbClr val="C00000"/>
                </a:solidFill>
                <a:latin typeface="Times New Roman" pitchFamily="18" charset="0"/>
                <a:cs typeface="Times New Roman" pitchFamily="18" charset="0"/>
              </a:rPr>
              <a:t> </a:t>
            </a:r>
            <a:r>
              <a:rPr lang="en-US" sz="2400" smtClean="0">
                <a:latin typeface="Times New Roman" pitchFamily="18" charset="0"/>
                <a:cs typeface="Times New Roman" pitchFamily="18" charset="0"/>
              </a:rPr>
              <a:t>= located in the stomach, SI, Meckel’s Diverticulum, submucosal, yellow-gray nests</a:t>
            </a:r>
          </a:p>
          <a:p>
            <a:pPr algn="l" rtl="0" eaLnBrk="1" hangingPunct="1"/>
            <a:r>
              <a:rPr lang="en-US" sz="2400" b="1" smtClean="0">
                <a:solidFill>
                  <a:srgbClr val="C00000"/>
                </a:solidFill>
                <a:latin typeface="Times New Roman" pitchFamily="18" charset="0"/>
                <a:cs typeface="Times New Roman" pitchFamily="18" charset="0"/>
              </a:rPr>
              <a:t>5. cystic fibrosis:</a:t>
            </a:r>
          </a:p>
          <a:p>
            <a:pPr algn="l" rtl="0" eaLnBrk="1" hangingPunct="1"/>
            <a:r>
              <a:rPr lang="en-US" sz="2400" b="1" smtClean="0">
                <a:solidFill>
                  <a:srgbClr val="C00000"/>
                </a:solidFill>
                <a:latin typeface="Times New Roman" pitchFamily="18" charset="0"/>
                <a:cs typeface="Times New Roman" pitchFamily="18" charset="0"/>
              </a:rPr>
              <a:t>6. cystic disease of the pancreas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fade">
                                      <p:cBhvr>
                                        <p:cTn id="7" dur="2000"/>
                                        <p:tgtEl>
                                          <p:spTgt spid="133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2">
                                            <p:txEl>
                                              <p:pRg st="1" end="1"/>
                                            </p:txEl>
                                          </p:spTgt>
                                        </p:tgtEl>
                                        <p:attrNameLst>
                                          <p:attrName>style.visibility</p:attrName>
                                        </p:attrNameLst>
                                      </p:cBhvr>
                                      <p:to>
                                        <p:strVal val="visible"/>
                                      </p:to>
                                    </p:set>
                                    <p:animEffect transition="in" filter="fade">
                                      <p:cBhvr>
                                        <p:cTn id="12" dur="2000"/>
                                        <p:tgtEl>
                                          <p:spTgt spid="133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2">
                                            <p:txEl>
                                              <p:pRg st="3" end="3"/>
                                            </p:txEl>
                                          </p:spTgt>
                                        </p:tgtEl>
                                        <p:attrNameLst>
                                          <p:attrName>style.visibility</p:attrName>
                                        </p:attrNameLst>
                                      </p:cBhvr>
                                      <p:to>
                                        <p:strVal val="visible"/>
                                      </p:to>
                                    </p:set>
                                    <p:animEffect transition="in" filter="fade">
                                      <p:cBhvr>
                                        <p:cTn id="17" dur="2000"/>
                                        <p:tgtEl>
                                          <p:spTgt spid="1331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22">
                                            <p:txEl>
                                              <p:pRg st="4" end="4"/>
                                            </p:txEl>
                                          </p:spTgt>
                                        </p:tgtEl>
                                        <p:attrNameLst>
                                          <p:attrName>style.visibility</p:attrName>
                                        </p:attrNameLst>
                                      </p:cBhvr>
                                      <p:to>
                                        <p:strVal val="visible"/>
                                      </p:to>
                                    </p:set>
                                    <p:animEffect transition="in" filter="fade">
                                      <p:cBhvr>
                                        <p:cTn id="22" dur="2000"/>
                                        <p:tgtEl>
                                          <p:spTgt spid="13312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122">
                                            <p:txEl>
                                              <p:pRg st="5" end="5"/>
                                            </p:txEl>
                                          </p:spTgt>
                                        </p:tgtEl>
                                        <p:attrNameLst>
                                          <p:attrName>style.visibility</p:attrName>
                                        </p:attrNameLst>
                                      </p:cBhvr>
                                      <p:to>
                                        <p:strVal val="visible"/>
                                      </p:to>
                                    </p:set>
                                    <p:animEffect transition="in" filter="fade">
                                      <p:cBhvr>
                                        <p:cTn id="25" dur="2000"/>
                                        <p:tgtEl>
                                          <p:spTgt spid="13312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3122">
                                            <p:txEl>
                                              <p:pRg st="6" end="6"/>
                                            </p:txEl>
                                          </p:spTgt>
                                        </p:tgtEl>
                                        <p:attrNameLst>
                                          <p:attrName>style.visibility</p:attrName>
                                        </p:attrNameLst>
                                      </p:cBhvr>
                                      <p:to>
                                        <p:strVal val="visible"/>
                                      </p:to>
                                    </p:set>
                                    <p:animEffect transition="in" filter="fade">
                                      <p:cBhvr>
                                        <p:cTn id="30" dur="2000"/>
                                        <p:tgtEl>
                                          <p:spTgt spid="13312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3122">
                                            <p:txEl>
                                              <p:pRg st="7" end="7"/>
                                            </p:txEl>
                                          </p:spTgt>
                                        </p:tgtEl>
                                        <p:attrNameLst>
                                          <p:attrName>style.visibility</p:attrName>
                                        </p:attrNameLst>
                                      </p:cBhvr>
                                      <p:to>
                                        <p:strVal val="visible"/>
                                      </p:to>
                                    </p:set>
                                    <p:animEffect transition="in" filter="fade">
                                      <p:cBhvr>
                                        <p:cTn id="33" dur="2000"/>
                                        <p:tgtEl>
                                          <p:spTgt spid="13312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3122">
                                            <p:txEl>
                                              <p:pRg st="8" end="8"/>
                                            </p:txEl>
                                          </p:spTgt>
                                        </p:tgtEl>
                                        <p:attrNameLst>
                                          <p:attrName>style.visibility</p:attrName>
                                        </p:attrNameLst>
                                      </p:cBhvr>
                                      <p:to>
                                        <p:strVal val="visible"/>
                                      </p:to>
                                    </p:set>
                                    <p:animEffect transition="in" filter="fade">
                                      <p:cBhvr>
                                        <p:cTn id="38" dur="2000"/>
                                        <p:tgtEl>
                                          <p:spTgt spid="13312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3122">
                                            <p:txEl>
                                              <p:pRg st="9" end="9"/>
                                            </p:txEl>
                                          </p:spTgt>
                                        </p:tgtEl>
                                        <p:attrNameLst>
                                          <p:attrName>style.visibility</p:attrName>
                                        </p:attrNameLst>
                                      </p:cBhvr>
                                      <p:to>
                                        <p:strVal val="visible"/>
                                      </p:to>
                                    </p:set>
                                    <p:animEffect transition="in" filter="fade">
                                      <p:cBhvr>
                                        <p:cTn id="43" dur="2000"/>
                                        <p:tgtEl>
                                          <p:spTgt spid="13312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3122">
                                            <p:txEl>
                                              <p:pRg st="10" end="10"/>
                                            </p:txEl>
                                          </p:spTgt>
                                        </p:tgtEl>
                                        <p:attrNameLst>
                                          <p:attrName>style.visibility</p:attrName>
                                        </p:attrNameLst>
                                      </p:cBhvr>
                                      <p:to>
                                        <p:strVal val="visible"/>
                                      </p:to>
                                    </p:set>
                                    <p:animEffect transition="in" filter="fade">
                                      <p:cBhvr>
                                        <p:cTn id="48" dur="2000"/>
                                        <p:tgtEl>
                                          <p:spTgt spid="1331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381000"/>
            <a:ext cx="8229600" cy="595313"/>
          </a:xfrm>
          <a:solidFill>
            <a:schemeClr val="bg1"/>
          </a:solidFill>
          <a:ln>
            <a:solidFill>
              <a:srgbClr val="FF0000"/>
            </a:solidFill>
          </a:ln>
        </p:spPr>
        <p:txBody>
          <a:bodyPr>
            <a:normAutofit fontScale="90000"/>
          </a:bodyPr>
          <a:lstStyle/>
          <a:p>
            <a:pPr eaLnBrk="1" fontAlgn="auto" hangingPunct="1">
              <a:spcAft>
                <a:spcPts val="0"/>
              </a:spcAft>
              <a:defRPr/>
            </a:pPr>
            <a:r>
              <a:rPr lang="en-US" sz="3200" b="1" dirty="0" smtClean="0">
                <a:solidFill>
                  <a:srgbClr val="002060"/>
                </a:solidFill>
                <a:latin typeface="Times New Roman" pitchFamily="18" charset="0"/>
              </a:rPr>
              <a:t>Pancreas - Pancreas Divisum</a:t>
            </a:r>
            <a:r>
              <a:rPr lang="en-US" sz="4000" dirty="0" smtClean="0">
                <a:solidFill>
                  <a:srgbClr val="002060"/>
                </a:solidFill>
              </a:rPr>
              <a:t> </a:t>
            </a:r>
          </a:p>
        </p:txBody>
      </p:sp>
      <p:pic>
        <p:nvPicPr>
          <p:cNvPr id="13315" name="Picture 3" descr="Picture3"/>
          <p:cNvPicPr>
            <a:picLocks noChangeAspect="1" noChangeArrowheads="1"/>
          </p:cNvPicPr>
          <p:nvPr/>
        </p:nvPicPr>
        <p:blipFill>
          <a:blip r:embed="rId2" cstate="print"/>
          <a:srcRect/>
          <a:stretch>
            <a:fillRect/>
          </a:stretch>
        </p:blipFill>
        <p:spPr bwMode="auto">
          <a:xfrm>
            <a:off x="381000" y="2133600"/>
            <a:ext cx="4343400" cy="2749550"/>
          </a:xfrm>
          <a:prstGeom prst="rect">
            <a:avLst/>
          </a:prstGeom>
          <a:noFill/>
          <a:ln w="38100">
            <a:solidFill>
              <a:srgbClr val="FF0000"/>
            </a:solidFill>
            <a:miter lim="800000"/>
            <a:headEnd/>
            <a:tailEnd/>
          </a:ln>
        </p:spPr>
      </p:pic>
      <p:pic>
        <p:nvPicPr>
          <p:cNvPr id="13316" name="Picture 4" descr="Picture4"/>
          <p:cNvPicPr>
            <a:picLocks noChangeAspect="1" noChangeArrowheads="1"/>
          </p:cNvPicPr>
          <p:nvPr/>
        </p:nvPicPr>
        <p:blipFill>
          <a:blip r:embed="rId3" cstate="print">
            <a:lum bright="12000" contrast="14000"/>
          </a:blip>
          <a:srcRect/>
          <a:stretch>
            <a:fillRect/>
          </a:stretch>
        </p:blipFill>
        <p:spPr bwMode="auto">
          <a:xfrm>
            <a:off x="4953000" y="2133600"/>
            <a:ext cx="3962400" cy="2789238"/>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228600"/>
            <a:ext cx="8229600" cy="595313"/>
          </a:xfrm>
          <a:solidFill>
            <a:schemeClr val="bg1"/>
          </a:solidFill>
          <a:ln>
            <a:solidFill>
              <a:srgbClr val="FF0000"/>
            </a:solidFill>
          </a:ln>
        </p:spPr>
        <p:txBody>
          <a:bodyPr>
            <a:normAutofit fontScale="90000"/>
          </a:bodyPr>
          <a:lstStyle/>
          <a:p>
            <a:pPr eaLnBrk="1" fontAlgn="auto" hangingPunct="1">
              <a:spcAft>
                <a:spcPts val="0"/>
              </a:spcAft>
              <a:defRPr/>
            </a:pPr>
            <a:r>
              <a:rPr lang="en-US" sz="3200" b="1" dirty="0" smtClean="0">
                <a:solidFill>
                  <a:srgbClr val="002060"/>
                </a:solidFill>
                <a:latin typeface="Times New Roman" pitchFamily="18" charset="0"/>
              </a:rPr>
              <a:t>Pancreas - Annular pancreas</a:t>
            </a:r>
            <a:r>
              <a:rPr lang="en-US" sz="4000" dirty="0" smtClean="0">
                <a:solidFill>
                  <a:srgbClr val="002060"/>
                </a:solidFill>
              </a:rPr>
              <a:t> </a:t>
            </a:r>
          </a:p>
        </p:txBody>
      </p:sp>
      <p:pic>
        <p:nvPicPr>
          <p:cNvPr id="14339" name="Picture 3" descr="Picture5"/>
          <p:cNvPicPr>
            <a:picLocks noChangeAspect="1" noChangeArrowheads="1"/>
          </p:cNvPicPr>
          <p:nvPr/>
        </p:nvPicPr>
        <p:blipFill>
          <a:blip r:embed="rId2" cstate="print"/>
          <a:srcRect/>
          <a:stretch>
            <a:fillRect/>
          </a:stretch>
        </p:blipFill>
        <p:spPr bwMode="auto">
          <a:xfrm>
            <a:off x="1500188" y="1747838"/>
            <a:ext cx="5857875" cy="4681537"/>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0"/>
            <a:ext cx="8229600" cy="1143000"/>
          </a:xfrm>
        </p:spPr>
        <p:txBody>
          <a:bodyPr/>
          <a:lstStyle/>
          <a:p>
            <a:pPr rtl="0" eaLnBrk="1" hangingPunct="1"/>
            <a:r>
              <a:rPr lang="en-US" smtClean="0">
                <a:solidFill>
                  <a:srgbClr val="C00000"/>
                </a:solidFill>
                <a:latin typeface="Times New Roman" pitchFamily="18" charset="0"/>
                <a:cs typeface="Times New Roman" pitchFamily="18" charset="0"/>
              </a:rPr>
              <a:t>PANCREATITIS</a:t>
            </a:r>
          </a:p>
        </p:txBody>
      </p:sp>
      <p:sp>
        <p:nvSpPr>
          <p:cNvPr id="118787" name="Rectangle 3"/>
          <p:cNvSpPr>
            <a:spLocks noGrp="1" noChangeArrowheads="1"/>
          </p:cNvSpPr>
          <p:nvPr>
            <p:ph sz="quarter" idx="1"/>
          </p:nvPr>
        </p:nvSpPr>
        <p:spPr>
          <a:xfrm>
            <a:off x="468313" y="1052513"/>
            <a:ext cx="8229600" cy="5110162"/>
          </a:xfrm>
        </p:spPr>
        <p:txBody>
          <a:bodyPr>
            <a:normAutofit/>
          </a:bodyPr>
          <a:lstStyle/>
          <a:p>
            <a:pPr marL="609600" indent="-609600" algn="l" rtl="0" eaLnBrk="1" fontAlgn="auto" hangingPunct="1">
              <a:spcAft>
                <a:spcPts val="0"/>
              </a:spcAft>
              <a:buFont typeface="Wingdings" pitchFamily="2" charset="2"/>
              <a:buNone/>
              <a:defRPr/>
            </a:pPr>
            <a:endParaRPr lang="en-US" dirty="0" smtClean="0">
              <a:solidFill>
                <a:srgbClr val="FFC000"/>
              </a:solidFill>
              <a:latin typeface="Times New Roman" pitchFamily="18" charset="0"/>
              <a:cs typeface="Times New Roman" pitchFamily="18" charset="0"/>
            </a:endParaRPr>
          </a:p>
          <a:p>
            <a:pPr marL="609600" indent="-609600" algn="l" rtl="0" eaLnBrk="1" fontAlgn="auto" hangingPunct="1">
              <a:spcAft>
                <a:spcPts val="0"/>
              </a:spcAft>
              <a:buFont typeface="Wingdings" pitchFamily="2" charset="2"/>
              <a:buNone/>
              <a:defRPr/>
            </a:pPr>
            <a:r>
              <a:rPr lang="en-US" dirty="0" smtClean="0">
                <a:solidFill>
                  <a:schemeClr val="accent1">
                    <a:lumMod val="50000"/>
                  </a:schemeClr>
                </a:solidFill>
                <a:latin typeface="Times New Roman" pitchFamily="18" charset="0"/>
                <a:cs typeface="Times New Roman" pitchFamily="18" charset="0"/>
              </a:rPr>
              <a:t>Acute pancreatitis: </a:t>
            </a:r>
            <a:r>
              <a:rPr lang="en-US" dirty="0" smtClean="0">
                <a:latin typeface="Times New Roman" pitchFamily="18" charset="0"/>
                <a:cs typeface="Times New Roman" pitchFamily="18" charset="0"/>
              </a:rPr>
              <a:t>A </a:t>
            </a:r>
            <a:r>
              <a:rPr lang="en-US" dirty="0" smtClean="0">
                <a:solidFill>
                  <a:srgbClr val="FF3300"/>
                </a:solidFill>
                <a:latin typeface="Times New Roman" pitchFamily="18" charset="0"/>
                <a:cs typeface="Times New Roman" pitchFamily="18" charset="0"/>
              </a:rPr>
              <a:t>single </a:t>
            </a:r>
            <a:r>
              <a:rPr lang="en-US" dirty="0" smtClean="0">
                <a:latin typeface="Times New Roman" pitchFamily="18" charset="0"/>
                <a:cs typeface="Times New Roman" pitchFamily="18" charset="0"/>
              </a:rPr>
              <a:t>episode of pancreatitis in a previously </a:t>
            </a:r>
            <a:r>
              <a:rPr lang="en-US" dirty="0" smtClean="0">
                <a:solidFill>
                  <a:srgbClr val="FF3300"/>
                </a:solidFill>
                <a:latin typeface="Times New Roman" pitchFamily="18" charset="0"/>
                <a:cs typeface="Times New Roman" pitchFamily="18" charset="0"/>
              </a:rPr>
              <a:t>normal gland</a:t>
            </a:r>
            <a:r>
              <a:rPr lang="en-US" dirty="0" smtClean="0">
                <a:latin typeface="Times New Roman" pitchFamily="18" charset="0"/>
                <a:cs typeface="Times New Roman" pitchFamily="18" charset="0"/>
              </a:rPr>
              <a:t>. characterized by abdominal pain and raised pancreatic enzymes. </a:t>
            </a:r>
          </a:p>
          <a:p>
            <a:pPr marL="609600" indent="-609600" algn="l" rtl="0" eaLnBrk="1" fontAlgn="auto" hangingPunct="1">
              <a:spcAft>
                <a:spcPts val="0"/>
              </a:spcAft>
              <a:buFont typeface="Wingdings" pitchFamily="2" charset="2"/>
              <a:buNone/>
              <a:defRPr/>
            </a:pPr>
            <a:r>
              <a:rPr lang="en-US" dirty="0" smtClean="0">
                <a:solidFill>
                  <a:schemeClr val="accent1">
                    <a:lumMod val="50000"/>
                  </a:schemeClr>
                </a:solidFill>
                <a:latin typeface="Times New Roman" pitchFamily="18" charset="0"/>
                <a:cs typeface="Times New Roman" pitchFamily="18" charset="0"/>
              </a:rPr>
              <a:t>Pathogenesis: </a:t>
            </a:r>
            <a:r>
              <a:rPr lang="en-US" dirty="0" smtClean="0">
                <a:solidFill>
                  <a:srgbClr val="FF3300"/>
                </a:solidFill>
                <a:latin typeface="Times New Roman" pitchFamily="18" charset="0"/>
                <a:cs typeface="Times New Roman" pitchFamily="18" charset="0"/>
              </a:rPr>
              <a:t>autodigestion</a:t>
            </a:r>
            <a:r>
              <a:rPr lang="en-US" dirty="0" smtClean="0">
                <a:latin typeface="Times New Roman" pitchFamily="18" charset="0"/>
                <a:cs typeface="Times New Roman" pitchFamily="18" charset="0"/>
              </a:rPr>
              <a:t> of the pancreas following premature activation of its proteolytic enzymes.  And it </a:t>
            </a:r>
            <a:r>
              <a:rPr lang="en-US" dirty="0" smtClean="0">
                <a:solidFill>
                  <a:srgbClr val="FF3300"/>
                </a:solidFill>
                <a:latin typeface="Times New Roman" pitchFamily="18" charset="0"/>
                <a:cs typeface="Times New Roman" pitchFamily="18" charset="0"/>
              </a:rPr>
              <a:t>returns to normal</a:t>
            </a:r>
            <a:r>
              <a:rPr lang="en-US" dirty="0" smtClean="0">
                <a:latin typeface="Times New Roman" pitchFamily="18" charset="0"/>
                <a:cs typeface="Times New Roman" pitchFamily="18" charset="0"/>
              </a:rPr>
              <a:t> when the primary cause is removed.</a:t>
            </a:r>
            <a:r>
              <a:rPr lang="en-US" dirty="0" smtClean="0"/>
              <a:t> </a:t>
            </a:r>
          </a:p>
          <a:p>
            <a:pPr marL="609600" indent="-609600" algn="l" rtl="0" eaLnBrk="1" fontAlgn="auto" hangingPunct="1">
              <a:spcAft>
                <a:spcPts val="0"/>
              </a:spcAft>
              <a:buFont typeface="Wingdings" pitchFamily="2" charset="2"/>
              <a:buNone/>
              <a:defRPr/>
            </a:pPr>
            <a:endParaRPr lang="en-US" dirty="0" smtClean="0">
              <a:solidFill>
                <a:srgbClr val="66FF33"/>
              </a:solidFill>
            </a:endParaRPr>
          </a:p>
          <a:p>
            <a:pPr marL="609600" indent="-609600" algn="l" rtl="0" eaLnBrk="1" fontAlgn="auto" hangingPunct="1">
              <a:spcAft>
                <a:spcPts val="0"/>
              </a:spcAft>
              <a:buFont typeface="Wingdings" pitchFamily="2" charset="2"/>
              <a:buNone/>
              <a:defRPr/>
            </a:pPr>
            <a:r>
              <a:rPr lang="en-US" sz="2400" dirty="0" smtClean="0"/>
              <a:t> </a:t>
            </a:r>
          </a:p>
        </p:txBody>
      </p:sp>
      <p:pic>
        <p:nvPicPr>
          <p:cNvPr id="15364" name="Picture 4" descr="621159010"/>
          <p:cNvPicPr>
            <a:picLocks noChangeAspect="1" noChangeArrowheads="1"/>
          </p:cNvPicPr>
          <p:nvPr/>
        </p:nvPicPr>
        <p:blipFill>
          <a:blip r:embed="rId2" cstate="print"/>
          <a:srcRect/>
          <a:stretch>
            <a:fillRect/>
          </a:stretch>
        </p:blipFill>
        <p:spPr bwMode="auto">
          <a:xfrm>
            <a:off x="5500688" y="4857750"/>
            <a:ext cx="3095625"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normAutofit fontScale="90000"/>
          </a:bodyPr>
          <a:lstStyle/>
          <a:p>
            <a:pPr rtl="0" eaLnBrk="1" fontAlgn="auto" hangingPunct="1">
              <a:spcAft>
                <a:spcPts val="0"/>
              </a:spcAft>
              <a:defRPr/>
            </a:pPr>
            <a:r>
              <a:rPr lang="en-US" sz="4000" dirty="0" smtClean="0">
                <a:solidFill>
                  <a:srgbClr val="C00000"/>
                </a:solidFill>
              </a:rPr>
              <a:t/>
            </a:r>
            <a:br>
              <a:rPr lang="en-US" sz="4000" dirty="0" smtClean="0">
                <a:solidFill>
                  <a:srgbClr val="C00000"/>
                </a:solidFill>
              </a:rPr>
            </a:br>
            <a:r>
              <a:rPr lang="en-US" sz="4000" dirty="0" smtClean="0">
                <a:solidFill>
                  <a:srgbClr val="C00000"/>
                </a:solidFill>
                <a:latin typeface="Times New Roman" pitchFamily="18" charset="0"/>
                <a:cs typeface="Times New Roman" pitchFamily="18" charset="0"/>
              </a:rPr>
              <a:t>AETIOLOGY</a:t>
            </a:r>
            <a:r>
              <a:rPr lang="en-US" sz="4000" dirty="0" smtClean="0">
                <a:solidFill>
                  <a:srgbClr val="C00000"/>
                </a:solidFill>
              </a:rPr>
              <a:t>  </a:t>
            </a:r>
            <a:br>
              <a:rPr lang="en-US" sz="4000" dirty="0" smtClean="0">
                <a:solidFill>
                  <a:srgbClr val="C00000"/>
                </a:solidFill>
              </a:rPr>
            </a:br>
            <a:endParaRPr lang="en-US" sz="4000" dirty="0" smtClean="0">
              <a:solidFill>
                <a:srgbClr val="C00000"/>
              </a:solidFill>
            </a:endParaRPr>
          </a:p>
        </p:txBody>
      </p:sp>
      <p:sp>
        <p:nvSpPr>
          <p:cNvPr id="16387" name="Rectangle 3"/>
          <p:cNvSpPr>
            <a:spLocks noGrp="1" noChangeArrowheads="1"/>
          </p:cNvSpPr>
          <p:nvPr>
            <p:ph sz="quarter" idx="1"/>
          </p:nvPr>
        </p:nvSpPr>
        <p:spPr>
          <a:xfrm>
            <a:off x="457200" y="1341438"/>
            <a:ext cx="8229600" cy="4792662"/>
          </a:xfrm>
        </p:spPr>
        <p:txBody>
          <a:bodyPr/>
          <a:lstStyle/>
          <a:p>
            <a:pPr algn="l" rtl="0" eaLnBrk="1" hangingPunct="1">
              <a:lnSpc>
                <a:spcPct val="80000"/>
              </a:lnSpc>
            </a:pPr>
            <a:endParaRPr lang="en-US" smtClean="0">
              <a:cs typeface="Arial" charset="0"/>
            </a:endParaRPr>
          </a:p>
          <a:p>
            <a:pPr algn="l" rtl="0" eaLnBrk="1" hangingPunct="1">
              <a:lnSpc>
                <a:spcPct val="80000"/>
              </a:lnSpc>
            </a:pPr>
            <a:r>
              <a:rPr lang="en-US" smtClean="0">
                <a:solidFill>
                  <a:srgbClr val="C00000"/>
                </a:solidFill>
                <a:latin typeface="Times New Roman" pitchFamily="18" charset="0"/>
                <a:cs typeface="Times New Roman" pitchFamily="18" charset="0"/>
              </a:rPr>
              <a:t>Biliary tract disease(50-70%</a:t>
            </a:r>
            <a:r>
              <a:rPr lang="en-US" smtClean="0">
                <a:latin typeface="Times New Roman" pitchFamily="18" charset="0"/>
                <a:cs typeface="Times New Roman" pitchFamily="18" charset="0"/>
              </a:rPr>
              <a:t>):</a:t>
            </a:r>
          </a:p>
          <a:p>
            <a:pPr algn="l" rtl="0" eaLnBrk="1" hangingPunct="1">
              <a:lnSpc>
                <a:spcPct val="80000"/>
              </a:lnSpc>
              <a:buFont typeface="Wingdings" pitchFamily="2" charset="2"/>
              <a:buNone/>
            </a:pPr>
            <a:r>
              <a:rPr lang="en-US" smtClean="0">
                <a:cs typeface="Arial" charset="0"/>
              </a:rPr>
              <a:t> </a:t>
            </a:r>
            <a:r>
              <a:rPr lang="en-US" smtClean="0">
                <a:latin typeface="Times New Roman" pitchFamily="18" charset="0"/>
                <a:cs typeface="Times New Roman" pitchFamily="18" charset="0"/>
              </a:rPr>
              <a:t>   If the cause is gall stones, cholecystectomy is indicated in the same admission. </a:t>
            </a:r>
          </a:p>
          <a:p>
            <a:pPr algn="l" rtl="0" eaLnBrk="1" hangingPunct="1">
              <a:lnSpc>
                <a:spcPct val="80000"/>
              </a:lnSpc>
              <a:buFont typeface="Wingdings" pitchFamily="2" charset="2"/>
              <a:buBlip>
                <a:blip r:embed="rId2"/>
              </a:buBlip>
            </a:pPr>
            <a:r>
              <a:rPr lang="en-US" smtClean="0">
                <a:solidFill>
                  <a:srgbClr val="C00000"/>
                </a:solidFill>
                <a:latin typeface="Times New Roman" pitchFamily="18" charset="0"/>
                <a:cs typeface="Times New Roman" pitchFamily="18" charset="0"/>
              </a:rPr>
              <a:t>Alcohol abuse</a:t>
            </a:r>
            <a:r>
              <a:rPr lang="en-US" smtClean="0">
                <a:latin typeface="Times New Roman" pitchFamily="18" charset="0"/>
                <a:cs typeface="Times New Roman" pitchFamily="18" charset="0"/>
              </a:rPr>
              <a:t>:    </a:t>
            </a:r>
            <a:r>
              <a:rPr lang="en-US" smtClean="0">
                <a:solidFill>
                  <a:srgbClr val="C00000"/>
                </a:solidFill>
                <a:latin typeface="Times New Roman" pitchFamily="18" charset="0"/>
                <a:cs typeface="Times New Roman" pitchFamily="18" charset="0"/>
              </a:rPr>
              <a:t>25%</a:t>
            </a:r>
          </a:p>
          <a:p>
            <a:pPr algn="l" rtl="0" eaLnBrk="1" hangingPunct="1">
              <a:lnSpc>
                <a:spcPct val="80000"/>
              </a:lnSpc>
              <a:buFont typeface="Wingdings" pitchFamily="2" charset="2"/>
              <a:buBlip>
                <a:blip r:embed="rId2"/>
              </a:buBlip>
            </a:pPr>
            <a:r>
              <a:rPr lang="en-US" smtClean="0">
                <a:latin typeface="Times New Roman" pitchFamily="18" charset="0"/>
                <a:cs typeface="Times New Roman" pitchFamily="18" charset="0"/>
              </a:rPr>
              <a:t>Post </a:t>
            </a:r>
            <a:r>
              <a:rPr lang="en-US" smtClean="0">
                <a:solidFill>
                  <a:srgbClr val="C00000"/>
                </a:solidFill>
                <a:latin typeface="Times New Roman" pitchFamily="18" charset="0"/>
                <a:cs typeface="Times New Roman" pitchFamily="18" charset="0"/>
              </a:rPr>
              <a:t>ERCP</a:t>
            </a:r>
            <a:r>
              <a:rPr lang="en-US" smtClean="0">
                <a:latin typeface="Times New Roman" pitchFamily="18" charset="0"/>
                <a:cs typeface="Times New Roman" pitchFamily="18" charset="0"/>
              </a:rPr>
              <a:t>:</a:t>
            </a:r>
          </a:p>
          <a:p>
            <a:pPr algn="l" rtl="0" eaLnBrk="1" hangingPunct="1">
              <a:lnSpc>
                <a:spcPct val="80000"/>
              </a:lnSpc>
              <a:buFont typeface="Wingdings" pitchFamily="2" charset="2"/>
              <a:buBlip>
                <a:blip r:embed="rId2"/>
              </a:buBlip>
            </a:pPr>
            <a:r>
              <a:rPr lang="en-US" smtClean="0">
                <a:latin typeface="Times New Roman" pitchFamily="18" charset="0"/>
                <a:cs typeface="Times New Roman" pitchFamily="18" charset="0"/>
              </a:rPr>
              <a:t>Abdominal </a:t>
            </a:r>
            <a:r>
              <a:rPr lang="en-US" smtClean="0">
                <a:solidFill>
                  <a:srgbClr val="C00000"/>
                </a:solidFill>
                <a:latin typeface="Times New Roman" pitchFamily="18" charset="0"/>
                <a:cs typeface="Times New Roman" pitchFamily="18" charset="0"/>
              </a:rPr>
              <a:t>trauma</a:t>
            </a:r>
            <a:r>
              <a:rPr lang="en-US" smtClean="0">
                <a:latin typeface="Times New Roman" pitchFamily="18" charset="0"/>
                <a:cs typeface="Times New Roman" pitchFamily="18" charset="0"/>
              </a:rPr>
              <a:t>:</a:t>
            </a:r>
          </a:p>
          <a:p>
            <a:pPr algn="l" rtl="0" eaLnBrk="1" hangingPunct="1">
              <a:lnSpc>
                <a:spcPct val="80000"/>
              </a:lnSpc>
              <a:buFont typeface="Wingdings" pitchFamily="2" charset="2"/>
              <a:buBlip>
                <a:blip r:embed="rId2"/>
              </a:buBlip>
            </a:pPr>
            <a:r>
              <a:rPr lang="en-US" smtClean="0">
                <a:latin typeface="Times New Roman" pitchFamily="18" charset="0"/>
                <a:cs typeface="Times New Roman" pitchFamily="18" charset="0"/>
              </a:rPr>
              <a:t>Following </a:t>
            </a:r>
            <a:r>
              <a:rPr lang="en-US" smtClean="0">
                <a:solidFill>
                  <a:srgbClr val="C00000"/>
                </a:solidFill>
                <a:latin typeface="Times New Roman" pitchFamily="18" charset="0"/>
                <a:cs typeface="Times New Roman" pitchFamily="18" charset="0"/>
              </a:rPr>
              <a:t>surgery</a:t>
            </a:r>
            <a:r>
              <a:rPr lang="en-US" smtClean="0">
                <a:latin typeface="Times New Roman" pitchFamily="18" charset="0"/>
                <a:cs typeface="Times New Roman" pitchFamily="18" charset="0"/>
              </a:rPr>
              <a:t>: biliary, upper gastrointestinal and cardiothoracic.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285750" y="714375"/>
            <a:ext cx="8858250" cy="5072063"/>
          </a:xfrm>
        </p:spPr>
        <p:txBody>
          <a:bodyPr>
            <a:normAutofit/>
          </a:bodyPr>
          <a:lstStyle/>
          <a:p>
            <a:pPr marL="320040" indent="-320040" algn="l" rtl="0" eaLnBrk="1" fontAlgn="auto" hangingPunct="1">
              <a:spcAft>
                <a:spcPts val="0"/>
              </a:spcAft>
              <a:buFont typeface="Wingdings" pitchFamily="2" charset="2"/>
              <a:buBlip>
                <a:blip r:embed="rId2"/>
              </a:buBlip>
              <a:defRPr/>
            </a:pPr>
            <a:r>
              <a:rPr lang="en-US" dirty="0" smtClean="0">
                <a:solidFill>
                  <a:schemeClr val="accent1">
                    <a:lumMod val="50000"/>
                  </a:schemeClr>
                </a:solidFill>
              </a:rPr>
              <a:t> </a:t>
            </a:r>
            <a:r>
              <a:rPr lang="en-US" dirty="0" smtClean="0">
                <a:solidFill>
                  <a:srgbClr val="C00000"/>
                </a:solidFill>
                <a:latin typeface="Times New Roman" pitchFamily="18" charset="0"/>
                <a:cs typeface="Times New Roman" pitchFamily="18" charset="0"/>
              </a:rPr>
              <a:t>Ampullary tumor</a:t>
            </a:r>
            <a:endParaRPr lang="en-US" dirty="0" smtClean="0">
              <a:solidFill>
                <a:srgbClr val="C00000"/>
              </a:solidFill>
            </a:endParaRPr>
          </a:p>
          <a:p>
            <a:pPr marL="320040" indent="-320040" algn="l" rtl="0" eaLnBrk="1" fontAlgn="auto" hangingPunct="1">
              <a:spcAft>
                <a:spcPts val="0"/>
              </a:spcAft>
              <a:buFont typeface="Wingdings"/>
              <a:buChar char=""/>
              <a:defRPr/>
            </a:pPr>
            <a:r>
              <a:rPr lang="en-US" dirty="0" smtClean="0">
                <a:solidFill>
                  <a:srgbClr val="C00000"/>
                </a:solidFill>
                <a:latin typeface="Times New Roman" pitchFamily="18" charset="0"/>
                <a:cs typeface="Times New Roman" pitchFamily="18" charset="0"/>
              </a:rPr>
              <a:t>Rare causes </a:t>
            </a:r>
            <a:r>
              <a:rPr lang="en-US" dirty="0" smtClean="0">
                <a:latin typeface="Times New Roman" pitchFamily="18" charset="0"/>
                <a:cs typeface="Times New Roman" pitchFamily="18" charset="0"/>
              </a:rPr>
              <a:t>: as hypercalcemia, hyperparathyroidism,  autoimmune pancreatitis, hereditary pancreatitis, malnutrition. </a:t>
            </a:r>
          </a:p>
          <a:p>
            <a:pPr marL="320040" indent="-320040" algn="l" rtl="0" eaLnBrk="1" fontAlgn="auto" hangingPunct="1">
              <a:spcAft>
                <a:spcPts val="0"/>
              </a:spcAft>
              <a:buFont typeface="Wingdings" pitchFamily="2" charset="2"/>
              <a:buNone/>
              <a:defRPr/>
            </a:pPr>
            <a:r>
              <a:rPr lang="en-US" dirty="0" smtClean="0">
                <a:latin typeface="Times New Roman" pitchFamily="18" charset="0"/>
                <a:cs typeface="Times New Roman" pitchFamily="18" charset="0"/>
              </a:rPr>
              <a:t>    Viral infection (mumps)</a:t>
            </a:r>
          </a:p>
          <a:p>
            <a:pPr marL="320040" indent="-320040" algn="l" rtl="0" eaLnBrk="1" fontAlgn="auto" hangingPunct="1">
              <a:spcAft>
                <a:spcPts val="0"/>
              </a:spcAft>
              <a:buFont typeface="Wingdings" pitchFamily="2" charset="2"/>
              <a:buNone/>
              <a:defRPr/>
            </a:pPr>
            <a:r>
              <a:rPr lang="en-US" dirty="0" smtClean="0">
                <a:latin typeface="Times New Roman" pitchFamily="18" charset="0"/>
                <a:cs typeface="Times New Roman" pitchFamily="18" charset="0"/>
              </a:rPr>
              <a:t>    scorpion bite </a:t>
            </a:r>
          </a:p>
          <a:p>
            <a:pPr marL="320040" indent="-320040" algn="l" rtl="0" eaLnBrk="1" fontAlgn="auto" hangingPunct="1">
              <a:spcAft>
                <a:spcPts val="0"/>
              </a:spcAft>
              <a:buFont typeface="Wingdings"/>
              <a:buChar char=""/>
              <a:defRPr/>
            </a:pPr>
            <a:r>
              <a:rPr lang="en-US" dirty="0" smtClean="0">
                <a:solidFill>
                  <a:srgbClr val="C00000"/>
                </a:solidFill>
                <a:latin typeface="Times New Roman" pitchFamily="18" charset="0"/>
                <a:cs typeface="Times New Roman" pitchFamily="18" charset="0"/>
              </a:rPr>
              <a:t>Idiopathic:</a:t>
            </a:r>
          </a:p>
          <a:p>
            <a:pPr marL="320040" indent="-320040" algn="l" rtl="0" eaLnBrk="1" fontAlgn="auto" hangingPunct="1">
              <a:spcAft>
                <a:spcPts val="0"/>
              </a:spcAft>
              <a:buFont typeface="Wingdings"/>
              <a:buChar char=""/>
              <a:defRPr/>
            </a:pPr>
            <a:r>
              <a:rPr lang="en-US" dirty="0" smtClean="0">
                <a:solidFill>
                  <a:srgbClr val="C00000"/>
                </a:solidFill>
                <a:latin typeface="Times New Roman" pitchFamily="18" charset="0"/>
                <a:cs typeface="Times New Roman" pitchFamily="18" charset="0"/>
              </a:rPr>
              <a:t>Drugs: </a:t>
            </a:r>
            <a:r>
              <a:rPr lang="en-US" dirty="0" smtClean="0">
                <a:latin typeface="Times New Roman" pitchFamily="18" charset="0"/>
                <a:cs typeface="Times New Roman" pitchFamily="18" charset="0"/>
              </a:rPr>
              <a:t>corticosteroids</a:t>
            </a:r>
            <a:r>
              <a:rPr lang="en-US" dirty="0" smtClean="0"/>
              <a:t>, </a:t>
            </a:r>
            <a:r>
              <a:rPr lang="en-US" dirty="0" smtClean="0">
                <a:latin typeface="Times New Roman" pitchFamily="18" charset="0"/>
                <a:cs typeface="Times New Roman" pitchFamily="18" charset="0"/>
              </a:rPr>
              <a:t>thiazides, estrogen.</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2980</TotalTime>
  <Words>994</Words>
  <Application>Microsoft Office PowerPoint</Application>
  <PresentationFormat>عرض على الشاشة (3:4)‏</PresentationFormat>
  <Paragraphs>187</Paragraphs>
  <Slides>32</Slides>
  <Notes>0</Notes>
  <HiddenSlides>0</HiddenSlides>
  <MMClips>0</MMClips>
  <ScaleCrop>false</ScaleCrop>
  <HeadingPairs>
    <vt:vector size="6" baseType="variant">
      <vt:variant>
        <vt:lpstr>الخطوط المستخدمة</vt:lpstr>
      </vt:variant>
      <vt:variant>
        <vt:i4>7</vt:i4>
      </vt:variant>
      <vt:variant>
        <vt:lpstr>سمة</vt:lpstr>
      </vt:variant>
      <vt:variant>
        <vt:i4>1</vt:i4>
      </vt:variant>
      <vt:variant>
        <vt:lpstr>عناوين الشرائح</vt:lpstr>
      </vt:variant>
      <vt:variant>
        <vt:i4>32</vt:i4>
      </vt:variant>
    </vt:vector>
  </HeadingPairs>
  <TitlesOfParts>
    <vt:vector size="40" baseType="lpstr">
      <vt:lpstr>Times New Roman</vt:lpstr>
      <vt:lpstr>Arial</vt:lpstr>
      <vt:lpstr>Tw Cen MT</vt:lpstr>
      <vt:lpstr>Wingdings</vt:lpstr>
      <vt:lpstr>Wingdings 2</vt:lpstr>
      <vt:lpstr>Arial Narrow</vt:lpstr>
      <vt:lpstr>Georgia</vt:lpstr>
      <vt:lpstr>ألوان متوسطة</vt:lpstr>
      <vt:lpstr> THE PANCREAS</vt:lpstr>
      <vt:lpstr>الشريحة 2</vt:lpstr>
      <vt:lpstr>Surgical physiology</vt:lpstr>
      <vt:lpstr>الشريحة 4</vt:lpstr>
      <vt:lpstr>Pancreas - Pancreas Divisum </vt:lpstr>
      <vt:lpstr>Pancreas - Annular pancreas </vt:lpstr>
      <vt:lpstr>PANCREATITIS</vt:lpstr>
      <vt:lpstr> AETIOLOGY   </vt:lpstr>
      <vt:lpstr>الشريحة 9</vt:lpstr>
      <vt:lpstr>Pathology</vt:lpstr>
      <vt:lpstr>Acute Pancreatitis</vt:lpstr>
      <vt:lpstr>COMPLICATION      systemic   </vt:lpstr>
      <vt:lpstr>الشريحة 13</vt:lpstr>
      <vt:lpstr>Clinical Picture</vt:lpstr>
      <vt:lpstr>Signs</vt:lpstr>
      <vt:lpstr>الشريحة 16</vt:lpstr>
      <vt:lpstr>Pancreatitis with retroperitoneal hemorrhage</vt:lpstr>
      <vt:lpstr>Ranson score</vt:lpstr>
      <vt:lpstr>Investigation</vt:lpstr>
      <vt:lpstr>الشريحة 20</vt:lpstr>
      <vt:lpstr>الشريحة 21</vt:lpstr>
      <vt:lpstr>Differential diagnosis</vt:lpstr>
      <vt:lpstr>TREATMENT  conservative treatment </vt:lpstr>
      <vt:lpstr>الشريحة 24</vt:lpstr>
      <vt:lpstr>Surgical treatment</vt:lpstr>
      <vt:lpstr>Pancreatic Pseudocyst</vt:lpstr>
      <vt:lpstr>Pseudocyst</vt:lpstr>
      <vt:lpstr>Complications</vt:lpstr>
      <vt:lpstr>الشريحة 29</vt:lpstr>
      <vt:lpstr>الشريحة 30</vt:lpstr>
      <vt:lpstr>TREATMENT</vt:lpstr>
      <vt:lpstr>الشريحة 32</vt:lpstr>
    </vt:vector>
  </TitlesOfParts>
  <Company>AlFata For PC &amp; Mobile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Firas Al-Chalabi</dc:creator>
  <cp:lastModifiedBy>pc</cp:lastModifiedBy>
  <cp:revision>344</cp:revision>
  <dcterms:created xsi:type="dcterms:W3CDTF">2004-07-30T20:07:26Z</dcterms:created>
  <dcterms:modified xsi:type="dcterms:W3CDTF">2013-11-18T03:41:32Z</dcterms:modified>
</cp:coreProperties>
</file>