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6" r:id="rId2"/>
    <p:sldId id="326" r:id="rId3"/>
    <p:sldId id="320" r:id="rId4"/>
    <p:sldId id="399" r:id="rId5"/>
    <p:sldId id="400" r:id="rId6"/>
    <p:sldId id="321" r:id="rId7"/>
    <p:sldId id="401" r:id="rId8"/>
    <p:sldId id="334" r:id="rId9"/>
    <p:sldId id="335" r:id="rId10"/>
    <p:sldId id="336" r:id="rId11"/>
    <p:sldId id="339" r:id="rId12"/>
    <p:sldId id="386" r:id="rId13"/>
    <p:sldId id="341" r:id="rId14"/>
    <p:sldId id="323" r:id="rId15"/>
    <p:sldId id="257" r:id="rId16"/>
    <p:sldId id="327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77" r:id="rId30"/>
    <p:sldId id="282" r:id="rId31"/>
    <p:sldId id="283" r:id="rId32"/>
    <p:sldId id="389" r:id="rId33"/>
    <p:sldId id="284" r:id="rId34"/>
    <p:sldId id="285" r:id="rId35"/>
    <p:sldId id="286" r:id="rId36"/>
    <p:sldId id="287" r:id="rId37"/>
    <p:sldId id="288" r:id="rId38"/>
    <p:sldId id="289" r:id="rId39"/>
    <p:sldId id="379" r:id="rId40"/>
    <p:sldId id="378" r:id="rId41"/>
    <p:sldId id="290" r:id="rId42"/>
    <p:sldId id="291" r:id="rId43"/>
    <p:sldId id="292" r:id="rId44"/>
    <p:sldId id="380" r:id="rId45"/>
    <p:sldId id="393" r:id="rId46"/>
    <p:sldId id="392" r:id="rId47"/>
    <p:sldId id="293" r:id="rId48"/>
    <p:sldId id="294" r:id="rId49"/>
    <p:sldId id="295" r:id="rId50"/>
    <p:sldId id="384" r:id="rId51"/>
    <p:sldId id="388" r:id="rId52"/>
    <p:sldId id="296" r:id="rId53"/>
    <p:sldId id="385" r:id="rId54"/>
    <p:sldId id="297" r:id="rId55"/>
    <p:sldId id="298" r:id="rId56"/>
    <p:sldId id="299" r:id="rId57"/>
    <p:sldId id="382" r:id="rId58"/>
    <p:sldId id="300" r:id="rId59"/>
    <p:sldId id="301" r:id="rId60"/>
    <p:sldId id="302" r:id="rId61"/>
    <p:sldId id="303" r:id="rId62"/>
    <p:sldId id="304" r:id="rId63"/>
    <p:sldId id="305" r:id="rId64"/>
    <p:sldId id="396" r:id="rId65"/>
    <p:sldId id="397" r:id="rId66"/>
    <p:sldId id="398" r:id="rId67"/>
    <p:sldId id="306" r:id="rId68"/>
    <p:sldId id="387" r:id="rId69"/>
    <p:sldId id="376" r:id="rId70"/>
    <p:sldId id="309" r:id="rId71"/>
    <p:sldId id="383" r:id="rId72"/>
    <p:sldId id="325" r:id="rId73"/>
    <p:sldId id="311" r:id="rId74"/>
    <p:sldId id="312" r:id="rId75"/>
    <p:sldId id="394" r:id="rId76"/>
    <p:sldId id="313" r:id="rId77"/>
    <p:sldId id="314" r:id="rId78"/>
    <p:sldId id="315" r:id="rId79"/>
    <p:sldId id="316" r:id="rId80"/>
    <p:sldId id="395" r:id="rId81"/>
    <p:sldId id="317" r:id="rId82"/>
    <p:sldId id="318" r:id="rId83"/>
    <p:sldId id="319" r:id="rId84"/>
    <p:sldId id="333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24" autoAdjust="0"/>
  </p:normalViewPr>
  <p:slideViewPr>
    <p:cSldViewPr>
      <p:cViewPr>
        <p:scale>
          <a:sx n="75" d="100"/>
          <a:sy n="75" d="100"/>
        </p:scale>
        <p:origin x="-126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50B1-2BBC-47F8-80E3-176F062612DD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7A3C-47F0-4D06-AA39-E24A4D419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452E02-2F89-40D9-A159-38B556DC27DF}" type="datetimeFigureOut">
              <a:rPr lang="en-US" smtClean="0"/>
              <a:pPr/>
              <a:t>07-Nov-13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8A7FC2-E4E7-4871-A6F3-86436AD4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458200" cy="24384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General and Local Anesthesia</a:t>
            </a:r>
            <a:endParaRPr lang="en-US" sz="6600" dirty="0"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419442" y="3810000"/>
            <a:ext cx="1724558" cy="191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1166156 - Heine-Laryngoscope-Flexitip-F-O-Mac-3-Blade-In-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"/>
            <a:ext cx="5842000" cy="5842000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3200400" y="5562600"/>
            <a:ext cx="3276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(Laryngoscope) 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ambu 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"/>
            <a:ext cx="6248400" cy="4686300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3048000" y="5410200"/>
            <a:ext cx="32004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(Ambo Bag)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P\Desktop\Ambu_Bag_valve_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315200" cy="5340096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3276600" y="5638800"/>
            <a:ext cx="2895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(Ambo Bag)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what-is-a-ventilator-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"/>
            <a:ext cx="5334000" cy="6027420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381000" y="2895600"/>
            <a:ext cx="3352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(Ventilator)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5334000"/>
            <a:ext cx="36576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(Airway tube)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386" name="Picture 2" descr="C:\Users\HP\Desktop\oral-pharyngeal-air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749" y="392112"/>
            <a:ext cx="7501251" cy="463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8674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General Anesthesia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:= Inducing</a:t>
            </a:r>
          </a:p>
          <a:p>
            <a:pPr>
              <a:buClrTx/>
              <a:buNone/>
            </a:pPr>
            <a:endParaRPr lang="en-US" sz="4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Tx/>
              <a:buNone/>
            </a:pPr>
            <a:r>
              <a:rPr lang="en-US" sz="3600" b="1" dirty="0" smtClean="0">
                <a:latin typeface="Calibri" pitchFamily="34" charset="0"/>
              </a:rPr>
              <a:t>-Quick</a:t>
            </a:r>
          </a:p>
          <a:p>
            <a:pPr>
              <a:buClrTx/>
              <a:buNone/>
            </a:pPr>
            <a:r>
              <a:rPr lang="en-US" sz="3600" b="1" dirty="0" smtClean="0">
                <a:latin typeface="Calibri" pitchFamily="34" charset="0"/>
              </a:rPr>
              <a:t>-Safe</a:t>
            </a:r>
          </a:p>
          <a:p>
            <a:pPr>
              <a:buClrTx/>
              <a:buNone/>
            </a:pPr>
            <a:r>
              <a:rPr lang="en-US" sz="3600" b="1" dirty="0" smtClean="0">
                <a:latin typeface="Calibri" pitchFamily="34" charset="0"/>
              </a:rPr>
              <a:t>-Easily reversible</a:t>
            </a:r>
          </a:p>
          <a:p>
            <a:pPr>
              <a:buClr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Unconsciousness</a:t>
            </a:r>
            <a:r>
              <a:rPr lang="en-US" sz="3600" b="1" dirty="0" smtClean="0">
                <a:latin typeface="Calibri" pitchFamily="34" charset="0"/>
              </a:rPr>
              <a:t> for any desired period of time.</a:t>
            </a:r>
          </a:p>
          <a:p>
            <a:pPr>
              <a:buClrTx/>
              <a:buNone/>
            </a:pPr>
            <a:endParaRPr lang="en-US" sz="4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"/>
            <a:ext cx="8458200" cy="655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u="sng" dirty="0" smtClean="0">
                <a:solidFill>
                  <a:srgbClr val="FF0000"/>
                </a:solidFill>
                <a:latin typeface="Calibri" pitchFamily="34" charset="0"/>
              </a:rPr>
              <a:t>Drugs in Anesthesia are given</a:t>
            </a:r>
            <a:r>
              <a:rPr lang="en-US" sz="39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500" b="1" dirty="0" smtClean="0">
                <a:latin typeface="Calibri" pitchFamily="34" charset="0"/>
              </a:rPr>
              <a:t>1- Before surgery</a:t>
            </a:r>
          </a:p>
          <a:p>
            <a:pPr>
              <a:buNone/>
            </a:pPr>
            <a:endParaRPr lang="en-US" sz="35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Calibri" pitchFamily="34" charset="0"/>
              </a:rPr>
              <a:t>2-</a:t>
            </a:r>
            <a:r>
              <a:rPr lang="en-US" sz="3500" b="1" u="sng" dirty="0" smtClean="0">
                <a:solidFill>
                  <a:srgbClr val="FF0000"/>
                </a:solidFill>
                <a:latin typeface="Calibri" pitchFamily="34" charset="0"/>
              </a:rPr>
              <a:t>During surgery</a:t>
            </a:r>
            <a:r>
              <a:rPr lang="en-US" sz="35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sz="3500" b="1" dirty="0" smtClean="0">
                <a:latin typeface="Calibri" pitchFamily="34" charset="0"/>
              </a:rPr>
              <a:t>    -Unconsciousness</a:t>
            </a:r>
          </a:p>
          <a:p>
            <a:pPr>
              <a:buNone/>
            </a:pPr>
            <a:r>
              <a:rPr lang="en-US" sz="3500" b="1" dirty="0" smtClean="0">
                <a:latin typeface="Calibri" pitchFamily="34" charset="0"/>
              </a:rPr>
              <a:t>     -Analgesia</a:t>
            </a:r>
          </a:p>
          <a:p>
            <a:pPr>
              <a:buNone/>
            </a:pPr>
            <a:r>
              <a:rPr lang="en-US" sz="3500" b="1" dirty="0" smtClean="0">
                <a:latin typeface="Calibri" pitchFamily="34" charset="0"/>
              </a:rPr>
              <a:t>     -Muscle relaxation</a:t>
            </a:r>
          </a:p>
          <a:p>
            <a:pPr>
              <a:buNone/>
            </a:pPr>
            <a:endParaRPr lang="en-US" sz="35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500" b="1" dirty="0" smtClean="0">
                <a:latin typeface="Calibri" pitchFamily="34" charset="0"/>
              </a:rPr>
              <a:t>3-After surgery:</a:t>
            </a:r>
          </a:p>
          <a:p>
            <a:pPr>
              <a:buNone/>
            </a:pPr>
            <a:r>
              <a:rPr lang="en-US" sz="3500" b="1" dirty="0" smtClean="0">
                <a:latin typeface="Calibri" pitchFamily="34" charset="0"/>
              </a:rPr>
              <a:t>       -Reversal of neuromuscular block</a:t>
            </a:r>
          </a:p>
          <a:p>
            <a:pPr>
              <a:buNone/>
            </a:pPr>
            <a:r>
              <a:rPr lang="en-US" sz="3500" b="1" dirty="0" smtClean="0">
                <a:latin typeface="Calibri" pitchFamily="34" charset="0"/>
              </a:rPr>
              <a:t>       -Relief of pain</a:t>
            </a:r>
          </a:p>
          <a:p>
            <a:pPr>
              <a:buNone/>
            </a:pPr>
            <a:r>
              <a:rPr lang="en-US" sz="3500" b="1" dirty="0" smtClean="0">
                <a:latin typeface="Calibri" pitchFamily="34" charset="0"/>
              </a:rPr>
              <a:t>             other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Stages of General anesthesia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latin typeface="Calibri" pitchFamily="34" charset="0"/>
              </a:rPr>
              <a:t>Stage One</a:t>
            </a:r>
            <a:r>
              <a:rPr lang="en-US" sz="3200" dirty="0" smtClean="0">
                <a:latin typeface="Calibri" pitchFamily="34" charset="0"/>
              </a:rPr>
              <a:t>: Analgesia</a:t>
            </a:r>
          </a:p>
          <a:p>
            <a:pPr>
              <a:buNone/>
            </a:pPr>
            <a:r>
              <a:rPr lang="en-US" sz="3200" b="1" u="sng" dirty="0" smtClean="0">
                <a:latin typeface="Calibri" pitchFamily="34" charset="0"/>
              </a:rPr>
              <a:t>Stage two</a:t>
            </a:r>
            <a:r>
              <a:rPr lang="en-US" sz="3200" dirty="0" smtClean="0">
                <a:latin typeface="Calibri" pitchFamily="34" charset="0"/>
              </a:rPr>
              <a:t>: Delirium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Stage Three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 Surgical anesthesia 4 plans</a:t>
            </a:r>
          </a:p>
          <a:p>
            <a:pPr>
              <a:buNone/>
            </a:pPr>
            <a:r>
              <a:rPr lang="en-US" sz="3200" b="1" u="sng" dirty="0" smtClean="0">
                <a:latin typeface="Calibri" pitchFamily="34" charset="0"/>
              </a:rPr>
              <a:t>Stage Four</a:t>
            </a:r>
            <a:r>
              <a:rPr lang="en-US" sz="3200" dirty="0" smtClean="0">
                <a:latin typeface="Calibri" pitchFamily="34" charset="0"/>
              </a:rPr>
              <a:t>: Medullary paralysis, death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*Ether to non Pre-medicated patient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1-Before surgery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 (Premedication)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A- Anxiolysis and Amnesia.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Patient is apprehensive clear explanation of what to expect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-Reassurance.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Very anxious patient can be helped by benzodiazepines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B-Analgesia for patient in pain.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Or to: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Prevent post operative pain</a:t>
            </a: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-Parenteral opiates morphine</a:t>
            </a: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C-Drying of bronchial secretions.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Anti muscarinic drugs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Rarely used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Glycopyrronium</a:t>
            </a:r>
            <a:r>
              <a:rPr lang="en-US" b="1" dirty="0" smtClean="0"/>
              <a:t> </a:t>
            </a:r>
            <a:r>
              <a:rPr lang="en-US" dirty="0" smtClean="0">
                <a:latin typeface="Calibri" pitchFamily="34" charset="0"/>
              </a:rPr>
              <a:t>is used one hour before surgery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458200" cy="1524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General Anesthesia</a:t>
            </a:r>
            <a:endParaRPr lang="en-US" sz="6600" dirty="0"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419442" y="3810000"/>
            <a:ext cx="1724558" cy="191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Gastric content can lead to  pulmonary  aspiration: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    -Single dose of anti acid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    -Ranitidine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    -Metoclopramide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*Fasting for at least 6 hours before anesthesia </a:t>
            </a:r>
            <a:endParaRPr lang="ar-SA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437"/>
            <a:ext cx="8382000" cy="6126163"/>
          </a:xfrm>
        </p:spPr>
        <p:txBody>
          <a:bodyPr/>
          <a:lstStyle/>
          <a:p>
            <a:pPr>
              <a:buNone/>
            </a:pPr>
            <a:r>
              <a:rPr lang="en-US" sz="4400" b="1" u="sng" dirty="0" smtClean="0">
                <a:solidFill>
                  <a:srgbClr val="FF0000"/>
                </a:solidFill>
                <a:latin typeface="Calibri" pitchFamily="34" charset="0"/>
              </a:rPr>
              <a:t>2-During surgery</a:t>
            </a:r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4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The Aim is to induce: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-Analgesia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-Unconsciousness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-Muscle relaxation (Intra abdominal surgery)</a:t>
            </a:r>
            <a:endParaRPr lang="ar-SA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General anesthesia will include two steps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A- Induction of anesthesia.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B- Maintenance.</a:t>
            </a: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</a:rPr>
              <a:t>A-Induction: </a:t>
            </a:r>
            <a:r>
              <a:rPr lang="en-US" sz="3200" b="1" dirty="0" smtClean="0">
                <a:latin typeface="Calibri" pitchFamily="34" charset="0"/>
              </a:rPr>
              <a:t>Usually IV (Pre-Oxygenated patient)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-Small doses of opiates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-Fentanyl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-Followed by Thiopental (Ultra short acting Barbiturate)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                    or: Propofol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----Airway patency is maintained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      (Oral airway + face mask)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                         Or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           (Endotracheal tube)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Endotracheal tube insertion require paralysis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with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Neuromuscular Block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Inhalation induction  Sevoflurane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*(less common)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"/>
            <a:ext cx="82296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Calibri" pitchFamily="34" charset="0"/>
              </a:rPr>
              <a:t>B-Maintenance: </a:t>
            </a:r>
            <a:r>
              <a:rPr lang="en-US" sz="3600" b="1" dirty="0" smtClean="0">
                <a:latin typeface="Calibri" pitchFamily="34" charset="0"/>
              </a:rPr>
              <a:t>(Inhalation)</a:t>
            </a: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-Nitrous oxide (N</a:t>
            </a:r>
            <a:r>
              <a:rPr lang="en-US" sz="2000" b="1" dirty="0" smtClean="0">
                <a:latin typeface="Calibri" pitchFamily="34" charset="0"/>
              </a:rPr>
              <a:t>2</a:t>
            </a:r>
            <a:r>
              <a:rPr lang="en-US" sz="3200" b="1" dirty="0" smtClean="0">
                <a:latin typeface="Calibri" pitchFamily="34" charset="0"/>
              </a:rPr>
              <a:t>O) and Oxygen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-Volatile agents +Oxygen + Air.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-Isoflurane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-Sevoflurane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-Halothane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                                   Or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Continuous iv infusion of Propofol (IV)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        *(Less Common)</a:t>
            </a:r>
            <a:endParaRPr lang="ar-SA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305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3-After surgery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-Patient is not left alone until consciousness regained: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-Effect of neuromuscular blockade either wane off or reverted by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Antidote.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-Relief of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8382000" cy="502920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Dissociative Anesthesia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-Profound Analgesia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-Antegrade Amnesia 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-Minimal Hypnosis</a:t>
            </a:r>
            <a:endParaRPr lang="ar-SA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382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Mode of action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On brain primarily on midbrain reticular formation system.</a:t>
            </a:r>
          </a:p>
          <a:p>
            <a:pPr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Lipid solubility is important as the more lipid soluble is the drug the more its effect on the brain.</a:t>
            </a:r>
          </a:p>
          <a:p>
            <a:pPr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GABA receptor activation is also another proposed mechanism</a:t>
            </a:r>
            <a:endParaRPr lang="ar-SA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"/>
            <a:ext cx="8458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Individual Anesthetics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1-Gases and Volatile Agents: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       (Inhalation anesthesia)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Effect correlate with the partial pressure of anesthetic agent.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*Agents with law solubility in blood provide rapid effect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-N</a:t>
            </a:r>
            <a:r>
              <a:rPr lang="en-US" sz="2000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O (Nitrous Oxide)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-Sevoflurane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17" y="457200"/>
            <a:ext cx="899688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Terminology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-Surgery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-Operation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-Operating room (theater)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-Anesthesia/ Anesthetist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When discontinued it moves from the tissue to the blood to the alveoli.</a:t>
            </a:r>
          </a:p>
          <a:p>
            <a:pPr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10 % of the expired volume and can lead to hypoxia.</a:t>
            </a:r>
          </a:p>
          <a:p>
            <a:pPr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Treated by oxygen (Diffusion hypoxia)</a:t>
            </a:r>
          </a:p>
          <a:p>
            <a:pPr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*Fast Induction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*Fast Elimination</a:t>
            </a:r>
            <a:endParaRPr lang="ar-SA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Nitrous Oxide (N</a:t>
            </a: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O):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Gas used since 1844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-Not inflammable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-Not explosive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-Light anesthesia</a:t>
            </a:r>
            <a:endParaRPr lang="ar-SA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HP\Desktop\NOS Electric Blue 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73698" y="-1617301"/>
            <a:ext cx="4038601" cy="8492403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2362200" y="4724400"/>
            <a:ext cx="4572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(Nitrous Oxide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Advantages of Nitrous Oxide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: (N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O)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-Strong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Analgesic</a:t>
            </a:r>
            <a:r>
              <a:rPr lang="en-US" sz="3200" b="1" dirty="0" smtClean="0">
                <a:latin typeface="Calibri" pitchFamily="34" charset="0"/>
              </a:rPr>
              <a:t> action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50 % N</a:t>
            </a:r>
            <a:r>
              <a:rPr lang="en-US" sz="2400" b="1" dirty="0" smtClean="0">
                <a:latin typeface="Calibri" pitchFamily="34" charset="0"/>
              </a:rPr>
              <a:t>2</a:t>
            </a:r>
            <a:r>
              <a:rPr lang="en-US" sz="3200" b="1" dirty="0" smtClean="0">
                <a:latin typeface="Calibri" pitchFamily="34" charset="0"/>
              </a:rPr>
              <a:t>O in Oxygen provide profound analgesia.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-Recovery is very fast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-Around 4 minutes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Disadvantages of Nitrous Oxide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 (N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O)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-Expensive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-Must be used with more potent drug to produce surgical anesthesia.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***Post operative nausea and vomiting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Uses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Use d to maintain surgical anesthesia with other agents e.g. Isoflurane</a:t>
            </a:r>
            <a:endParaRPr lang="ar-SA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8382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Dosage of Nitrous Oxide (N</a:t>
            </a:r>
            <a:r>
              <a:rPr lang="en-US" sz="2400" b="1" u="sng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O):</a:t>
            </a:r>
          </a:p>
          <a:p>
            <a:pPr>
              <a:buNone/>
            </a:pPr>
            <a:endParaRPr lang="en-US" sz="3200" b="1" u="sng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-Maintain anesthesia mixed with at least 30 % O</a:t>
            </a:r>
            <a:r>
              <a:rPr lang="en-US" sz="2400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-Analgesia: 50 % N</a:t>
            </a:r>
            <a:r>
              <a:rPr lang="en-US" sz="2400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O + 50% O</a:t>
            </a:r>
            <a:r>
              <a:rPr lang="en-US" sz="2400" b="1" dirty="0" smtClean="0">
                <a:latin typeface="Calibri" pitchFamily="34" charset="0"/>
              </a:rPr>
              <a:t>2</a:t>
            </a: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Contra indications of Nitrous Oxide (N</a:t>
            </a:r>
            <a:r>
              <a:rPr lang="en-US" sz="2400" b="1" u="sng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O):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-Any closed distended air filled space will expand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    -Intra ocular surgery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    -Middle ear 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    -lung</a:t>
            </a:r>
            <a:endParaRPr lang="ar-SA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Precaution of Nitrous Oxide (N</a:t>
            </a:r>
            <a:r>
              <a:rPr lang="en-US" sz="2400" b="1" u="sng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O)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en-US" sz="3200" b="1" dirty="0" smtClean="0">
                <a:latin typeface="Calibri" pitchFamily="34" charset="0"/>
              </a:rPr>
              <a:t>Adverse reactions: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-Nausea and vomiting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    *When used for more than 4 hours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-Megaloblastic changes in blood.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-Teratogenicity to staff?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Halogenated anesthetics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     (Volatile Agents)</a:t>
            </a: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-Halothane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-Isoflurane</a:t>
            </a:r>
          </a:p>
          <a:p>
            <a:pPr>
              <a:buNone/>
            </a:pPr>
            <a:r>
              <a:rPr lang="en-US" sz="3600" b="1" dirty="0" smtClean="0">
                <a:latin typeface="Calibri" pitchFamily="34" charset="0"/>
              </a:rPr>
              <a:t>-Sevoflurane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Isoflurane</a:t>
            </a: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-Volatile colorless liquid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-Not flammable under normal conditions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-Pungent odor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-Can cause bronchial irritation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-Minimally metabolized (o.2 %)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fo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270753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Operating-theatre_456p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333999" cy="5193630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2209800" y="5638800"/>
            <a:ext cx="5257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(Operating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Room/ Theater)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P\Desktop\fluthan\Isoflu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185" y="152400"/>
            <a:ext cx="4387215" cy="5571067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3581400" y="5867400"/>
            <a:ext cx="2362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(Vaporizer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Effects of Isoflurane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-Respiratory depression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-Increased respiratory rate and tidal volume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</a:rPr>
              <a:t>CVS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-Slight depression in CVS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-And  cardiac output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-Reduce Blood Pressure and peripheral vasodilatation.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Sevoflurane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6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Chemical analogue to Isoflurane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Enflurane causes more respiratory depression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Desflurane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550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Halothane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(Fluothane): 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-Slow recovery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-Decrease cardiac output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-Sensitize heart to catecholamine  (Arrhythmia)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-20% metabolized and induce liver enzymes </a:t>
            </a:r>
            <a:endParaRPr lang="ar-SA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-Fever, anorexia, nausea, vomiting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***Hepatic damage (rare but serious)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Hepatitis is reported adverse reaction in 1:50000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Immune reaction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1ti3j4d_3pei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216" y="228600"/>
            <a:ext cx="499318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71" y="304800"/>
            <a:ext cx="794592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55483"/>
            <a:ext cx="8991599" cy="27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</a:rPr>
              <a:t>Oxygen in anesthesia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-Supplementary </a:t>
            </a:r>
            <a:r>
              <a:rPr lang="en-US" b="1" dirty="0" smtClean="0">
                <a:latin typeface="Calibri" pitchFamily="34" charset="0"/>
              </a:rPr>
              <a:t>O</a:t>
            </a:r>
            <a:r>
              <a:rPr lang="en-US" sz="2000" b="1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is always useful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-With inhalation agents to prevent hypoxia 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O</a:t>
            </a:r>
            <a:r>
              <a:rPr lang="en-US" sz="2000" b="1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concentration is 30%.... not exceed 80 %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</a:rPr>
              <a:t>Atmospheric pollution in operating theater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-Fetal malformation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-Miscarriages increased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-Hepatitis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334000"/>
          </a:xfrm>
        </p:spPr>
        <p:txBody>
          <a:bodyPr/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Intravenous anesthesia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Extremely rapid induction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*It is common practice to use iv induction and inhalation agents for maintenance.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When volatile anesthesia is stopped it is eliminated quickly through the lungs.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Propofol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-Inductions within 30 sec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-Recovery is rapid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-Nausea and vomiting are extremely rare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hospP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553200" cy="4914900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2209800" y="5486400"/>
            <a:ext cx="5257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(Operating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Room/ Theater)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esktop\fluthan\PropoFlo_NewL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0746"/>
            <a:ext cx="2599150" cy="51280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5692914"/>
            <a:ext cx="4800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(Propofol Emulsion)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HP\Desktop\fluthan\Propofolb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"/>
            <a:ext cx="290516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638800"/>
            <a:ext cx="4800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(Propofol Emulsion)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6106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Thiopental (Pentothal)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: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-Very short acting barbiturate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-Induces anesthesia smoothly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     Dose is 3-5 mg /kg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Half life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sz="3200" dirty="0" smtClean="0">
                <a:latin typeface="Calibri" pitchFamily="34" charset="0"/>
              </a:rPr>
              <a:t> 4 min allows swift recovery after a single dosage (Patient is awake after 10-15 min)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Terminal half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= </a:t>
            </a:r>
            <a:r>
              <a:rPr lang="en-US" sz="3200" dirty="0" smtClean="0">
                <a:latin typeface="Calibri" pitchFamily="34" charset="0"/>
              </a:rPr>
              <a:t>life is 11 hours very prolonged recovery after repeated dosage or infusion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P\Desktop\fluthan\images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77" y="304800"/>
            <a:ext cx="8308731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105400"/>
            <a:ext cx="3733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(Thiopental)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Metabolized in the liver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Ph = 11 Can damage tissue if exrtravasated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CNS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-No analgesia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-Decrease intracranial pressure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CVS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-Hypotension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-Tachycardia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-Decrease respiratory rate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Ketamine (Ketalar):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-Hallucinogen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-Trance like state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-Dissociative anesthesia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-Sedation amnesia dissociation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-Analgesia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15 min after a single IV injection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Can be given IM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Used for Minor surgical interventions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Tachycardia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*Increased blood pressure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Cardiac output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Has an advantage in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Shocked</a:t>
            </a:r>
            <a:r>
              <a:rPr lang="en-US" sz="3600" dirty="0" smtClean="0">
                <a:latin typeface="Calibri" pitchFamily="34" charset="0"/>
              </a:rPr>
              <a:t> patients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</a:rPr>
              <a:t>Bronchodilatation.</a:t>
            </a:r>
            <a:endParaRPr lang="ar-SA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HP\Desktop\fluthan\ketalar-50-mg-1-flakon_resim_68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"/>
            <a:ext cx="3200400" cy="4784599"/>
          </a:xfrm>
          <a:prstGeom prst="rect">
            <a:avLst/>
          </a:prstGeom>
          <a:noFill/>
        </p:spPr>
      </p:pic>
      <p:pic>
        <p:nvPicPr>
          <p:cNvPr id="3" name="Picture 2" descr="C:\Users\HP\Desktop\fluthan\ketalar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441960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5562600"/>
            <a:ext cx="3352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(Ketamine)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8305800" cy="579120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Disadvantages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 of Ketamine: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-No muscle relaxation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*Increase intracranial and intra ocular pressure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-Hallucination during recovery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***Decrease by diazepam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</a:rPr>
              <a:t>Usage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Induction as a soul agent in minimal surgery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1-2 mg/kg over 60 sec</a:t>
            </a:r>
          </a:p>
          <a:p>
            <a:pPr>
              <a:buNone/>
            </a:pPr>
            <a:r>
              <a:rPr lang="en-US" smtClean="0">
                <a:latin typeface="Calibri" pitchFamily="34" charset="0"/>
              </a:rPr>
              <a:t>5-10 </a:t>
            </a:r>
            <a:r>
              <a:rPr lang="en-US" dirty="0" smtClean="0">
                <a:latin typeface="Calibri" pitchFamily="34" charset="0"/>
              </a:rPr>
              <a:t>mg/kg IM</a:t>
            </a: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Contra indication of Ketamine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-Hypertension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-Congestive cardiac failure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-Cerebral trauma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-Increased intracranial pressure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-Pregnancy (Contra indication in pregnancy)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105400"/>
            <a:ext cx="82296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(Endotracheal tube/Endotracheal intubation)</a:t>
            </a:r>
            <a:endParaRPr lang="ar-SA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0" name="Picture 2" descr="C:\Users\HP\Desktop\Endotracheal-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09" y="304800"/>
            <a:ext cx="816694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586740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Muscle relaxants in Anesthesia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***Abdominal surgery requires muscle relaxation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    (Deep general anesthesia can cause relaxation)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Neuromuscular blocking agents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*Deep general anesthesia is not advised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Light general anesthesia + selective neuromuscular block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Tracheal intubation + Quick recovery</a:t>
            </a: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"/>
            <a:ext cx="82296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***Mechanical ventilation is always used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-Technical skill is required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***Neuromuscular block should only be given after induction of anesthesia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Curare was an arrow poison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Complete paralysis of all voluntary muscles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Movement is impossible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562600"/>
          </a:xfrm>
        </p:spPr>
        <p:txBody>
          <a:bodyPr/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Mechanisms of muscle relaxants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Acetylcholine is released after nerve impulse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Leads to activation of receptors on motor end plate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Natural substances that prevent release of ach at nerve ending: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Botulinum toxin</a:t>
            </a:r>
            <a:endParaRPr lang="ar-SA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1- Competitive relaxants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Atracurium, Mivacurium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Pancuronium, Vecuronium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-Competitive antagonists to ach.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-Flaccid paralysis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Reversal of anticholinesterases drugs is by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Neostigmine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Prevent destruction of ach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Pancuronium bromide =</a:t>
            </a:r>
            <a:r>
              <a:rPr lang="en-US" dirty="0" smtClean="0">
                <a:latin typeface="Calibri" pitchFamily="34" charset="0"/>
              </a:rPr>
              <a:t>(trademarked as </a:t>
            </a:r>
            <a:r>
              <a:rPr lang="en-US" b="1" dirty="0" smtClean="0">
                <a:latin typeface="Calibri" pitchFamily="34" charset="0"/>
              </a:rPr>
              <a:t>Pavulon)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  <a:latin typeface="Calibri" pitchFamily="34" charset="0"/>
              </a:rPr>
              <a:t>Tubocurarine:</a:t>
            </a: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3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*Can cause Hypotension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*Not used in many countries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3" name="Picture 2" descr="C:\Users\HP\Desktop\fluthan\86b7bu_3pkh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505200" cy="4222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Atracurium (Atracurium besylate):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-Altered in the body spontaneously in the body to inactive form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-T ½ = 30 min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-By passive chemical process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  (Hofmann elimination)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Duration of action = 15-30 min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Hepatic and renal disease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Vecuronium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Full blockade after 3 min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20-30 min duration</a:t>
            </a:r>
          </a:p>
          <a:p>
            <a:pPr>
              <a:buNone/>
            </a:pPr>
            <a:endParaRPr lang="ar-SA" dirty="0" smtClean="0">
              <a:latin typeface="Calibri" pitchFamily="34" charset="0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esktop\fluthan\PANCURONIUM_BROMIDE_32-7329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410200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5334000"/>
            <a:ext cx="5562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(Pancuronium/Pavulon )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2- By Depolarization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Suxamethonium =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Succinylcholine = Scoline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Contraction +relaxation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Shortest duration of action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Tracheal intubation in less than 60 sec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Total paralysis for 4 minutes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If intubation is impossible recovery is rapid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P\Desktop\fluthan\succinylcholine_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139542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4800600"/>
            <a:ext cx="5943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(succinylcholine = scoline)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Suxamethonium (succinylcholine)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=scoline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-Destroyed by pseudocholinesterase 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-Hereditary deficiency 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-Scoline apnea</a:t>
            </a:r>
            <a:endParaRPr lang="ar-SA" b="1" dirty="0" smtClean="0">
              <a:latin typeface="Calibri" pitchFamily="34" charset="0"/>
            </a:endParaRP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-Muscle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fasciculation</a:t>
            </a:r>
            <a:r>
              <a:rPr lang="en-US" b="1" dirty="0" smtClean="0">
                <a:latin typeface="Calibri" pitchFamily="34" charset="0"/>
              </a:rPr>
              <a:t> then paralysis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-Muscle pain 1-3 days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***Most rapid onset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Endotracheal_tube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778660" cy="5291138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685800" y="52578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(Endotracheal tube/Endotracheal intubation)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u="sng" dirty="0" smtClean="0">
                <a:solidFill>
                  <a:srgbClr val="FF0000"/>
                </a:solidFill>
                <a:latin typeface="Calibri" pitchFamily="34" charset="0"/>
              </a:rPr>
              <a:t>Antagonism of Neuromuscular Blocking agents</a:t>
            </a:r>
            <a:r>
              <a:rPr lang="en-US" sz="35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-Anti cholinesterase drugs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    </a:t>
            </a:r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</a:rPr>
              <a:t>Neostigmine IV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+ </a:t>
            </a:r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</a:rPr>
              <a:t>Glycopyrronium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= (or Atropine)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               Glycopyrronium bromide = Glycopyrrolate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Glycopyrronium bromide</a:t>
            </a:r>
            <a:r>
              <a:rPr lang="en-US" dirty="0" smtClean="0">
                <a:latin typeface="Calibri" pitchFamily="34" charset="0"/>
              </a:rPr>
              <a:t> is a medication of the muscarinic anticholinergic group. It does not cross the blood–brain barrier and consequently has no to few central effects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*To prevent bradycardia due to parasympathetic action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-Act within 4 minutes-Effect lasts 30 min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-Neostigmine can itself cause paralysis in overdose = depolarization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esktop\fluthan\Neostigmine_0641-6076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2295349" cy="5057775"/>
          </a:xfrm>
          <a:prstGeom prst="rect">
            <a:avLst/>
          </a:prstGeom>
          <a:noFill/>
        </p:spPr>
      </p:pic>
      <p:pic>
        <p:nvPicPr>
          <p:cNvPr id="3" name="Picture 2" descr="C:\Users\HP\Desktop\fluthan\Glycopyrrolate-0143_9681_01-vi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40709" y="-549709"/>
            <a:ext cx="2494407" cy="5422625"/>
          </a:xfrm>
          <a:prstGeom prst="rect">
            <a:avLst/>
          </a:prstGeom>
          <a:noFill/>
        </p:spPr>
      </p:pic>
      <p:pic>
        <p:nvPicPr>
          <p:cNvPr id="4" name="Picture 3" descr="C:\Users\HP\Desktop\fluthan\sls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191000"/>
            <a:ext cx="559434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458200" cy="1524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Local Anesthesia</a:t>
            </a:r>
            <a:endParaRPr lang="en-US" sz="6600" dirty="0"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419442" y="3810000"/>
            <a:ext cx="1724558" cy="191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Local Anesthesia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Cocaine 1884 Carl </a:t>
            </a:r>
            <a:r>
              <a:rPr lang="en-US" b="1" dirty="0" err="1" smtClean="0">
                <a:latin typeface="Calibri" pitchFamily="34" charset="0"/>
              </a:rPr>
              <a:t>Koller</a:t>
            </a:r>
            <a:r>
              <a:rPr lang="en-US" b="1" dirty="0" smtClean="0">
                <a:latin typeface="Calibri" pitchFamily="34" charset="0"/>
              </a:rPr>
              <a:t>;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-Water soluble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-Rapid onset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-Sterilizable by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</a:rPr>
              <a:t>Mode of action of local anesthesia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Prevent the initiation and propagation of the action potential (nerve impulse)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Reducing the passage of sodium through voltage gated sodium channel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They rise the threshold for excitability and block conduction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8979273" cy="434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5181600"/>
            <a:ext cx="6324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(Mechanism of action of local anesthesia)</a:t>
            </a:r>
            <a:endParaRPr lang="ar-SA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The distribution of a single dose la is determined by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diffusion</a:t>
            </a:r>
            <a:r>
              <a:rPr lang="en-US" b="1" dirty="0" smtClean="0">
                <a:latin typeface="Calibri" pitchFamily="34" charset="0"/>
              </a:rPr>
              <a:t> into the tissue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Plasma half life is few mints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By infiltration local anesthesia act within 5 min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And have a useful duration of effect for 1-1.5 hors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Can be doubled by vasoconstriction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Local anesthesia is used as an acid salt = HCL</a:t>
            </a:r>
            <a:endParaRPr lang="ar-SA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Dissociate in Basic Media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Liberating the active compound HCL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Free base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 abnormally acidic media (abscess)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This dissociation can be delayed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***Also risk of spreading infection</a:t>
            </a:r>
            <a:endParaRPr lang="ar-SA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Absorption of topical anesthesia on mucus membrane can be extremely rapid and give plasma concentration comparable to injection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*This is important specially in urethra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58674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Chemical classification of local anesthetics: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</a:rPr>
              <a:t>1-Esters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 Cocaine, Procaine, tetracaine, Benzocaine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</a:rPr>
              <a:t>2-Amides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 Lignocaine (Xylocaine) Lidocaine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Prilocaine, </a:t>
            </a:r>
            <a:r>
              <a:rPr lang="en-US" b="1" dirty="0" err="1" smtClean="0">
                <a:latin typeface="Calibri" pitchFamily="34" charset="0"/>
              </a:rPr>
              <a:t>Pupivacaine</a:t>
            </a: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11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638800" cy="5074920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1066800" y="5486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(Endotracheal tube/Endotracheal intubation)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HP\Desktop\fluthan\LIDOCAINE_HYDROCHLORIDE_005_32-730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715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5486400"/>
            <a:ext cx="4343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(Xylocaine = Lidocaine)</a:t>
            </a:r>
            <a:endParaRPr lang="ar-SA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Effect is terminated by removing the local anesthetic from the circulation.</a:t>
            </a:r>
          </a:p>
          <a:p>
            <a:pPr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Delaying this will increase the duration of action of la and decrease systemic absorption.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Most la cause dilatation with the exception of cocaine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Addition of epinephrine (Adrenaline) increase the duration of lidocaine</a:t>
            </a:r>
            <a:endParaRPr lang="ar-SA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Never use adrenaline in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Extremities = fingertips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Nose , toes, ..etc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Can lead to Gangrene!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Calibri" pitchFamily="34" charset="0"/>
              </a:rPr>
              <a:t>Uses of local anesthesia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1- Surface anesthesia: solution jelly cream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2- Infiltration anesthesia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3- Regional anesthesia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-Nerve block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-Intravenous regional anesthesia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-Epidural anesthesia</a:t>
            </a: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</a:rPr>
              <a:t>     -Intrathecal ( Spinal anesthesia)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4648200" cy="613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3559314"/>
            <a:ext cx="463376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(Sites of Anesthesia)</a:t>
            </a:r>
            <a:endParaRPr lang="ar-SA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UpsherLaryngoscope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400800" cy="4800600"/>
          </a:xfrm>
          <a:prstGeom prst="rect">
            <a:avLst/>
          </a:prstGeom>
          <a:noFill/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54102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(Endotracheal tube/Endotracheal intubation)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1456</TotalTime>
  <Words>1892</Words>
  <Application>Microsoft Office PowerPoint</Application>
  <PresentationFormat>On-screen Show (4:3)</PresentationFormat>
  <Paragraphs>475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Concourse</vt:lpstr>
      <vt:lpstr>General and Local Anesthesia</vt:lpstr>
      <vt:lpstr>General Anesthesia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Local Anesthesia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</vt:vector>
  </TitlesOfParts>
  <Company>Collge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Preparations               for  External Use</dc:title>
  <dc:creator>Omar</dc:creator>
  <cp:lastModifiedBy>HP</cp:lastModifiedBy>
  <cp:revision>526</cp:revision>
  <dcterms:created xsi:type="dcterms:W3CDTF">2007-11-15T15:58:24Z</dcterms:created>
  <dcterms:modified xsi:type="dcterms:W3CDTF">2013-11-07T17:08:56Z</dcterms:modified>
</cp:coreProperties>
</file>