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7" r:id="rId2"/>
    <p:sldId id="258" r:id="rId3"/>
    <p:sldId id="259" r:id="rId4"/>
    <p:sldId id="260" r:id="rId5"/>
    <p:sldId id="267" r:id="rId6"/>
    <p:sldId id="261" r:id="rId7"/>
    <p:sldId id="266" r:id="rId8"/>
    <p:sldId id="265" r:id="rId9"/>
    <p:sldId id="262" r:id="rId10"/>
    <p:sldId id="263" r:id="rId11"/>
    <p:sldId id="269" r:id="rId12"/>
    <p:sldId id="264"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DCAA986-0866-47EA-BB85-948F2FF02549}" type="datetimeFigureOut">
              <a:rPr lang="ar-IQ" smtClean="0"/>
              <a:pPr/>
              <a:t>08/02/1434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9B78BE-8231-413A-9860-9E24582AE6CC}"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48FBB5-A4B3-44FC-B8B7-EA12ACC50895}" type="datetimeFigureOut">
              <a:rPr lang="ar-IQ" smtClean="0"/>
              <a:pPr/>
              <a:t>08/02/1434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1DC32E-E6BC-4897-85F9-66A5E536930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48FBB5-A4B3-44FC-B8B7-EA12ACC50895}" type="datetimeFigureOut">
              <a:rPr lang="ar-IQ" smtClean="0"/>
              <a:pPr/>
              <a:t>08/02/1434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1DC32E-E6BC-4897-85F9-66A5E536930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defRPr/>
            </a:pPr>
            <a:r>
              <a:rPr lang="en-US" sz="8800" b="1" dirty="0" smtClean="0">
                <a:solidFill>
                  <a:srgbClr val="FF0000"/>
                </a:solidFill>
                <a:effectLst>
                  <a:outerShdw blurRad="38100" dist="38100" dir="2700000" algn="tl">
                    <a:srgbClr val="000000">
                      <a:alpha val="43137"/>
                    </a:srgbClr>
                  </a:outerShdw>
                </a:effectLst>
              </a:rPr>
              <a:t>Host Defense Against Tumors (Tumor Immunity)</a:t>
            </a:r>
            <a:br>
              <a:rPr lang="en-US" sz="8800" b="1" dirty="0" smtClean="0">
                <a:solidFill>
                  <a:srgbClr val="FF0000"/>
                </a:solidFill>
                <a:effectLst>
                  <a:outerShdw blurRad="38100" dist="38100" dir="2700000" algn="tl">
                    <a:srgbClr val="000000">
                      <a:alpha val="43137"/>
                    </a:srgbClr>
                  </a:outerShdw>
                </a:effectLst>
              </a:rPr>
            </a:br>
            <a:endParaRPr lang="ar-IQ" sz="8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p:spPr>
        <p:txBody>
          <a:bodyPr rtlCol="1">
            <a:noAutofit/>
          </a:bodyPr>
          <a:lstStyle/>
          <a:p>
            <a:pPr algn="l" eaLnBrk="1" fontAlgn="auto" hangingPunct="1">
              <a:spcAft>
                <a:spcPts val="0"/>
              </a:spcAft>
              <a:defRPr/>
            </a:pP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Escape of Immune Mechanisms</a:t>
            </a:r>
          </a:p>
          <a:p>
            <a:pPr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.through </a:t>
            </a:r>
          </a:p>
          <a:p>
            <a:pPr marL="742950" indent="-742950" algn="l" eaLnBrk="1" fontAlgn="auto" hangingPunct="1">
              <a:spcAft>
                <a:spcPts val="0"/>
              </a:spcAft>
              <a:defRP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-selective overgrowth of antigen-               negative variants</a:t>
            </a:r>
          </a:p>
          <a:p>
            <a:pPr marL="742950" indent="-742950" algn="l" eaLnBrk="1" fontAlgn="auto" hangingPunct="1">
              <a:spcAft>
                <a:spcPts val="0"/>
              </a:spcAft>
              <a:defRPr/>
            </a:pP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-loss or reduced expression of MHC         class 1 molecules</a:t>
            </a:r>
          </a:p>
          <a:p>
            <a:pPr marL="742950" indent="-742950" algn="l" eaLnBrk="1" fontAlgn="auto" hangingPunct="1">
              <a:spcAft>
                <a:spcPts val="0"/>
              </a:spcAft>
              <a:defRPr/>
            </a:pP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-antigen masking</a:t>
            </a:r>
          </a:p>
          <a:p>
            <a:pPr marL="742950" indent="-742950" algn="l" eaLnBrk="1" fontAlgn="auto" hangingPunct="1">
              <a:spcAft>
                <a:spcPts val="0"/>
              </a:spcAft>
              <a:defRPr/>
            </a:pP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-apoptosis of </a:t>
            </a:r>
            <a:r>
              <a:rPr lang="en-US" sz="36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cytotoxic</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T cells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marL="742950" indent="-742950" algn="l">
              <a:defRPr/>
            </a:pP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b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-lack of </a:t>
            </a:r>
            <a:r>
              <a:rPr lang="en-US" sz="40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costimulation</a:t>
            </a: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.sensitization of T cells requires two    signals, one presented by MHC           molecules &amp; the other by co-               stimulatory molecules</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.tumor cells often do not express         </a:t>
            </a:r>
            <a:r>
              <a:rPr lang="en-US" sz="4000" b="1" dirty="0" err="1" smtClean="0">
                <a:solidFill>
                  <a:srgbClr val="00B050"/>
                </a:solidFill>
                <a:effectLst>
                  <a:outerShdw blurRad="38100" dist="38100" dir="2700000" algn="tl">
                    <a:srgbClr val="000000">
                      <a:alpha val="43137"/>
                    </a:srgbClr>
                  </a:outerShdw>
                </a:effectLst>
                <a:latin typeface="Arial" pitchFamily="34" charset="0"/>
                <a:cs typeface="Arial" pitchFamily="34" charset="0"/>
              </a:rPr>
              <a:t>costimulatory</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molecules</a:t>
            </a:r>
            <a:r>
              <a:rPr lang="en-US" sz="4000" b="1" i="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immunosuppression</a:t>
            </a: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by </a:t>
            </a:r>
            <a:b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.chemical carcinogens</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.ionizing radiation</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.tumors &amp;/or their products</a:t>
            </a: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ar-IQ" sz="3600" b="1" i="1" dirty="0" smtClean="0">
                <a:solidFill>
                  <a:srgbClr val="002060"/>
                </a:solidFill>
                <a:effectLst>
                  <a:outerShdw blurRad="38100" dist="38100" dir="2700000" algn="tl">
                    <a:srgbClr val="000000">
                      <a:alpha val="43137"/>
                    </a:srgbClr>
                  </a:outerShdw>
                </a:effectLst>
                <a:latin typeface="Arial" pitchFamily="34" charset="0"/>
              </a:rPr>
              <a:t/>
            </a:r>
            <a:br>
              <a:rPr lang="ar-IQ" sz="3600" b="1" i="1" dirty="0" smtClean="0">
                <a:solidFill>
                  <a:srgbClr val="002060"/>
                </a:solidFill>
                <a:effectLst>
                  <a:outerShdw blurRad="38100" dist="38100" dir="2700000" algn="tl">
                    <a:srgbClr val="000000">
                      <a:alpha val="43137"/>
                    </a:srgbClr>
                  </a:outerShdw>
                </a:effectLst>
                <a:latin typeface="Arial" pitchFamily="34" charset="0"/>
              </a:rPr>
            </a:br>
            <a:endParaRPr lang="ar-IQ"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l">
              <a:defRPr/>
            </a:pP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Promotion of Tumors Growth by the Immune System</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.through</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t> -activated lymphocytes &amp; macrophages   produce growth factors for tumor cells   -regulatory T-cells &amp; subtypes of               macrophages may suppress host             response to tumors</a:t>
            </a:r>
            <a:b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t> -enzymes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(MMPs), </a:t>
            </a:r>
            <a: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t>enhance tumor             invasion</a:t>
            </a:r>
            <a:b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t/>
            </a:r>
            <a:br>
              <a:rPr lang="en-US" sz="3600" b="1" i="1" dirty="0" smtClean="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rPr>
            </a:br>
            <a:endParaRPr lang="ar-IQ" sz="3600" i="1" dirty="0">
              <a:solidFill>
                <a:schemeClr val="accent4">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l">
              <a:defRPr/>
            </a:pP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.immune surveillance</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-implies that a normal function of the        immune system is to survey the body      for emerging malignant cells &amp; destroy</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them, it is imperfect</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.strongest argument for its existence is    increased frequency of cancers in            </a:t>
            </a:r>
            <a:r>
              <a:rPr lang="en-US" sz="36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immuno</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-deficient hosts</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t>
            </a:r>
            <a:r>
              <a:rPr lang="en-US" sz="3600" b="1" i="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but</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most cancers occur in persons          who do not suffer from any overt              </a:t>
            </a:r>
            <a:r>
              <a:rPr lang="en-US" sz="36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immuno</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-deficiency  </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t>
            </a:r>
            <a:endParaRPr lang="ar-IQ" sz="36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l">
              <a:defRPr/>
            </a:pPr>
            <a:r>
              <a:rPr lang="en-US" b="1" dirty="0" smtClean="0">
                <a:effectLst>
                  <a:outerShdw blurRad="38100" dist="38100" dir="2700000" algn="tl">
                    <a:srgbClr val="000000">
                      <a:alpha val="43137"/>
                    </a:srgbClr>
                  </a:outerShdw>
                </a:effectLst>
                <a:latin typeface="Arial" pitchFamily="34" charset="0"/>
                <a:cs typeface="Arial" pitchFamily="34" charset="0"/>
              </a:rPr>
              <a:t/>
            </a:r>
            <a:br>
              <a:rPr lang="en-US" b="1" dirty="0" smtClean="0">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.cancer </a:t>
            </a:r>
            <a:r>
              <a:rPr lang="en-US" sz="4000" b="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immunoediting</a:t>
            </a:r>
            <a:r>
              <a:rPr lang="en-US" sz="4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4000" b="1" dirty="0" smtClean="0">
                <a:effectLst>
                  <a:outerShdw blurRad="38100" dist="38100" dir="2700000" algn="tl">
                    <a:srgbClr val="000000">
                      <a:alpha val="43137"/>
                    </a:srgbClr>
                  </a:outerShdw>
                </a:effectLst>
                <a:latin typeface="Arial" pitchFamily="34" charset="0"/>
                <a:cs typeface="Arial" pitchFamily="34" charset="0"/>
              </a:rPr>
              <a:t/>
            </a:r>
            <a:br>
              <a:rPr lang="en-US" sz="4000" b="1" dirty="0" smtClean="0">
                <a:effectLst>
                  <a:outerShdw blurRad="38100" dist="38100" dir="2700000" algn="tl">
                    <a:srgbClr val="000000">
                      <a:alpha val="43137"/>
                    </a:srgbClr>
                  </a:outerShdw>
                </a:effectLst>
                <a:latin typeface="Arial" pitchFamily="34" charset="0"/>
                <a:cs typeface="Arial" pitchFamily="34" charset="0"/>
              </a:rPr>
            </a:br>
            <a:r>
              <a:rPr lang="en-US" sz="4000" b="1" dirty="0" smtClean="0">
                <a:effectLst>
                  <a:outerShdw blurRad="38100" dist="38100" dir="2700000" algn="tl">
                    <a:srgbClr val="000000">
                      <a:alpha val="43137"/>
                    </a:srgbClr>
                  </a:outerShdw>
                </a:effectLst>
                <a:latin typeface="Arial" pitchFamily="34" charset="0"/>
                <a:cs typeface="Arial" pitchFamily="34" charset="0"/>
              </a:rPr>
              <a:t> -includes </a:t>
            </a:r>
            <a:r>
              <a:rPr lang="en-US" sz="4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immune surveillance </a:t>
            </a:r>
            <a:r>
              <a:rPr lang="en-US" sz="4000" b="1" dirty="0" smtClean="0">
                <a:effectLst>
                  <a:outerShdw blurRad="38100" dist="38100" dir="2700000" algn="tl">
                    <a:srgbClr val="000000">
                      <a:alpha val="43137"/>
                    </a:srgbClr>
                  </a:outerShdw>
                </a:effectLst>
                <a:latin typeface="Arial" pitchFamily="34" charset="0"/>
                <a:cs typeface="Arial" pitchFamily="34" charset="0"/>
              </a:rPr>
              <a:t>plus          </a:t>
            </a:r>
            <a:r>
              <a:rPr lang="en-US" sz="4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“sculpting” </a:t>
            </a:r>
            <a:r>
              <a:rPr lang="en-US" sz="4000" b="1" dirty="0" smtClean="0">
                <a:effectLst>
                  <a:outerShdw blurRad="38100" dist="38100" dir="2700000" algn="tl">
                    <a:srgbClr val="000000">
                      <a:alpha val="43137"/>
                    </a:srgbClr>
                  </a:outerShdw>
                </a:effectLst>
                <a:latin typeface="Arial" pitchFamily="34" charset="0"/>
                <a:cs typeface="Arial" pitchFamily="34" charset="0"/>
              </a:rPr>
              <a:t>the immunogenic                    properties of tumors to select tumor        cells that escape immune elimination</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CTLs are the major immune defense mechanism against tumors, recognize peptides derived from </a:t>
            </a:r>
            <a:r>
              <a:rPr lang="en-US" sz="4000" b="1" dirty="0" err="1" smtClean="0">
                <a:solidFill>
                  <a:srgbClr val="00B050"/>
                </a:solidFill>
                <a:effectLst>
                  <a:outerShdw blurRad="38100" dist="38100" dir="2700000" algn="tl">
                    <a:srgbClr val="000000">
                      <a:alpha val="43137"/>
                    </a:srgbClr>
                  </a:outerShdw>
                </a:effectLst>
                <a:latin typeface="Arial" pitchFamily="34" charset="0"/>
                <a:cs typeface="Arial" pitchFamily="34" charset="0"/>
              </a:rPr>
              <a:t>cytoplasmic</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proteins that </a:t>
            </a:r>
            <a:r>
              <a:rPr lang="en-US" sz="4000" b="1" smtClean="0">
                <a:solidFill>
                  <a:srgbClr val="00B050"/>
                </a:solidFill>
                <a:effectLst>
                  <a:outerShdw blurRad="38100" dist="38100" dir="2700000" algn="tl">
                    <a:srgbClr val="000000">
                      <a:alpha val="43137"/>
                    </a:srgbClr>
                  </a:outerShdw>
                </a:effectLst>
                <a:latin typeface="Arial" pitchFamily="34" charset="0"/>
                <a:cs typeface="Arial" pitchFamily="34" charset="0"/>
              </a:rPr>
              <a:t>are </a:t>
            </a:r>
            <a:r>
              <a:rPr lang="en-US" sz="4000" b="1" smtClean="0">
                <a:solidFill>
                  <a:srgbClr val="00B050"/>
                </a:solidFill>
                <a:effectLst>
                  <a:outerShdw blurRad="38100" dist="38100" dir="2700000" algn="tl">
                    <a:srgbClr val="000000">
                      <a:alpha val="43137"/>
                    </a:srgbClr>
                  </a:outerShdw>
                </a:effectLst>
                <a:latin typeface="Arial" pitchFamily="34" charset="0"/>
                <a:cs typeface="Arial" pitchFamily="34" charset="0"/>
              </a:rPr>
              <a:t>bound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to class I major </a:t>
            </a:r>
            <a:r>
              <a:rPr lang="en-US" sz="4000" b="1" dirty="0" err="1" smtClean="0">
                <a:solidFill>
                  <a:srgbClr val="00B050"/>
                </a:solidFill>
                <a:effectLst>
                  <a:outerShdw blurRad="38100" dist="38100" dir="2700000" algn="tl">
                    <a:srgbClr val="000000">
                      <a:alpha val="43137"/>
                    </a:srgbClr>
                  </a:outerShdw>
                </a:effectLst>
                <a:latin typeface="Arial" pitchFamily="34" charset="0"/>
                <a:cs typeface="Arial" pitchFamily="34" charset="0"/>
              </a:rPr>
              <a:t>histocompatibility</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complex </a:t>
            </a: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(MHC)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molecules </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p:spPr>
        <p:txBody>
          <a:bodyPr rtlCol="1">
            <a:normAutofit/>
          </a:bodyPr>
          <a:lstStyle/>
          <a:p>
            <a:pPr algn="l" eaLnBrk="1" fontAlgn="auto" hangingPunct="1">
              <a:spcAft>
                <a:spcPts val="0"/>
              </a:spcAft>
              <a:defRPr/>
            </a:pP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Tumor Antigens</a:t>
            </a:r>
            <a:endPar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marL="742950" indent="-742950"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.classification based on molecular            structure &amp; source</a:t>
            </a:r>
          </a:p>
          <a:p>
            <a:pPr marL="742950" indent="-742950" algn="l" eaLnBrk="1" fontAlgn="auto" hangingPunct="1">
              <a:spcAft>
                <a:spcPts val="0"/>
              </a:spcAft>
              <a:defRPr/>
            </a:pP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-products of mutated proto-</a:t>
            </a:r>
            <a:r>
              <a:rPr lang="en-US" sz="36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oncogenes</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tumor suppressor genes, &amp; other       mutated genes</a:t>
            </a:r>
          </a:p>
          <a:p>
            <a:pPr marL="742950" indent="-742950" algn="l">
              <a:defRPr/>
            </a:pP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are not major targets of CTLs in most      patients</a:t>
            </a:r>
            <a:endParaRPr lang="en-US" sz="3600" b="1" i="1" dirty="0" smtClean="0">
              <a:solidFill>
                <a:srgbClr val="00B050"/>
              </a:solidFill>
              <a:effectLst>
                <a:outerShdw blurRad="38100" dist="38100" dir="2700000" algn="tl">
                  <a:srgbClr val="000000">
                    <a:alpha val="43137"/>
                  </a:srgbClr>
                </a:outerShdw>
              </a:effectLst>
              <a:latin typeface="Arial" pitchFamily="34" charset="0"/>
              <a:cs typeface="Arial" pitchFamily="34" charset="0"/>
            </a:endParaRPr>
          </a:p>
          <a:p>
            <a:pPr marL="742950" indent="-742950" algn="l" eaLnBrk="1" fontAlgn="auto" hangingPunct="1">
              <a:spcAft>
                <a:spcPts val="0"/>
              </a:spcAft>
              <a:defRPr/>
            </a:pP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endParaRPr lang="en-US" sz="39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-products of over expressed or                  abnormally expressed normal                   cellular proteins</a:t>
            </a:r>
            <a:b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t>
            </a:r>
            <a:r>
              <a:rPr lang="en-US" sz="3600" b="1" dirty="0" err="1" smtClean="0">
                <a:solidFill>
                  <a:srgbClr val="00B050"/>
                </a:solidFill>
                <a:effectLst>
                  <a:outerShdw blurRad="38100" dist="38100" dir="2700000" algn="tl">
                    <a:srgbClr val="000000">
                      <a:alpha val="43137"/>
                    </a:srgbClr>
                  </a:outerShdw>
                </a:effectLst>
                <a:latin typeface="Arial" pitchFamily="34" charset="0"/>
                <a:cs typeface="Arial" pitchFamily="34" charset="0"/>
              </a:rPr>
              <a:t>tyrosinase</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in melanoma</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.cancer-testis antigens</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-tumor antigens produced by </a:t>
            </a:r>
            <a:r>
              <a:rPr lang="en-US" sz="36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oncogenic</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viruses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(HPV, EBV)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endParaRPr lang="ar-IQ"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l">
              <a:defRPr/>
            </a:pP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t>
            </a:r>
            <a:r>
              <a:rPr lang="en-US" sz="40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onco</a:t>
            </a:r>
            <a:r>
              <a:rPr lang="en-US" sz="40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-fetal antigens</a:t>
            </a:r>
            <a:r>
              <a:rPr lang="en-US" sz="4000" b="1" dirty="0" smtClean="0"/>
              <a:t> </a:t>
            </a: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(CEA, AFP)</a:t>
            </a:r>
            <a:b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.proteins expressed at high levels on        cancer cells &amp; in normal developing         </a:t>
            </a: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fetal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but not adult tissues</a:t>
            </a:r>
            <a: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en-US" sz="4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effectLst>
                  <a:outerShdw blurRad="38100" dist="38100" dir="2700000" algn="tl">
                    <a:srgbClr val="000000">
                      <a:alpha val="43137"/>
                    </a:srgbClr>
                  </a:outerShdw>
                </a:effectLst>
                <a:latin typeface="Arial" pitchFamily="34" charset="0"/>
                <a:cs typeface="Arial" pitchFamily="34" charset="0"/>
              </a:rPr>
              <a:t>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.amounts are increased in tissues &amp;          circulation in inflammatory conditions</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.no evidence that the antigens are             targets of antitumor immunity</a:t>
            </a:r>
            <a:r>
              <a:rPr lang="en-US" sz="4000" b="1" dirty="0" smtClean="0">
                <a:solidFill>
                  <a:srgbClr val="00B050"/>
                </a:solidFill>
              </a:rPr>
              <a:t>  </a:t>
            </a:r>
            <a:r>
              <a:rPr lang="en-US" sz="4000" b="1" dirty="0" smtClean="0"/>
              <a:t/>
            </a:r>
            <a:br>
              <a:rPr lang="en-US" sz="4000" b="1" dirty="0" smtClean="0"/>
            </a:br>
            <a:r>
              <a:rPr lang="en-US" sz="4000" b="1" dirty="0" smtClean="0"/>
              <a:t>  </a:t>
            </a: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.used as markers in tumor diagnosis</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endParaRPr lang="ar-IQ" sz="4000" b="1" i="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-altered cell surface </a:t>
            </a:r>
            <a:r>
              <a:rPr lang="en-US" sz="36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glycolipids</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&amp;              </a:t>
            </a:r>
            <a:r>
              <a:rPr lang="en-US" sz="3600" b="1" i="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glycoproteins</a:t>
            </a:r>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en-US" sz="36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gangliosides</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blood          group antigens, </a:t>
            </a:r>
            <a:r>
              <a:rPr lang="en-US" sz="36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mucins</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b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.markers for diagnosis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.target for cancer therapy with specific     antibodies</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endParaRPr lang="ar-IQ" sz="36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3600" b="1"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-cell type-specific differentiation                antigens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t>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.are specific for particular lineages or       differentiation stages of various cells</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.are normal self-antigens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(do not induce   immune response)</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in tumor-bearing        hosts</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.are potential targets for immunotherapy   &amp; for identifying tissue of origin of           tumors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(CD20 in B cell lymphoma)</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endParaRPr lang="ar-IQ" sz="3600"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p:spPr>
        <p:txBody>
          <a:bodyPr rtlCol="1">
            <a:normAutofit/>
          </a:bodyPr>
          <a:lstStyle/>
          <a:p>
            <a:pPr algn="l" eaLnBrk="1" fontAlgn="auto" hangingPunct="1">
              <a:spcAft>
                <a:spcPts val="0"/>
              </a:spcAft>
              <a:defRPr/>
            </a:pP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Antitumor </a:t>
            </a:r>
            <a:r>
              <a:rPr lang="en-US" sz="3600" b="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Effector</a:t>
            </a:r>
            <a:r>
              <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Mechanisms</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742950" indent="-742950"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.natural killer cells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(NKC)</a:t>
            </a:r>
          </a:p>
          <a:p>
            <a:pPr marL="742950" indent="-742950" algn="l" eaLnBrk="1" fontAlgn="auto" hangingPunct="1">
              <a:spcAft>
                <a:spcPts val="0"/>
              </a:spcAft>
              <a:defRPr/>
            </a:pP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rPr>
              <a:t>-first line of defense against tumors</a:t>
            </a:r>
          </a:p>
          <a:p>
            <a:pPr marL="742950" indent="-742950"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cytotoxic</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T lymphocytes</a:t>
            </a:r>
            <a:r>
              <a:rPr lang="en-US" sz="3600" b="1" i="1" dirty="0" smtClean="0">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rPr>
              <a:t> </a:t>
            </a:r>
          </a:p>
          <a:p>
            <a:pPr marL="742950" indent="-742950"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.macrophages</a:t>
            </a:r>
          </a:p>
          <a:p>
            <a:pPr marL="742950" indent="-742950"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NK cells, T cells  &amp; macrophages              collaborate in antitumor reactivity</a:t>
            </a:r>
          </a:p>
          <a:p>
            <a:pPr marL="742950" indent="-742950" algn="l"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.antibodies</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r>
              <a:rPr lang="en-US" sz="3600" b="1" dirty="0" smtClean="0">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-no defensive role against cancer</a:t>
            </a:r>
            <a:br>
              <a:rPr lang="en-US" sz="3600" b="1" i="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600" b="1" i="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 -therapeutic use of monoclonal            antibodies in lymphoma </a:t>
            </a:r>
            <a:r>
              <a:rPr lang="en-US"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(CD20) </a:t>
            </a:r>
            <a:endPar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742950" indent="-742950" algn="l" eaLnBrk="1" fontAlgn="auto" hangingPunct="1">
              <a:spcAft>
                <a:spcPts val="0"/>
              </a:spcAft>
              <a:defRPr/>
            </a:pPr>
            <a:endParaRPr lang="ar-IQ" sz="3600" b="1" i="1" dirty="0">
              <a:solidFill>
                <a:schemeClr val="tx1"/>
              </a:solidFill>
              <a:latin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164</Words>
  <Application>Microsoft Office PowerPoint</Application>
  <PresentationFormat>عرض على الشاشة (3:4)‏</PresentationFormat>
  <Paragraphs>27</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Host Defense Against Tumors (Tumor Immunity) </vt:lpstr>
      <vt:lpstr>.immune surveillance  -implies that a normal function of the        immune system is to survey the body      for emerging malignant cells &amp; destroy   them, it is imperfect   .strongest argument for its existence is    increased frequency of cancers in            immuno-deficient hosts   .but most cancers occur in persons          who do not suffer from any overt              immuno-deficiency    </vt:lpstr>
      <vt:lpstr> .cancer immunoediting   -includes immune surveillance plus          “sculpting” the immunogenic                    properties of tumors to select tumor        cells that escape immune elimination  CTLs are the major immune defense mechanism against tumors, recognize peptides derived from cytoplasmic proteins that are bound to class I major histocompatibility complex (MHC) molecules    </vt:lpstr>
      <vt:lpstr>الشريحة 4</vt:lpstr>
      <vt:lpstr> -products of over expressed or                  abnormally expressed normal                   cellular proteins   .tyrosinase in melanoma   .cancer-testis antigens   -tumor antigens produced by oncogenic   viruses (HPV, EBV)     </vt:lpstr>
      <vt:lpstr>  -onco-fetal antigens (CEA, AFP)   .proteins expressed at high levels on        cancer cells &amp; in normal developing         fetal  but not adult tissues   .amounts are increased in tissues &amp;          circulation in inflammatory conditions   .no evidence that the antigens are             targets of antitumor immunity     .used as markers in tumor diagnosis     </vt:lpstr>
      <vt:lpstr> -altered cell surface glycolipids &amp;              glycoproteins (gangliosides, blood          group antigens, mucins)   .markers for diagnosis    .target for cancer therapy with specific     antibodies        </vt:lpstr>
      <vt:lpstr>-cell type-specific differentiation                antigens   .are specific for particular lineages or       differentiation stages of various cells  .are normal self-antigens (do not induce   immune response) in tumor-bearing        hosts  .are potential targets for immunotherapy   &amp; for identifying tissue of origin of           tumors (CD20 in B cell lymphoma)   </vt:lpstr>
      <vt:lpstr>الشريحة 9</vt:lpstr>
      <vt:lpstr>الشريحة 10</vt:lpstr>
      <vt:lpstr>    -lack of costimulation   .sensitization of T cells requires two    signals, one presented by MHC           molecules &amp; the other by co-               stimulatory molecules   .tumor cells often do not express         costimulatory molecules    -immunosuppression by    .chemical carcinogens   .ionizing radiation   .tumors &amp;/or their products     </vt:lpstr>
      <vt:lpstr>Promotion of Tumors Growth by the Immune System .through  -activated lymphocytes &amp; macrophages   produce growth factors for tumor cells   -regulatory T-cells &amp; subtypes of               macrophages may suppress host             response to tumors  -enzymes (MMPs), enhance tumor             invasion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Host Defense Against Tumors (Tumor Immunity) </dc:title>
  <dc:creator>AL.talib</dc:creator>
  <cp:lastModifiedBy>AL.talib</cp:lastModifiedBy>
  <cp:revision>56</cp:revision>
  <dcterms:created xsi:type="dcterms:W3CDTF">2012-10-14T07:31:12Z</dcterms:created>
  <dcterms:modified xsi:type="dcterms:W3CDTF">2012-12-21T05:49:32Z</dcterms:modified>
</cp:coreProperties>
</file>