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SA"/>
    </a:defPPr>
    <a:lvl1pPr algn="l" rtl="1" fontAlgn="base">
      <a:spcBef>
        <a:spcPct val="0"/>
      </a:spcBef>
      <a:spcAft>
        <a:spcPct val="0"/>
      </a:spcAft>
      <a:defRPr kern="1200">
        <a:solidFill>
          <a:schemeClr val="tx1"/>
        </a:solidFill>
        <a:latin typeface="Arial" charset="0"/>
        <a:ea typeface="+mn-ea"/>
        <a:cs typeface="Arial" charset="0"/>
      </a:defRPr>
    </a:lvl1pPr>
    <a:lvl2pPr marL="457200" algn="l" rtl="1" fontAlgn="base">
      <a:spcBef>
        <a:spcPct val="0"/>
      </a:spcBef>
      <a:spcAft>
        <a:spcPct val="0"/>
      </a:spcAft>
      <a:defRPr kern="1200">
        <a:solidFill>
          <a:schemeClr val="tx1"/>
        </a:solidFill>
        <a:latin typeface="Arial" charset="0"/>
        <a:ea typeface="+mn-ea"/>
        <a:cs typeface="Arial" charset="0"/>
      </a:defRPr>
    </a:lvl2pPr>
    <a:lvl3pPr marL="914400" algn="l" rtl="1" fontAlgn="base">
      <a:spcBef>
        <a:spcPct val="0"/>
      </a:spcBef>
      <a:spcAft>
        <a:spcPct val="0"/>
      </a:spcAft>
      <a:defRPr kern="1200">
        <a:solidFill>
          <a:schemeClr val="tx1"/>
        </a:solidFill>
        <a:latin typeface="Arial" charset="0"/>
        <a:ea typeface="+mn-ea"/>
        <a:cs typeface="Arial" charset="0"/>
      </a:defRPr>
    </a:lvl3pPr>
    <a:lvl4pPr marL="1371600" algn="l" rtl="1" fontAlgn="base">
      <a:spcBef>
        <a:spcPct val="0"/>
      </a:spcBef>
      <a:spcAft>
        <a:spcPct val="0"/>
      </a:spcAft>
      <a:defRPr kern="1200">
        <a:solidFill>
          <a:schemeClr val="tx1"/>
        </a:solidFill>
        <a:latin typeface="Arial" charset="0"/>
        <a:ea typeface="+mn-ea"/>
        <a:cs typeface="Arial" charset="0"/>
      </a:defRPr>
    </a:lvl4pPr>
    <a:lvl5pPr marL="1828800" algn="l"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4" autoAdjust="0"/>
    <p:restoredTop sz="94660"/>
  </p:normalViewPr>
  <p:slideViewPr>
    <p:cSldViewPr>
      <p:cViewPr>
        <p:scale>
          <a:sx n="50" d="100"/>
          <a:sy n="50" d="100"/>
        </p:scale>
        <p:origin x="-5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DED6AA3C-6A4E-4389-AEFF-2B66DA036163}"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5F77E1A6-6348-4DE3-A5CF-E7DF23638781}"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9B3A3FE7-0A4B-44D3-9840-55E41757B94B}"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DCBF6587-765C-4F6F-804D-CC59D1E12430}"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0631FCF1-2826-4736-A183-0EDBD4B1A9C9}"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BD3A626B-F334-41C2-8ED2-D9B80CDA0390}"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endParaRPr lang="en-US"/>
          </a:p>
        </p:txBody>
      </p:sp>
      <p:sp>
        <p:nvSpPr>
          <p:cNvPr id="9" name="عنصر نائب لرقم الشريحة 8"/>
          <p:cNvSpPr>
            <a:spLocks noGrp="1"/>
          </p:cNvSpPr>
          <p:nvPr>
            <p:ph type="sldNum" sz="quarter" idx="12"/>
          </p:nvPr>
        </p:nvSpPr>
        <p:spPr/>
        <p:txBody>
          <a:bodyPr/>
          <a:lstStyle>
            <a:lvl1pPr>
              <a:defRPr/>
            </a:lvl1pPr>
          </a:lstStyle>
          <a:p>
            <a:fld id="{345E4674-A3A7-4AB1-AE89-C46FF2B86923}"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endParaRPr lang="en-US"/>
          </a:p>
        </p:txBody>
      </p:sp>
      <p:sp>
        <p:nvSpPr>
          <p:cNvPr id="5" name="عنصر نائب لرقم الشريحة 4"/>
          <p:cNvSpPr>
            <a:spLocks noGrp="1"/>
          </p:cNvSpPr>
          <p:nvPr>
            <p:ph type="sldNum" sz="quarter" idx="12"/>
          </p:nvPr>
        </p:nvSpPr>
        <p:spPr/>
        <p:txBody>
          <a:bodyPr/>
          <a:lstStyle>
            <a:lvl1pPr>
              <a:defRPr/>
            </a:lvl1pPr>
          </a:lstStyle>
          <a:p>
            <a:fld id="{2A41FBA5-4DF1-4910-9F48-ED8EBE9B4C3F}"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endParaRPr lang="en-US"/>
          </a:p>
        </p:txBody>
      </p:sp>
      <p:sp>
        <p:nvSpPr>
          <p:cNvPr id="4" name="عنصر نائب لرقم الشريحة 3"/>
          <p:cNvSpPr>
            <a:spLocks noGrp="1"/>
          </p:cNvSpPr>
          <p:nvPr>
            <p:ph type="sldNum" sz="quarter" idx="12"/>
          </p:nvPr>
        </p:nvSpPr>
        <p:spPr/>
        <p:txBody>
          <a:bodyPr/>
          <a:lstStyle>
            <a:lvl1pPr>
              <a:defRPr/>
            </a:lvl1pPr>
          </a:lstStyle>
          <a:p>
            <a:fld id="{EE96DE57-EAEB-429F-9F0B-5CE75D246203}"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0E6806E2-CDE3-4CE9-8F35-0B1CBD22901B}"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0E493470-8E23-4442-BA52-F75D9C256EB3}"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79B74438-E2E9-4843-88B9-1DC7DCD36D3C}"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20713"/>
            <a:ext cx="7772400" cy="2016125"/>
          </a:xfrm>
        </p:spPr>
        <p:txBody>
          <a:bodyPr/>
          <a:lstStyle/>
          <a:p>
            <a:r>
              <a:rPr lang="en-US"/>
              <a:t>Transverse&amp;oblique lie</a:t>
            </a:r>
          </a:p>
        </p:txBody>
      </p:sp>
      <p:sp>
        <p:nvSpPr>
          <p:cNvPr id="2051" name="Rectangle 3"/>
          <p:cNvSpPr>
            <a:spLocks noGrp="1" noChangeArrowheads="1"/>
          </p:cNvSpPr>
          <p:nvPr>
            <p:ph type="subTitle" idx="1"/>
          </p:nvPr>
        </p:nvSpPr>
        <p:spPr>
          <a:xfrm>
            <a:off x="1371600" y="2133600"/>
            <a:ext cx="6400800" cy="4464050"/>
          </a:xfrm>
        </p:spPr>
        <p:txBody>
          <a:bodyPr/>
          <a:lstStyle/>
          <a:p>
            <a:r>
              <a:rPr lang="en-US" sz="2800"/>
              <a:t>The fetus may lie with its long axis transverse or oblique in the uterus,when the point of the shoulder is usually the presenting part with potential risk of cord or hand or foot prolapse following rupture of membranes.In the abscence of antenatal care shoulder presentation occur once in 500 labours.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Causes</a:t>
            </a:r>
          </a:p>
        </p:txBody>
      </p:sp>
      <p:sp>
        <p:nvSpPr>
          <p:cNvPr id="17411" name="Rectangle 3"/>
          <p:cNvSpPr>
            <a:spLocks noGrp="1" noChangeArrowheads="1"/>
          </p:cNvSpPr>
          <p:nvPr>
            <p:ph type="body" idx="1"/>
          </p:nvPr>
        </p:nvSpPr>
        <p:spPr/>
        <p:txBody>
          <a:bodyPr/>
          <a:lstStyle/>
          <a:p>
            <a:pPr algn="l" rtl="0">
              <a:buFontTx/>
              <a:buNone/>
            </a:pPr>
            <a:r>
              <a:rPr lang="en-US"/>
              <a:t>-polyhydramnios</a:t>
            </a:r>
          </a:p>
          <a:p>
            <a:pPr algn="l" rtl="0">
              <a:buFontTx/>
              <a:buNone/>
            </a:pPr>
            <a:r>
              <a:rPr lang="en-US"/>
              <a:t>-multipara woman</a:t>
            </a:r>
          </a:p>
          <a:p>
            <a:pPr algn="l" rtl="0">
              <a:buFontTx/>
              <a:buNone/>
            </a:pPr>
            <a:r>
              <a:rPr lang="en-US"/>
              <a:t>-placenta previa</a:t>
            </a:r>
          </a:p>
          <a:p>
            <a:pPr algn="l" rtl="0">
              <a:buFontTx/>
              <a:buNone/>
            </a:pPr>
            <a:r>
              <a:rPr lang="en-US"/>
              <a:t>-pelvic tumours</a:t>
            </a:r>
          </a:p>
          <a:p>
            <a:pPr algn="l" rtl="0">
              <a:buFontTx/>
              <a:buNone/>
            </a:pPr>
            <a:r>
              <a:rPr lang="en-US"/>
              <a:t>-pelvic contraction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Management</a:t>
            </a:r>
          </a:p>
        </p:txBody>
      </p:sp>
      <p:sp>
        <p:nvSpPr>
          <p:cNvPr id="18435" name="Rectangle 3"/>
          <p:cNvSpPr>
            <a:spLocks noGrp="1" noChangeArrowheads="1"/>
          </p:cNvSpPr>
          <p:nvPr>
            <p:ph type="body" idx="1"/>
          </p:nvPr>
        </p:nvSpPr>
        <p:spPr/>
        <p:txBody>
          <a:bodyPr/>
          <a:lstStyle/>
          <a:p>
            <a:pPr algn="l" rtl="0">
              <a:buFontTx/>
              <a:buNone/>
            </a:pPr>
            <a:r>
              <a:rPr lang="en-US"/>
              <a:t>If there is no contraindication for normal vaginal delivery,gentle external version used to correct the presentation whenever the patient is examined.patients should be warned to come to hospital immediately when starting labour.Patients who live far away from hospital admitted from 38 weeks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476250"/>
            <a:ext cx="8229600" cy="5649913"/>
          </a:xfrm>
        </p:spPr>
        <p:txBody>
          <a:bodyPr/>
          <a:lstStyle/>
          <a:p>
            <a:pPr algn="l" rtl="0">
              <a:buFontTx/>
              <a:buNone/>
            </a:pPr>
            <a:r>
              <a:rPr lang="en-US"/>
              <a:t>In multiparous woman an unstable lie will often correct itself in early labour.If it is not practical to await for spontaneous onset of labour or if there is obstetric indication for delivery,induction is decided.After correction of the fetal lie to longitudinal starting with syntocinon infusion &amp;delay amniotomy until there are uterine contractions&amp;the head had settled into the pelvic brim.</a:t>
            </a:r>
          </a:p>
          <a:p>
            <a:pPr algn="l" rtl="0">
              <a:buFontTx/>
              <a:buNone/>
            </a:pPr>
            <a:endParaRPr lang="en-US"/>
          </a:p>
          <a:p>
            <a:pPr algn="l" rtl="0">
              <a:buFontTx/>
              <a:buNone/>
            </a:pPr>
            <a:endParaRPr lang="en-US"/>
          </a:p>
          <a:p>
            <a:pPr algn="l" rtl="0">
              <a:buFontTx/>
              <a:buNone/>
            </a:pPr>
            <a:endParaRPr lang="en-US"/>
          </a:p>
          <a:p>
            <a:pPr algn="l" rtl="0">
              <a:buFontTx/>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a:t>Umbilical cord accidents</a:t>
            </a:r>
          </a:p>
        </p:txBody>
      </p:sp>
      <p:sp>
        <p:nvSpPr>
          <p:cNvPr id="20483" name="Rectangle 3"/>
          <p:cNvSpPr>
            <a:spLocks noGrp="1" noChangeArrowheads="1"/>
          </p:cNvSpPr>
          <p:nvPr>
            <p:ph type="body" idx="1"/>
          </p:nvPr>
        </p:nvSpPr>
        <p:spPr>
          <a:xfrm>
            <a:off x="457200" y="1196975"/>
            <a:ext cx="8229600" cy="5661025"/>
          </a:xfrm>
        </p:spPr>
        <p:txBody>
          <a:bodyPr/>
          <a:lstStyle/>
          <a:p>
            <a:pPr algn="l" rtl="0">
              <a:buFontTx/>
              <a:buNone/>
            </a:pPr>
            <a:r>
              <a:rPr lang="en-US" b="1"/>
              <a:t>Definition</a:t>
            </a:r>
          </a:p>
          <a:p>
            <a:pPr algn="l" rtl="0">
              <a:buFontTx/>
              <a:buNone/>
            </a:pPr>
            <a:r>
              <a:rPr lang="en-US" b="1"/>
              <a:t>Umbilical cord presentation:</a:t>
            </a:r>
            <a:r>
              <a:rPr lang="en-US"/>
              <a:t>Is the presence of asegment of umbilical cord at the cervical os as the presenting part with intact membranes.</a:t>
            </a:r>
          </a:p>
          <a:p>
            <a:pPr algn="l" rtl="0">
              <a:buFontTx/>
              <a:buNone/>
            </a:pPr>
            <a:r>
              <a:rPr lang="en-US" b="1"/>
              <a:t>Umbilical cord prolapse:</a:t>
            </a:r>
            <a:r>
              <a:rPr lang="en-US"/>
              <a:t>Is present when the membranes have ruptured&amp;the segment of cord may be at any level from upper vagina to outside the intoitus,this occur in about 1 in 500 deliveries.</a:t>
            </a:r>
            <a:endParaRPr lang="en-US" b="1"/>
          </a:p>
          <a:p>
            <a:pPr algn="l" rtl="0">
              <a:buFontTx/>
              <a:buNone/>
            </a:pPr>
            <a:endParaRPr lang="en-US" b="1"/>
          </a:p>
          <a:p>
            <a:pPr algn="l" rtl="0">
              <a:buFontTx/>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57200" y="333375"/>
            <a:ext cx="8229600" cy="5792788"/>
          </a:xfrm>
        </p:spPr>
        <p:txBody>
          <a:bodyPr/>
          <a:lstStyle/>
          <a:p>
            <a:pPr algn="l" rtl="0">
              <a:lnSpc>
                <a:spcPct val="90000"/>
              </a:lnSpc>
              <a:buFontTx/>
              <a:buNone/>
            </a:pPr>
            <a:r>
              <a:rPr lang="en-US"/>
              <a:t>The stage preceding cord presentation is the presence of cord beside the presenting part&amp;may manifest as variable decelerations of the fetal heart due to cord compression.</a:t>
            </a:r>
          </a:p>
          <a:p>
            <a:pPr algn="l" rtl="0">
              <a:lnSpc>
                <a:spcPct val="90000"/>
              </a:lnSpc>
              <a:buFontTx/>
              <a:buNone/>
            </a:pPr>
            <a:endParaRPr lang="en-US"/>
          </a:p>
          <a:p>
            <a:pPr algn="l" rtl="0">
              <a:lnSpc>
                <a:spcPct val="90000"/>
              </a:lnSpc>
              <a:buFontTx/>
              <a:buNone/>
            </a:pPr>
            <a:r>
              <a:rPr lang="en-US" b="1"/>
              <a:t>Causes:</a:t>
            </a:r>
          </a:p>
          <a:p>
            <a:pPr algn="l" rtl="0">
              <a:lnSpc>
                <a:spcPct val="90000"/>
              </a:lnSpc>
              <a:buFontTx/>
              <a:buNone/>
            </a:pPr>
            <a:r>
              <a:rPr lang="en-US" b="1"/>
              <a:t>1-</a:t>
            </a:r>
            <a:r>
              <a:rPr lang="en-US"/>
              <a:t>It is more common when the presenting part does not fit well into lower uterine segment as in malpresentation like in breech,shoulder,brow or face presentation or occipitoposterior position.</a:t>
            </a:r>
            <a:endParaRPr lang="en-US"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620713"/>
            <a:ext cx="8229600" cy="5184775"/>
          </a:xfrm>
        </p:spPr>
        <p:txBody>
          <a:bodyPr/>
          <a:lstStyle/>
          <a:p>
            <a:pPr algn="l" rtl="0">
              <a:buFontTx/>
              <a:buNone/>
            </a:pPr>
            <a:r>
              <a:rPr lang="en-US"/>
              <a:t>2-If the head is high above pelvic brimas in pelvic contraction</a:t>
            </a:r>
          </a:p>
          <a:p>
            <a:pPr algn="l" rtl="0">
              <a:buFontTx/>
              <a:buNone/>
            </a:pPr>
            <a:r>
              <a:rPr lang="en-US"/>
              <a:t>3-in premature or small fetus</a:t>
            </a:r>
          </a:p>
          <a:p>
            <a:pPr algn="l" rtl="0">
              <a:buFontTx/>
              <a:buNone/>
            </a:pPr>
            <a:r>
              <a:rPr lang="en-US"/>
              <a:t>4-multiple pregnancy</a:t>
            </a:r>
          </a:p>
          <a:p>
            <a:pPr algn="l" rtl="0">
              <a:buFontTx/>
              <a:buNone/>
            </a:pPr>
            <a:r>
              <a:rPr lang="en-US"/>
              <a:t>5-if the cord is unduly long</a:t>
            </a:r>
          </a:p>
          <a:p>
            <a:pPr algn="l" rtl="0">
              <a:buFontTx/>
              <a:buNone/>
            </a:pPr>
            <a:r>
              <a:rPr lang="en-US"/>
              <a:t>6-cord insertioninto placenta which is partially sited in the lower segment as type1or 2 placenta previa.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a:r>
              <a:rPr lang="en-US" b="1"/>
              <a:t>Diagnosis</a:t>
            </a:r>
          </a:p>
        </p:txBody>
      </p:sp>
      <p:sp>
        <p:nvSpPr>
          <p:cNvPr id="23555" name="Rectangle 3"/>
          <p:cNvSpPr>
            <a:spLocks noGrp="1" noChangeArrowheads="1"/>
          </p:cNvSpPr>
          <p:nvPr>
            <p:ph type="body" idx="1"/>
          </p:nvPr>
        </p:nvSpPr>
        <p:spPr>
          <a:xfrm>
            <a:off x="457200" y="1196975"/>
            <a:ext cx="8229600" cy="5400675"/>
          </a:xfrm>
        </p:spPr>
        <p:txBody>
          <a:bodyPr/>
          <a:lstStyle/>
          <a:p>
            <a:pPr algn="l" rtl="0">
              <a:buFontTx/>
              <a:buNone/>
            </a:pPr>
            <a:r>
              <a:rPr lang="en-US" sz="2800"/>
              <a:t>Presentation of the umbilical cord can be felt through the intact back of membranes&amp;pulsation of its vessels can be recognized.</a:t>
            </a:r>
          </a:p>
          <a:p>
            <a:pPr algn="l" rtl="0">
              <a:buFontTx/>
              <a:buNone/>
            </a:pPr>
            <a:r>
              <a:rPr lang="en-US" sz="2800"/>
              <a:t>In prolapse of the cord the diagnosis is easy as loop of cord is felt in the vagina or may even present at the vulva which is felt to know if pulsation is present,but sometimes pulsations are abscent&amp;the baby still alive because the cord is compressed so fetal heart should be heard through the abdomen.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1196975"/>
            <a:ext cx="8229600" cy="4929188"/>
          </a:xfrm>
        </p:spPr>
        <p:txBody>
          <a:bodyPr/>
          <a:lstStyle/>
          <a:p>
            <a:pPr algn="l" rtl="0">
              <a:buFontTx/>
              <a:buNone/>
            </a:pPr>
            <a:r>
              <a:rPr lang="en-US"/>
              <a:t>Whenever presentation or prolapse of the cord is diagnosed,the degree of dilatation of the cervix&amp;the presentation should be noted.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b="1"/>
              <a:t>Management</a:t>
            </a:r>
          </a:p>
        </p:txBody>
      </p:sp>
      <p:sp>
        <p:nvSpPr>
          <p:cNvPr id="25603" name="Rectangle 3"/>
          <p:cNvSpPr>
            <a:spLocks noGrp="1" noChangeArrowheads="1"/>
          </p:cNvSpPr>
          <p:nvPr>
            <p:ph type="body" idx="1"/>
          </p:nvPr>
        </p:nvSpPr>
        <p:spPr/>
        <p:txBody>
          <a:bodyPr/>
          <a:lstStyle/>
          <a:p>
            <a:pPr algn="l" rtl="0">
              <a:buFontTx/>
              <a:buNone/>
            </a:pPr>
            <a:r>
              <a:rPr lang="en-US"/>
              <a:t>A-If the fetus is alive:the treatment is immediate delivery;</a:t>
            </a:r>
          </a:p>
          <a:p>
            <a:pPr algn="l" rtl="0">
              <a:buFontTx/>
              <a:buNone/>
            </a:pPr>
            <a:r>
              <a:rPr lang="en-US"/>
              <a:t>1-If the cervix is not fully dilated delivery will be by caesarean section,while preparations for c/s are being made;steps should be taken to relieve pressure on the cord,which include: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333375"/>
            <a:ext cx="8229600" cy="5792788"/>
          </a:xfrm>
        </p:spPr>
        <p:txBody>
          <a:bodyPr/>
          <a:lstStyle/>
          <a:p>
            <a:pPr algn="l" rtl="0"/>
            <a:r>
              <a:rPr lang="en-US"/>
              <a:t>Position the patient in knee-chest position</a:t>
            </a:r>
          </a:p>
          <a:p>
            <a:pPr algn="l" rtl="0"/>
            <a:r>
              <a:rPr lang="en-US"/>
              <a:t>Maintain digital pressure to push the presenting part as far out of the pelvic cavity</a:t>
            </a:r>
          </a:p>
          <a:p>
            <a:pPr algn="l" rtl="0"/>
            <a:r>
              <a:rPr lang="en-US"/>
              <a:t>Sometimes passing urinary catheter &amp;filling the bladder through it with normal seline</a:t>
            </a:r>
          </a:p>
          <a:p>
            <a:pPr algn="l" rtl="0"/>
            <a:r>
              <a:rPr lang="en-US"/>
              <a:t>Replace the exposed cord in the vagina to keep it warm&amp;prevent vasospasm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33375"/>
            <a:ext cx="7772400" cy="863600"/>
          </a:xfrm>
        </p:spPr>
        <p:txBody>
          <a:bodyPr/>
          <a:lstStyle/>
          <a:p>
            <a:r>
              <a:rPr lang="en-US"/>
              <a:t>Causes</a:t>
            </a:r>
          </a:p>
        </p:txBody>
      </p:sp>
      <p:sp>
        <p:nvSpPr>
          <p:cNvPr id="4100" name="Rectangle 4"/>
          <p:cNvSpPr>
            <a:spLocks noGrp="1" noChangeArrowheads="1"/>
          </p:cNvSpPr>
          <p:nvPr>
            <p:ph type="subTitle" idx="1"/>
          </p:nvPr>
        </p:nvSpPr>
        <p:spPr>
          <a:xfrm>
            <a:off x="468313" y="1412875"/>
            <a:ext cx="8351837" cy="5111750"/>
          </a:xfrm>
        </p:spPr>
        <p:txBody>
          <a:bodyPr/>
          <a:lstStyle/>
          <a:p>
            <a:pPr algn="l">
              <a:lnSpc>
                <a:spcPct val="90000"/>
              </a:lnSpc>
            </a:pPr>
            <a:r>
              <a:rPr lang="en-US"/>
              <a:t>1-multiparity with lax uterus</a:t>
            </a:r>
          </a:p>
          <a:p>
            <a:pPr algn="l">
              <a:lnSpc>
                <a:spcPct val="90000"/>
              </a:lnSpc>
            </a:pPr>
            <a:r>
              <a:rPr lang="en-US"/>
              <a:t>&amp;abdominal wall</a:t>
            </a:r>
          </a:p>
          <a:p>
            <a:pPr algn="l">
              <a:lnSpc>
                <a:spcPct val="90000"/>
              </a:lnSpc>
            </a:pPr>
            <a:r>
              <a:rPr lang="en-US"/>
              <a:t>2-In premature labour</a:t>
            </a:r>
          </a:p>
          <a:p>
            <a:pPr algn="l">
              <a:lnSpc>
                <a:spcPct val="90000"/>
              </a:lnSpc>
            </a:pPr>
            <a:r>
              <a:rPr lang="en-US"/>
              <a:t>3-polyhydramnios</a:t>
            </a:r>
          </a:p>
          <a:p>
            <a:pPr algn="l">
              <a:lnSpc>
                <a:spcPct val="90000"/>
              </a:lnSpc>
            </a:pPr>
            <a:r>
              <a:rPr lang="en-US"/>
              <a:t>4-multiple pregnancy</a:t>
            </a:r>
          </a:p>
          <a:p>
            <a:pPr algn="l">
              <a:lnSpc>
                <a:spcPct val="90000"/>
              </a:lnSpc>
            </a:pPr>
            <a:r>
              <a:rPr lang="en-US"/>
              <a:t>5-in conditions of anything prevent engagement of fetal head as contracted pelvis,placenta previa or pelvic tumour</a:t>
            </a:r>
          </a:p>
          <a:p>
            <a:pPr algn="l">
              <a:lnSpc>
                <a:spcPct val="90000"/>
              </a:lnSpc>
            </a:pPr>
            <a:r>
              <a:rPr lang="en-US"/>
              <a:t>6-uterine malformations as arcuate or subseptate uterus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57200" y="620713"/>
            <a:ext cx="8229600" cy="5505450"/>
          </a:xfrm>
        </p:spPr>
        <p:txBody>
          <a:bodyPr/>
          <a:lstStyle/>
          <a:p>
            <a:pPr algn="l" rtl="0">
              <a:buFontTx/>
              <a:buNone/>
            </a:pPr>
            <a:r>
              <a:rPr lang="en-US"/>
              <a:t>At the same time the assisstant should:</a:t>
            </a:r>
          </a:p>
          <a:p>
            <a:pPr algn="l" rtl="0"/>
            <a:r>
              <a:rPr lang="en-US"/>
              <a:t>Establish I-V access with cannula</a:t>
            </a:r>
          </a:p>
          <a:p>
            <a:pPr algn="l" rtl="0"/>
            <a:r>
              <a:rPr lang="en-US"/>
              <a:t>Take blood for haemoglobin level&amp;cross-match</a:t>
            </a:r>
          </a:p>
          <a:p>
            <a:pPr algn="l" rtl="0"/>
            <a:r>
              <a:rPr lang="en-US"/>
              <a:t>Give an H2 receptor agonist&amp;/or antacid</a:t>
            </a:r>
          </a:p>
          <a:p>
            <a:pPr algn="l" rtl="0"/>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549275"/>
            <a:ext cx="8229600" cy="5576888"/>
          </a:xfrm>
        </p:spPr>
        <p:txBody>
          <a:bodyPr/>
          <a:lstStyle/>
          <a:p>
            <a:pPr algn="l" rtl="0">
              <a:lnSpc>
                <a:spcPct val="90000"/>
              </a:lnSpc>
              <a:buFontTx/>
              <a:buNone/>
            </a:pPr>
            <a:r>
              <a:rPr lang="en-US"/>
              <a:t>2-If the cervix is fully dilated:</a:t>
            </a:r>
          </a:p>
          <a:p>
            <a:pPr algn="l" rtl="0">
              <a:lnSpc>
                <a:spcPct val="90000"/>
              </a:lnSpc>
            </a:pPr>
            <a:r>
              <a:rPr lang="en-US"/>
              <a:t>If it is cephalic presentation&amp;there is no other complications as contracted pelvis,immediate delivery with forceps or vacuum is performed when the head is descending with the contractions.</a:t>
            </a:r>
          </a:p>
          <a:p>
            <a:pPr algn="l" rtl="0">
              <a:lnSpc>
                <a:spcPct val="90000"/>
              </a:lnSpc>
            </a:pPr>
            <a:r>
              <a:rPr lang="en-US"/>
              <a:t>In breech presentation:in multiparous woman with no other contraindications breech extraction is done,otherwise c/s is indicated.</a:t>
            </a:r>
          </a:p>
          <a:p>
            <a:pPr algn="l" rtl="0">
              <a:lnSpc>
                <a:spcPct val="90000"/>
              </a:lnSpc>
            </a:pPr>
            <a:r>
              <a:rPr lang="en-US"/>
              <a:t>Any other malpresentation c/s is indicated.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1412875"/>
            <a:ext cx="8229600" cy="4713288"/>
          </a:xfrm>
        </p:spPr>
        <p:txBody>
          <a:bodyPr/>
          <a:lstStyle/>
          <a:p>
            <a:pPr algn="l" rtl="0">
              <a:buFontTx/>
              <a:buNone/>
            </a:pPr>
            <a:r>
              <a:rPr lang="en-US"/>
              <a:t>B-If the fetus is dead&amp;the lie is longitudinal&amp;there is no contraindication normal vaginal delivery should be anticipated which may require oxytocin infusion&amp;/or analgesia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Prognosis</a:t>
            </a:r>
          </a:p>
        </p:txBody>
      </p:sp>
      <p:sp>
        <p:nvSpPr>
          <p:cNvPr id="30723" name="Rectangle 3"/>
          <p:cNvSpPr>
            <a:spLocks noGrp="1" noChangeArrowheads="1"/>
          </p:cNvSpPr>
          <p:nvPr>
            <p:ph type="body" idx="1"/>
          </p:nvPr>
        </p:nvSpPr>
        <p:spPr/>
        <p:txBody>
          <a:bodyPr/>
          <a:lstStyle/>
          <a:p>
            <a:pPr algn="l" rtl="0">
              <a:lnSpc>
                <a:spcPct val="90000"/>
              </a:lnSpc>
              <a:buFontTx/>
              <a:buNone/>
            </a:pPr>
            <a:r>
              <a:rPr lang="en-US"/>
              <a:t>The prognosis for the fetus is poor,still birth or neonatal death occurs in about 20% of cases,especially in cephalic presentation&amp;if the prolapse occur far away from hospital.</a:t>
            </a:r>
          </a:p>
          <a:p>
            <a:pPr algn="l" rtl="0">
              <a:lnSpc>
                <a:spcPct val="90000"/>
              </a:lnSpc>
              <a:buFontTx/>
              <a:buNone/>
            </a:pPr>
            <a:r>
              <a:rPr lang="en-US"/>
              <a:t>For the mother descend of the cord often calls for speedy delivery by forceps or c/s&amp;these procedures increase the risk of mother to some extent.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Diagnosis</a:t>
            </a:r>
          </a:p>
        </p:txBody>
      </p:sp>
      <p:sp>
        <p:nvSpPr>
          <p:cNvPr id="7171" name="Rectangle 3"/>
          <p:cNvSpPr>
            <a:spLocks noGrp="1" noChangeArrowheads="1"/>
          </p:cNvSpPr>
          <p:nvPr>
            <p:ph type="body" idx="1"/>
          </p:nvPr>
        </p:nvSpPr>
        <p:spPr>
          <a:xfrm>
            <a:off x="468313" y="1341438"/>
            <a:ext cx="8229600" cy="5216525"/>
          </a:xfrm>
        </p:spPr>
        <p:txBody>
          <a:bodyPr/>
          <a:lstStyle/>
          <a:p>
            <a:pPr algn="l" rtl="0">
              <a:lnSpc>
                <a:spcPct val="90000"/>
              </a:lnSpc>
              <a:buFontTx/>
              <a:buNone/>
            </a:pPr>
            <a:r>
              <a:rPr lang="en-US"/>
              <a:t>Abdominal examination:</a:t>
            </a:r>
          </a:p>
          <a:p>
            <a:pPr algn="l" rtl="0">
              <a:lnSpc>
                <a:spcPct val="90000"/>
              </a:lnSpc>
              <a:buFontTx/>
              <a:buNone/>
            </a:pPr>
            <a:r>
              <a:rPr lang="en-US"/>
              <a:t>The uterus appear asymmetrical&amp;is broader than usual with fundus lower than expected for date.On palpation the hard round head is felt in one iliac fossa with the softer breech on the opposite side,no presenting part is felt over the pelvic brim.In the center of abdomen the back will be felt in dorsoanterior position&amp;small parts in dorsoposterior position.Fetal heart sounds are heard just below umbilicus.</a:t>
            </a:r>
          </a:p>
          <a:p>
            <a:pPr algn="l" rtl="0">
              <a:lnSpc>
                <a:spcPct val="90000"/>
              </a:lnSpc>
              <a:buFontTx/>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rtl="0"/>
            <a:r>
              <a:rPr lang="en-US"/>
              <a:t>Vaginal examination</a:t>
            </a:r>
          </a:p>
        </p:txBody>
      </p:sp>
      <p:sp>
        <p:nvSpPr>
          <p:cNvPr id="8195" name="Rectangle 3"/>
          <p:cNvSpPr>
            <a:spLocks noGrp="1" noChangeArrowheads="1"/>
          </p:cNvSpPr>
          <p:nvPr>
            <p:ph type="body" idx="1"/>
          </p:nvPr>
        </p:nvSpPr>
        <p:spPr>
          <a:xfrm>
            <a:off x="457200" y="1773238"/>
            <a:ext cx="8229600" cy="4176712"/>
          </a:xfrm>
        </p:spPr>
        <p:txBody>
          <a:bodyPr/>
          <a:lstStyle/>
          <a:p>
            <a:pPr algn="l" rtl="0">
              <a:buFontTx/>
              <a:buNone/>
            </a:pPr>
            <a:r>
              <a:rPr lang="en-US"/>
              <a:t>At the beginning of labour the presenting part is high.During labour the membranes may ruptures early &amp;when cervix is dilated arm or loop of cord or foot may prolapse.</a:t>
            </a:r>
          </a:p>
          <a:p>
            <a:pPr algn="l" rtl="0">
              <a:buFontTx/>
              <a:buNone/>
            </a:pPr>
            <a:r>
              <a:rPr lang="en-US"/>
              <a:t>Diagnosis of shoulder presentation depends on recognition of acromion process,scapula&amp;adjacent ribs.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Course of labour</a:t>
            </a:r>
          </a:p>
        </p:txBody>
      </p:sp>
      <p:sp>
        <p:nvSpPr>
          <p:cNvPr id="9219" name="Rectangle 3"/>
          <p:cNvSpPr>
            <a:spLocks noGrp="1" noChangeArrowheads="1"/>
          </p:cNvSpPr>
          <p:nvPr>
            <p:ph type="body" idx="1"/>
          </p:nvPr>
        </p:nvSpPr>
        <p:spPr/>
        <p:txBody>
          <a:bodyPr/>
          <a:lstStyle/>
          <a:p>
            <a:pPr algn="l" rtl="0">
              <a:buFontTx/>
              <a:buNone/>
            </a:pPr>
            <a:r>
              <a:rPr lang="en-US"/>
              <a:t>Afetus lie obliquely or transversly cannot be born naturally unless it is macerated or very premature when the body is delivered doubled up.</a:t>
            </a:r>
          </a:p>
          <a:p>
            <a:pPr algn="l" rtl="0">
              <a:buFontTx/>
              <a:buNone/>
            </a:pPr>
            <a:r>
              <a:rPr lang="en-US"/>
              <a:t>In untreated cases will end in obstructed labour&amp;fetal death with risk of ruptured uterus.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Management</a:t>
            </a:r>
          </a:p>
        </p:txBody>
      </p:sp>
      <p:sp>
        <p:nvSpPr>
          <p:cNvPr id="10243" name="Rectangle 3"/>
          <p:cNvSpPr>
            <a:spLocks noGrp="1" noChangeArrowheads="1"/>
          </p:cNvSpPr>
          <p:nvPr>
            <p:ph type="body" idx="1"/>
          </p:nvPr>
        </p:nvSpPr>
        <p:spPr/>
        <p:txBody>
          <a:bodyPr/>
          <a:lstStyle/>
          <a:p>
            <a:pPr algn="l" rtl="0">
              <a:lnSpc>
                <a:spcPct val="90000"/>
              </a:lnSpc>
              <a:buFontTx/>
              <a:buNone/>
            </a:pPr>
            <a:r>
              <a:rPr lang="en-US"/>
              <a:t>During pregnancy:</a:t>
            </a:r>
          </a:p>
          <a:p>
            <a:pPr algn="l" rtl="0">
              <a:lnSpc>
                <a:spcPct val="90000"/>
              </a:lnSpc>
              <a:buFontTx/>
              <a:buNone/>
            </a:pPr>
            <a:r>
              <a:rPr lang="en-US"/>
              <a:t>Gentle external version may be used to correct the malpresentation.</a:t>
            </a:r>
          </a:p>
          <a:p>
            <a:pPr algn="l" rtl="0">
              <a:lnSpc>
                <a:spcPct val="90000"/>
              </a:lnSpc>
              <a:buFontTx/>
              <a:buNone/>
            </a:pPr>
            <a:r>
              <a:rPr lang="en-US"/>
              <a:t>During labour:</a:t>
            </a:r>
          </a:p>
          <a:p>
            <a:pPr algn="l" rtl="0">
              <a:lnSpc>
                <a:spcPct val="90000"/>
              </a:lnSpc>
              <a:buFontTx/>
              <a:buNone/>
            </a:pPr>
            <a:r>
              <a:rPr lang="en-US"/>
              <a:t>In early labour it may be corrected by external by external version if the membranes are intact,in many women the fetus correct its position spontaneously in early labour.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981075"/>
            <a:ext cx="8229600" cy="4248150"/>
          </a:xfrm>
        </p:spPr>
        <p:txBody>
          <a:bodyPr/>
          <a:lstStyle/>
          <a:p>
            <a:pPr algn="l" rtl="0">
              <a:buFontTx/>
              <a:buNone/>
            </a:pPr>
            <a:r>
              <a:rPr lang="en-US"/>
              <a:t>If an oblique or transverse lie persists in labour caesarean section is performed which is safer than intrnal podalic version which was previously commonly done immediately after rupturing of membranes.</a:t>
            </a:r>
          </a:p>
          <a:p>
            <a:pPr algn="l" rtl="0">
              <a:buFontTx/>
              <a:buNone/>
            </a:pPr>
            <a:r>
              <a:rPr lang="en-US"/>
              <a:t>Later in labour when shoulder become impacted c/s is the safest procedure even if the fetus is dead.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type="body" idx="1"/>
          </p:nvPr>
        </p:nvSpPr>
        <p:spPr>
          <a:xfrm>
            <a:off x="457200" y="1412875"/>
            <a:ext cx="8229600" cy="3384550"/>
          </a:xfrm>
        </p:spPr>
        <p:txBody>
          <a:bodyPr/>
          <a:lstStyle/>
          <a:p>
            <a:pPr algn="l" rtl="0">
              <a:buFontTx/>
              <a:buNone/>
            </a:pPr>
            <a:r>
              <a:rPr lang="en-US"/>
              <a:t>Decapitation is an alternative which was formerly recommended;after division of the neck of the fetus which can be done with heavy scissors the trunk can be delivered by traction on the prolapsed arm&amp;the head then delivered with forceps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Unstable lie</a:t>
            </a:r>
          </a:p>
        </p:txBody>
      </p:sp>
      <p:sp>
        <p:nvSpPr>
          <p:cNvPr id="16387" name="Rectangle 3"/>
          <p:cNvSpPr>
            <a:spLocks noGrp="1" noChangeArrowheads="1"/>
          </p:cNvSpPr>
          <p:nvPr>
            <p:ph type="body" idx="1"/>
          </p:nvPr>
        </p:nvSpPr>
        <p:spPr>
          <a:xfrm>
            <a:off x="457200" y="1989138"/>
            <a:ext cx="8229600" cy="2808287"/>
          </a:xfrm>
        </p:spPr>
        <p:txBody>
          <a:bodyPr/>
          <a:lstStyle/>
          <a:p>
            <a:pPr algn="l" rtl="0">
              <a:buFontTx/>
              <a:buNone/>
            </a:pPr>
            <a:r>
              <a:rPr lang="en-US"/>
              <a:t>This refers to the fetus which frequently changes its axis from transverse to longitudinal to oblique</a:t>
            </a: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175</TotalTime>
  <Words>1027</Words>
  <Application>Microsoft Office PowerPoint</Application>
  <PresentationFormat>عرض على الشاشة (3:4)‏</PresentationFormat>
  <Paragraphs>76</Paragraphs>
  <Slides>23</Slides>
  <Notes>0</Notes>
  <HiddenSlides>0</HiddenSlides>
  <MMClips>0</MMClips>
  <ScaleCrop>false</ScaleCrop>
  <HeadingPairs>
    <vt:vector size="6" baseType="variant">
      <vt:variant>
        <vt:lpstr>الخطوط المستخدمة</vt:lpstr>
      </vt:variant>
      <vt:variant>
        <vt:i4>1</vt:i4>
      </vt:variant>
      <vt:variant>
        <vt:lpstr>سمة</vt:lpstr>
      </vt:variant>
      <vt:variant>
        <vt:i4>1</vt:i4>
      </vt:variant>
      <vt:variant>
        <vt:lpstr>عناوين الشرائح</vt:lpstr>
      </vt:variant>
      <vt:variant>
        <vt:i4>23</vt:i4>
      </vt:variant>
    </vt:vector>
  </HeadingPairs>
  <TitlesOfParts>
    <vt:vector size="25" baseType="lpstr">
      <vt:lpstr>Arial</vt:lpstr>
      <vt:lpstr>تصميم افتراضي</vt:lpstr>
      <vt:lpstr>Transverse&amp;oblique lie</vt:lpstr>
      <vt:lpstr>Causes</vt:lpstr>
      <vt:lpstr>Diagnosis</vt:lpstr>
      <vt:lpstr>Vaginal examination</vt:lpstr>
      <vt:lpstr>Course of labour</vt:lpstr>
      <vt:lpstr>Management</vt:lpstr>
      <vt:lpstr>الشريحة 7</vt:lpstr>
      <vt:lpstr>الشريحة 8</vt:lpstr>
      <vt:lpstr>Unstable lie</vt:lpstr>
      <vt:lpstr>Causes</vt:lpstr>
      <vt:lpstr>Management</vt:lpstr>
      <vt:lpstr>الشريحة 12</vt:lpstr>
      <vt:lpstr>Umbilical cord accidents</vt:lpstr>
      <vt:lpstr>الشريحة 14</vt:lpstr>
      <vt:lpstr>الشريحة 15</vt:lpstr>
      <vt:lpstr>Diagnosis</vt:lpstr>
      <vt:lpstr>الشريحة 17</vt:lpstr>
      <vt:lpstr>Management</vt:lpstr>
      <vt:lpstr>الشريحة 19</vt:lpstr>
      <vt:lpstr>الشريحة 20</vt:lpstr>
      <vt:lpstr>الشريحة 21</vt:lpstr>
      <vt:lpstr>الشريحة 22</vt:lpstr>
      <vt:lpstr>Prognosis</vt:lpstr>
    </vt:vector>
  </TitlesOfParts>
  <Company>مستشفى البتول</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Transverse&amp;oblique lie</dc:title>
  <dc:creator>دار الطبيبات</dc:creator>
  <cp:lastModifiedBy>pc</cp:lastModifiedBy>
  <cp:revision>45</cp:revision>
  <dcterms:created xsi:type="dcterms:W3CDTF">2003-12-25T14:18:30Z</dcterms:created>
  <dcterms:modified xsi:type="dcterms:W3CDTF">2013-11-26T03:55:40Z</dcterms:modified>
</cp:coreProperties>
</file>