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60" r:id="rId1"/>
    <p:sldMasterId id="2147483840" r:id="rId2"/>
  </p:sldMasterIdLst>
  <p:notesMasterIdLst>
    <p:notesMasterId r:id="rId49"/>
  </p:notesMasterIdLst>
  <p:sldIdLst>
    <p:sldId id="384" r:id="rId3"/>
    <p:sldId id="317" r:id="rId4"/>
    <p:sldId id="259" r:id="rId5"/>
    <p:sldId id="260" r:id="rId6"/>
    <p:sldId id="366" r:id="rId7"/>
    <p:sldId id="303" r:id="rId8"/>
    <p:sldId id="386" r:id="rId9"/>
    <p:sldId id="305" r:id="rId10"/>
    <p:sldId id="262" r:id="rId11"/>
    <p:sldId id="266" r:id="rId12"/>
    <p:sldId id="309" r:id="rId13"/>
    <p:sldId id="310" r:id="rId14"/>
    <p:sldId id="311" r:id="rId15"/>
    <p:sldId id="270" r:id="rId16"/>
    <p:sldId id="271" r:id="rId17"/>
    <p:sldId id="272" r:id="rId18"/>
    <p:sldId id="273" r:id="rId19"/>
    <p:sldId id="346" r:id="rId20"/>
    <p:sldId id="367" r:id="rId21"/>
    <p:sldId id="278" r:id="rId22"/>
    <p:sldId id="279" r:id="rId23"/>
    <p:sldId id="363" r:id="rId24"/>
    <p:sldId id="280" r:id="rId25"/>
    <p:sldId id="284" r:id="rId26"/>
    <p:sldId id="285" r:id="rId27"/>
    <p:sldId id="321" r:id="rId28"/>
    <p:sldId id="343" r:id="rId29"/>
    <p:sldId id="290" r:id="rId30"/>
    <p:sldId id="292" r:id="rId31"/>
    <p:sldId id="330" r:id="rId32"/>
    <p:sldId id="332" r:id="rId33"/>
    <p:sldId id="313" r:id="rId34"/>
    <p:sldId id="334" r:id="rId35"/>
    <p:sldId id="320" r:id="rId36"/>
    <p:sldId id="375" r:id="rId37"/>
    <p:sldId id="324" r:id="rId38"/>
    <p:sldId id="325" r:id="rId39"/>
    <p:sldId id="369" r:id="rId40"/>
    <p:sldId id="368" r:id="rId41"/>
    <p:sldId id="370" r:id="rId42"/>
    <p:sldId id="327" r:id="rId43"/>
    <p:sldId id="372" r:id="rId44"/>
    <p:sldId id="371" r:id="rId45"/>
    <p:sldId id="340" r:id="rId46"/>
    <p:sldId id="388" r:id="rId47"/>
    <p:sldId id="382" r:id="rId4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4AAE5633-41FB-4F82-8FB5-FB172D19A9EC}">
          <p14:sldIdLst>
            <p14:sldId id="384"/>
            <p14:sldId id="317"/>
            <p14:sldId id="259"/>
            <p14:sldId id="260"/>
            <p14:sldId id="366"/>
            <p14:sldId id="303"/>
            <p14:sldId id="386"/>
            <p14:sldId id="305"/>
            <p14:sldId id="262"/>
            <p14:sldId id="266"/>
            <p14:sldId id="309"/>
            <p14:sldId id="310"/>
            <p14:sldId id="311"/>
            <p14:sldId id="270"/>
            <p14:sldId id="271"/>
            <p14:sldId id="272"/>
            <p14:sldId id="273"/>
            <p14:sldId id="346"/>
            <p14:sldId id="367"/>
            <p14:sldId id="278"/>
            <p14:sldId id="279"/>
            <p14:sldId id="363"/>
            <p14:sldId id="280"/>
            <p14:sldId id="284"/>
            <p14:sldId id="285"/>
            <p14:sldId id="321"/>
          </p14:sldIdLst>
        </p14:section>
        <p14:section name="مقطع بدون عنوان" id="{593DAE4C-6C5D-4B4C-8BC2-A0D209D5C551}">
          <p14:sldIdLst>
            <p14:sldId id="343"/>
            <p14:sldId id="290"/>
            <p14:sldId id="292"/>
            <p14:sldId id="330"/>
            <p14:sldId id="332"/>
            <p14:sldId id="313"/>
            <p14:sldId id="334"/>
            <p14:sldId id="320"/>
            <p14:sldId id="375"/>
            <p14:sldId id="324"/>
            <p14:sldId id="325"/>
            <p14:sldId id="369"/>
            <p14:sldId id="368"/>
            <p14:sldId id="370"/>
            <p14:sldId id="327"/>
            <p14:sldId id="372"/>
            <p14:sldId id="371"/>
            <p14:sldId id="340"/>
            <p14:sldId id="388"/>
            <p14:sldId id="3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0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1315E3-839E-4E40-B764-8C3CB86F5E7E}" type="datetimeFigureOut">
              <a:rPr lang="ar-IQ" smtClean="0"/>
              <a:t>23/01/1435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030D500-61A9-4939-972E-F75121698721}" type="slidenum">
              <a:rPr lang="ar-IQ" smtClean="0"/>
              <a:t>‹#›</a:t>
            </a:fld>
            <a:endParaRPr lang="ar-IQ"/>
          </a:p>
        </p:txBody>
      </p:sp>
    </p:spTree>
    <p:extLst>
      <p:ext uri="{BB962C8B-B14F-4D97-AF65-F5344CB8AC3E}">
        <p14:creationId xmlns:p14="http://schemas.microsoft.com/office/powerpoint/2010/main" val="17575772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030D500-61A9-4939-972E-F75121698721}" type="slidenum">
              <a:rPr lang="ar-IQ" smtClean="0"/>
              <a:t>3</a:t>
            </a:fld>
            <a:endParaRPr lang="ar-IQ"/>
          </a:p>
        </p:txBody>
      </p:sp>
    </p:spTree>
    <p:extLst>
      <p:ext uri="{BB962C8B-B14F-4D97-AF65-F5344CB8AC3E}">
        <p14:creationId xmlns:p14="http://schemas.microsoft.com/office/powerpoint/2010/main" val="176046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DC338-6983-4DB2-A508-7C42766EF2C7}" type="slidenum">
              <a:rPr lang="en-GB">
                <a:solidFill>
                  <a:prstClr val="black"/>
                </a:solidFill>
              </a:rPr>
              <a:pPr/>
              <a:t>30</a:t>
            </a:fld>
            <a:endParaRPr lang="en-GB">
              <a:solidFill>
                <a:prstClr val="black"/>
              </a:solidFill>
            </a:endParaRPr>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r>
              <a:rPr lang="en-GB" sz="1100" b="1">
                <a:cs typeface="Times New Roman" pitchFamily="18" charset="0"/>
              </a:rPr>
              <a:t>Forrest classification of bleeding peptic ulcers</a:t>
            </a:r>
          </a:p>
          <a:p>
            <a:r>
              <a:rPr lang="en-GB" sz="1100">
                <a:cs typeface="Times New Roman" pitchFamily="18" charset="0"/>
              </a:rPr>
              <a:t>Based on the endoscopic findings, bleeding peptic ulcers can be categorized according to the Forrest classification.</a:t>
            </a:r>
            <a:r>
              <a:rPr lang="en-GB" sz="1100" baseline="30000">
                <a:cs typeface="Times New Roman" pitchFamily="18" charset="0"/>
              </a:rPr>
              <a:t>1</a:t>
            </a:r>
          </a:p>
          <a:p>
            <a:endParaRPr lang="en-GB" sz="1100">
              <a:cs typeface="Times New Roman" pitchFamily="18" charset="0"/>
            </a:endParaRPr>
          </a:p>
          <a:p>
            <a:r>
              <a:rPr lang="en-GB" sz="1100">
                <a:cs typeface="Times New Roman" pitchFamily="18" charset="0"/>
              </a:rPr>
              <a:t>1. Forrest JA, et al. Lancet 1974:17:394–7.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12E42-E9F9-4DC3-BCA1-DB9FA97101F8}" type="slidenum">
              <a:rPr lang="en-GB">
                <a:solidFill>
                  <a:prstClr val="black"/>
                </a:solidFill>
              </a:rPr>
              <a:pPr/>
              <a:t>31</a:t>
            </a:fld>
            <a:endParaRPr lang="en-GB">
              <a:solidFill>
                <a:prstClr val="black"/>
              </a:solidFill>
            </a:endParaRPr>
          </a:p>
        </p:txBody>
      </p:sp>
      <p:sp>
        <p:nvSpPr>
          <p:cNvPr id="771074"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771075" name="Rectangle 3"/>
          <p:cNvSpPr>
            <a:spLocks noGrp="1" noChangeArrowheads="1"/>
          </p:cNvSpPr>
          <p:nvPr>
            <p:ph type="body" idx="1"/>
          </p:nvPr>
        </p:nvSpPr>
        <p:spPr bwMode="auto">
          <a:xfrm>
            <a:off x="912906" y="4344135"/>
            <a:ext cx="503219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100" b="1" dirty="0">
                <a:cs typeface="Times New Roman" pitchFamily="18" charset="0"/>
              </a:rPr>
              <a:t>Risk of re-bleeding by Forrest grade</a:t>
            </a:r>
          </a:p>
          <a:p>
            <a:r>
              <a:rPr lang="en-GB" sz="1100" dirty="0">
                <a:cs typeface="Times New Roman" pitchFamily="18" charset="0"/>
              </a:rPr>
              <a:t>The prevalence of ulcer re-bleeding is highest in patients with Forrest grade I (55% among those not receiving endoscopic therapy), compared with 43% with grade </a:t>
            </a:r>
            <a:r>
              <a:rPr lang="en-GB" sz="1100" dirty="0" err="1">
                <a:cs typeface="Times New Roman" pitchFamily="18" charset="0"/>
              </a:rPr>
              <a:t>IIa</a:t>
            </a:r>
            <a:r>
              <a:rPr lang="en-GB" sz="1100" dirty="0">
                <a:cs typeface="Times New Roman" pitchFamily="18" charset="0"/>
              </a:rPr>
              <a:t>, 22% with grade </a:t>
            </a:r>
            <a:r>
              <a:rPr lang="en-GB" sz="1100" dirty="0" err="1">
                <a:cs typeface="Times New Roman" pitchFamily="18" charset="0"/>
              </a:rPr>
              <a:t>IIb</a:t>
            </a:r>
            <a:r>
              <a:rPr lang="en-GB" sz="1100" dirty="0">
                <a:cs typeface="Times New Roman" pitchFamily="18" charset="0"/>
              </a:rPr>
              <a:t>, 10% with grade </a:t>
            </a:r>
            <a:r>
              <a:rPr lang="en-GB" sz="1100" dirty="0" err="1">
                <a:cs typeface="Times New Roman" pitchFamily="18" charset="0"/>
              </a:rPr>
              <a:t>IIc</a:t>
            </a:r>
            <a:r>
              <a:rPr lang="en-GB" sz="1100" dirty="0">
                <a:cs typeface="Times New Roman" pitchFamily="18" charset="0"/>
              </a:rPr>
              <a:t> and 5% with grade III. Thus, the Forrest grading of a bleeding peptic ulcer is predictive of the risk of re-bleeding.</a:t>
            </a:r>
            <a:r>
              <a:rPr lang="en-GB" sz="1100" baseline="30000" dirty="0">
                <a:cs typeface="Times New Roman" pitchFamily="18" charset="0"/>
              </a:rPr>
              <a:t>1</a:t>
            </a:r>
            <a:r>
              <a:rPr lang="en-GB" sz="1100" dirty="0">
                <a:cs typeface="Times New Roman" pitchFamily="18" charset="0"/>
              </a:rPr>
              <a:t>  Furthermore, despite having received endoscopic haemostasis, 19.6% of those with Forrest grade l in the study by Lau et al. (shown on the previous slide) also experienced re-bleeding within 72 hours.</a:t>
            </a:r>
            <a:r>
              <a:rPr lang="en-GB" sz="1100" baseline="30000" dirty="0">
                <a:cs typeface="Times New Roman" pitchFamily="18" charset="0"/>
              </a:rPr>
              <a:t>2</a:t>
            </a:r>
            <a:r>
              <a:rPr lang="en-GB" sz="1100" dirty="0">
                <a:cs typeface="Times New Roman" pitchFamily="18" charset="0"/>
              </a:rPr>
              <a:t> </a:t>
            </a:r>
          </a:p>
          <a:p>
            <a:r>
              <a:rPr lang="en-GB" sz="1100" dirty="0">
                <a:cs typeface="Times New Roman" pitchFamily="18" charset="0"/>
              </a:rPr>
              <a:t>There is therefore a large unmet medical need in this area, as there is no approved drug to treat these patients and prevent re-bleeding. </a:t>
            </a:r>
          </a:p>
          <a:p>
            <a:endParaRPr lang="en-GB" sz="1100" dirty="0">
              <a:cs typeface="Times New Roman" pitchFamily="18" charset="0"/>
            </a:endParaRPr>
          </a:p>
          <a:p>
            <a:r>
              <a:rPr lang="en-GB" sz="1100" dirty="0">
                <a:cs typeface="Times New Roman" pitchFamily="18" charset="0"/>
              </a:rPr>
              <a:t>1. </a:t>
            </a:r>
            <a:r>
              <a:rPr lang="en-GB" sz="1100" dirty="0" err="1">
                <a:cs typeface="Times New Roman" pitchFamily="18" charset="0"/>
              </a:rPr>
              <a:t>Laine</a:t>
            </a:r>
            <a:r>
              <a:rPr lang="en-GB" sz="1100" dirty="0">
                <a:cs typeface="Times New Roman" pitchFamily="18" charset="0"/>
              </a:rPr>
              <a:t> L &amp; Peterson WL. N </a:t>
            </a:r>
            <a:r>
              <a:rPr lang="en-GB" sz="1100" dirty="0" err="1">
                <a:cs typeface="Times New Roman" pitchFamily="18" charset="0"/>
              </a:rPr>
              <a:t>Engl</a:t>
            </a:r>
            <a:r>
              <a:rPr lang="en-GB" sz="1100" dirty="0">
                <a:cs typeface="Times New Roman" pitchFamily="18" charset="0"/>
              </a:rPr>
              <a:t> J Med 1994;331:717–27 </a:t>
            </a:r>
          </a:p>
          <a:p>
            <a:r>
              <a:rPr lang="en-GB" sz="1100" dirty="0">
                <a:cs typeface="Times New Roman" pitchFamily="18" charset="0"/>
              </a:rPr>
              <a:t>2. Lau JY, et al. Endoscopy 1998;30:513–18.</a:t>
            </a:r>
          </a:p>
          <a:p>
            <a:endParaRPr lang="en-GB" sz="1100" dirty="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4F8CD-20D3-46BA-9186-AB33FAECE5C3}" type="slidenum">
              <a:rPr lang="en-GB">
                <a:solidFill>
                  <a:prstClr val="black"/>
                </a:solidFill>
              </a:rPr>
              <a:pPr/>
              <a:t>33</a:t>
            </a:fld>
            <a:endParaRPr lang="en-GB">
              <a:solidFill>
                <a:prstClr val="black"/>
              </a:solidFill>
            </a:endParaRPr>
          </a:p>
        </p:txBody>
      </p:sp>
      <p:sp>
        <p:nvSpPr>
          <p:cNvPr id="913410"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41734" y="4345606"/>
            <a:ext cx="5004963"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100" b="1" dirty="0">
                <a:cs typeface="Arial" pitchFamily="34" charset="0"/>
              </a:rPr>
              <a:t>Endoscopic haemostasis</a:t>
            </a:r>
          </a:p>
          <a:p>
            <a:r>
              <a:rPr lang="en-GB" sz="1100" dirty="0">
                <a:cs typeface="Arial" pitchFamily="34" charset="0"/>
              </a:rPr>
              <a:t>Since the late 1980s, endoscopic haemostasis has been widely accepted as the first-line therapy for upper GI bleeding. Contemporary endoscopic treatments include injection therapy (e.g. saline, vasoconstrictors, </a:t>
            </a:r>
            <a:r>
              <a:rPr lang="en-GB" sz="1100" dirty="0" err="1">
                <a:cs typeface="Arial" pitchFamily="34" charset="0"/>
              </a:rPr>
              <a:t>sclerosing</a:t>
            </a:r>
            <a:r>
              <a:rPr lang="en-GB" sz="1100" dirty="0">
                <a:cs typeface="Arial" pitchFamily="34" charset="0"/>
              </a:rPr>
              <a:t> agents, tissue adhesives), thermal therapy (with the use of contact methods, such as multipolar electrocoagulation and heater probe, or non-contact methods, such as argon plasma coagulation) and mechanical therapy (principally endoscopic clips). In practice it usually consists of an epinephrine injection, which has a </a:t>
            </a:r>
            <a:r>
              <a:rPr lang="en-GB" sz="1100" dirty="0" err="1">
                <a:cs typeface="Arial" pitchFamily="34" charset="0"/>
              </a:rPr>
              <a:t>vasoconstrictive</a:t>
            </a:r>
            <a:r>
              <a:rPr lang="en-GB" sz="1100" dirty="0">
                <a:cs typeface="Arial" pitchFamily="34" charset="0"/>
              </a:rPr>
              <a:t> effect and has been shown to help to stop the bleeding, combined with either heater-probe coagulation or the use of mechanical devices such as haemoclips.</a:t>
            </a:r>
            <a:r>
              <a:rPr lang="en-GB" sz="1100" baseline="30000" dirty="0">
                <a:cs typeface="Arial" pitchFamily="34" charset="0"/>
              </a:rPr>
              <a:t>1</a:t>
            </a:r>
            <a:endParaRPr lang="en-GB" sz="1100" dirty="0">
              <a:cs typeface="Arial" pitchFamily="34" charset="0"/>
            </a:endParaRPr>
          </a:p>
          <a:p>
            <a:r>
              <a:rPr lang="en-GB" sz="1100" dirty="0">
                <a:cs typeface="Arial" pitchFamily="34" charset="0"/>
              </a:rPr>
              <a:t>While endoscopic therapy is effective in achieving initial haemostasis in more than 90% of cases,</a:t>
            </a:r>
            <a:r>
              <a:rPr lang="en-GB" sz="1100" baseline="30000" dirty="0">
                <a:cs typeface="Arial" pitchFamily="34" charset="0"/>
              </a:rPr>
              <a:t>2</a:t>
            </a:r>
            <a:r>
              <a:rPr lang="en-GB" sz="1100" dirty="0">
                <a:cs typeface="Arial" pitchFamily="34" charset="0"/>
              </a:rPr>
              <a:t> the focus then has to turn to preventing re-bleeding, which is experienced by up to 20% of patients and is associated with a high risk of mortality.</a:t>
            </a:r>
            <a:r>
              <a:rPr lang="en-GB" sz="1100" baseline="30000" dirty="0">
                <a:cs typeface="Arial" pitchFamily="34" charset="0"/>
              </a:rPr>
              <a:t>3</a:t>
            </a:r>
            <a:endParaRPr lang="en-GB" sz="1100" dirty="0">
              <a:cs typeface="Arial" pitchFamily="34" charset="0"/>
            </a:endParaRPr>
          </a:p>
          <a:p>
            <a:endParaRPr lang="zh-TW" altLang="en-GB" sz="1100" dirty="0"/>
          </a:p>
          <a:p>
            <a:pPr>
              <a:spcBef>
                <a:spcPct val="0"/>
              </a:spcBef>
              <a:buFontTx/>
              <a:buAutoNum type="arabicPeriod"/>
            </a:pPr>
            <a:r>
              <a:rPr lang="en-GB" altLang="zh-TW" sz="1100" dirty="0"/>
              <a:t> Sung J. Nat </a:t>
            </a:r>
            <a:r>
              <a:rPr lang="en-GB" altLang="zh-TW" sz="1100" dirty="0" err="1"/>
              <a:t>Clin</a:t>
            </a:r>
            <a:r>
              <a:rPr lang="en-GB" altLang="zh-TW" sz="1100" dirty="0"/>
              <a:t> </a:t>
            </a:r>
            <a:r>
              <a:rPr lang="en-GB" altLang="zh-TW" sz="1100" dirty="0" err="1"/>
              <a:t>Pract</a:t>
            </a:r>
            <a:r>
              <a:rPr lang="en-GB" altLang="zh-TW" sz="1100" dirty="0"/>
              <a:t> </a:t>
            </a:r>
            <a:r>
              <a:rPr lang="en-GB" altLang="zh-TW" sz="1100" dirty="0" err="1"/>
              <a:t>Gastroenterol</a:t>
            </a:r>
            <a:r>
              <a:rPr lang="en-GB" altLang="zh-TW" sz="1100" dirty="0"/>
              <a:t> </a:t>
            </a:r>
            <a:r>
              <a:rPr lang="en-GB" altLang="zh-TW" sz="1100" dirty="0" err="1"/>
              <a:t>Hepatol</a:t>
            </a:r>
            <a:r>
              <a:rPr lang="en-GB" altLang="zh-TW" sz="1100" dirty="0"/>
              <a:t> 2006;3:24–32.</a:t>
            </a:r>
          </a:p>
          <a:p>
            <a:pPr>
              <a:spcBef>
                <a:spcPct val="0"/>
              </a:spcBef>
            </a:pPr>
            <a:r>
              <a:rPr lang="en-GB" altLang="zh-TW" sz="1100" dirty="0"/>
              <a:t>2. </a:t>
            </a:r>
            <a:r>
              <a:rPr lang="en-GB" altLang="zh-TW" sz="1100" dirty="0" err="1"/>
              <a:t>Netzer</a:t>
            </a:r>
            <a:r>
              <a:rPr lang="en-GB" altLang="zh-TW" sz="1100" dirty="0"/>
              <a:t> P, et al. </a:t>
            </a:r>
            <a:r>
              <a:rPr lang="sv-SE" altLang="zh-TW" sz="1100" dirty="0"/>
              <a:t>Am J Gastroenterol 1999;94:351–7.</a:t>
            </a:r>
            <a:endParaRPr lang="en-GB" altLang="zh-TW" sz="1100" dirty="0"/>
          </a:p>
          <a:p>
            <a:pPr>
              <a:spcBef>
                <a:spcPct val="0"/>
              </a:spcBef>
            </a:pPr>
            <a:r>
              <a:rPr lang="en-GB" altLang="zh-TW" sz="1100" dirty="0"/>
              <a:t>3. Lau J, et al. </a:t>
            </a:r>
            <a:r>
              <a:rPr lang="sv-SE" altLang="zh-TW" sz="1100" dirty="0"/>
              <a:t>N Engl J Med 2000;343:310–16.</a:t>
            </a:r>
            <a:endParaRPr lang="en-GB" altLang="zh-TW" sz="1100" dirty="0"/>
          </a:p>
          <a:p>
            <a:pPr>
              <a:buFontTx/>
              <a:buAutoNum type="arabicPeriod"/>
            </a:pPr>
            <a:endParaRPr lang="en-US" altLang="zh-TW" sz="11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tx2"/>
        </a:solidFill>
        <a:effectLst/>
      </p:bgPr>
    </p:bg>
    <p:spTree>
      <p:nvGrpSpPr>
        <p:cNvPr id="1" name=""/>
        <p:cNvGrpSpPr/>
        <p:nvPr/>
      </p:nvGrpSpPr>
      <p:grpSpPr>
        <a:xfrm>
          <a:off x="0" y="0"/>
          <a:ext cx="0" cy="0"/>
          <a:chOff x="0" y="0"/>
          <a:chExt cx="0" cy="0"/>
        </a:xfrm>
      </p:grpSpPr>
      <p:pic>
        <p:nvPicPr>
          <p:cNvPr id="878594" name="Picture 2" descr="Oval_backgr"/>
          <p:cNvPicPr>
            <a:picLocks noChangeAspect="1" noChangeArrowheads="1"/>
          </p:cNvPicPr>
          <p:nvPr/>
        </p:nvPicPr>
        <p:blipFill>
          <a:blip r:embed="rId2">
            <a:extLst>
              <a:ext uri="{28A0092B-C50C-407E-A947-70E740481C1C}">
                <a14:useLocalDpi xmlns:a14="http://schemas.microsoft.com/office/drawing/2010/main" val="0"/>
              </a:ext>
            </a:extLst>
          </a:blip>
          <a:srcRect l="7619" t="3680" b="1131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78595" name="Picture 3" descr="Oval_grey"/>
          <p:cNvPicPr>
            <a:picLocks noChangeAspect="1" noChangeArrowheads="1"/>
          </p:cNvPicPr>
          <p:nvPr/>
        </p:nvPicPr>
        <p:blipFill>
          <a:blip r:embed="rId3">
            <a:extLst>
              <a:ext uri="{28A0092B-C50C-407E-A947-70E740481C1C}">
                <a14:useLocalDpi xmlns:a14="http://schemas.microsoft.com/office/drawing/2010/main" val="0"/>
              </a:ext>
            </a:extLst>
          </a:blip>
          <a:srcRect r="32297"/>
          <a:stretch>
            <a:fillRect/>
          </a:stretch>
        </p:blipFill>
        <p:spPr bwMode="auto">
          <a:xfrm>
            <a:off x="-14288" y="2214563"/>
            <a:ext cx="9158288" cy="1335087"/>
          </a:xfrm>
          <a:prstGeom prst="rect">
            <a:avLst/>
          </a:prstGeom>
          <a:noFill/>
          <a:extLst>
            <a:ext uri="{909E8E84-426E-40DD-AFC4-6F175D3DCCD1}">
              <a14:hiddenFill xmlns:a14="http://schemas.microsoft.com/office/drawing/2010/main">
                <a:solidFill>
                  <a:srgbClr val="FFFFFF"/>
                </a:solidFill>
              </a14:hiddenFill>
            </a:ext>
          </a:extLst>
        </p:spPr>
      </p:pic>
      <p:sp>
        <p:nvSpPr>
          <p:cNvPr id="878596" name="Rectangle 4"/>
          <p:cNvSpPr>
            <a:spLocks noGrp="1" noChangeArrowheads="1"/>
          </p:cNvSpPr>
          <p:nvPr>
            <p:ph type="ctrTitle"/>
          </p:nvPr>
        </p:nvSpPr>
        <p:spPr>
          <a:xfrm>
            <a:off x="425450" y="2324100"/>
            <a:ext cx="8169275" cy="1143000"/>
          </a:xfrm>
          <a:effectLst>
            <a:outerShdw dist="17961" dir="2700000" algn="ctr" rotWithShape="0">
              <a:schemeClr val="tx1"/>
            </a:outerShdw>
          </a:effectLst>
        </p:spPr>
        <p:txBody>
          <a:bodyPr anchor="ctr"/>
          <a:lstStyle>
            <a:lvl1pPr algn="ctr">
              <a:lnSpc>
                <a:spcPct val="85000"/>
              </a:lnSpc>
              <a:defRPr sz="3600">
                <a:solidFill>
                  <a:schemeClr val="bg1"/>
                </a:solidFill>
              </a:defRPr>
            </a:lvl1pPr>
          </a:lstStyle>
          <a:p>
            <a:pPr lvl="0"/>
            <a:r>
              <a:rPr lang="en-GB" noProof="0" smtClean="0"/>
              <a:t>Klicka här för att ändra format på bakgrundsrubriken</a:t>
            </a:r>
          </a:p>
        </p:txBody>
      </p:sp>
      <p:pic>
        <p:nvPicPr>
          <p:cNvPr id="878597" name="Picture 5" descr="AZ poss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638" y="6318250"/>
            <a:ext cx="1289050" cy="328613"/>
          </a:xfrm>
          <a:prstGeom prst="rect">
            <a:avLst/>
          </a:prstGeom>
          <a:noFill/>
          <a:extLst>
            <a:ext uri="{909E8E84-426E-40DD-AFC4-6F175D3DCCD1}">
              <a14:hiddenFill xmlns:a14="http://schemas.microsoft.com/office/drawing/2010/main">
                <a:solidFill>
                  <a:srgbClr val="FFFFFF"/>
                </a:solidFill>
              </a14:hiddenFill>
            </a:ext>
          </a:extLst>
        </p:spPr>
      </p:pic>
      <p:sp>
        <p:nvSpPr>
          <p:cNvPr id="878598" name="Rectangle 6"/>
          <p:cNvSpPr>
            <a:spLocks noGrp="1" noChangeArrowheads="1"/>
          </p:cNvSpPr>
          <p:nvPr>
            <p:ph type="subTitle" idx="1"/>
          </p:nvPr>
        </p:nvSpPr>
        <p:spPr>
          <a:xfrm>
            <a:off x="619125" y="3789363"/>
            <a:ext cx="7781925" cy="1398587"/>
          </a:xfrm>
          <a:extLst>
            <a:ext uri="{909E8E84-426E-40DD-AFC4-6F175D3DCCD1}">
              <a14:hiddenFill xmlns:a14="http://schemas.microsoft.com/office/drawing/2010/main">
                <a:solidFill>
                  <a:srgbClr val="4F0B7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lvl1pPr marL="0" indent="0" algn="ctr">
              <a:spcBef>
                <a:spcPct val="0"/>
              </a:spcBef>
              <a:buFontTx/>
              <a:buNone/>
              <a:defRPr sz="2800">
                <a:solidFill>
                  <a:srgbClr val="000000"/>
                </a:solidFill>
              </a:defRPr>
            </a:lvl1pPr>
          </a:lstStyle>
          <a:p>
            <a:pPr lvl="0"/>
            <a:r>
              <a:rPr lang="en-GB" noProof="0" smtClean="0"/>
              <a:t>Klicka här för att ändra format på underrubrik i bakgrunden</a:t>
            </a:r>
          </a:p>
        </p:txBody>
      </p:sp>
    </p:spTree>
    <p:extLst>
      <p:ext uri="{BB962C8B-B14F-4D97-AF65-F5344CB8AC3E}">
        <p14:creationId xmlns:p14="http://schemas.microsoft.com/office/powerpoint/2010/main" val="1301429565"/>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ذييل 3"/>
          <p:cNvSpPr>
            <a:spLocks noGrp="1"/>
          </p:cNvSpPr>
          <p:nvPr>
            <p:ph type="ftr" sz="quarter" idx="10"/>
          </p:nvPr>
        </p:nvSpPr>
        <p:spPr/>
        <p:txBody>
          <a:bodyPr/>
          <a:lstStyle>
            <a:lvl1pPr>
              <a:defRPr/>
            </a:lvl1pPr>
          </a:lstStyle>
          <a:p>
            <a:endParaRPr lang="sv-SE">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B0924533-0F16-4344-A2F0-1EFD5366B258}"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43061583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010400" y="304800"/>
            <a:ext cx="2133600" cy="494665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09600" y="304800"/>
            <a:ext cx="6248400" cy="49466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ذييل 3"/>
          <p:cNvSpPr>
            <a:spLocks noGrp="1"/>
          </p:cNvSpPr>
          <p:nvPr>
            <p:ph type="ftr" sz="quarter" idx="10"/>
          </p:nvPr>
        </p:nvSpPr>
        <p:spPr/>
        <p:txBody>
          <a:bodyPr/>
          <a:lstStyle>
            <a:lvl1pPr>
              <a:defRPr/>
            </a:lvl1pPr>
          </a:lstStyle>
          <a:p>
            <a:endParaRPr lang="sv-SE">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28A2F873-CC1B-4A23-BB15-6B696E277D10}"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64612936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11/26/2013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sv-SE">
              <a:solidFill>
                <a:srgbClr val="FFFFFF"/>
              </a:solidFill>
            </a:endParaRPr>
          </a:p>
        </p:txBody>
      </p:sp>
      <p:sp>
        <p:nvSpPr>
          <p:cNvPr id="6" name="Slide Number Placeholder 5"/>
          <p:cNvSpPr>
            <a:spLocks noGrp="1"/>
          </p:cNvSpPr>
          <p:nvPr>
            <p:ph type="sldNum" sz="quarter" idx="12"/>
          </p:nvPr>
        </p:nvSpPr>
        <p:spPr/>
        <p:txBody>
          <a:bodyPr/>
          <a:lstStyle/>
          <a:p>
            <a:fld id="{C219C041-B351-48B1-9C2B-DC4DF74C2360}"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0EAB0777-4C60-462E-A92C-CDAFD498799C}"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sv-SE">
              <a:solidFill>
                <a:srgbClr val="FFFFFF"/>
              </a:solidFill>
            </a:endParaRPr>
          </a:p>
        </p:txBody>
      </p:sp>
      <p:sp>
        <p:nvSpPr>
          <p:cNvPr id="6" name="Slide Number Placeholder 5"/>
          <p:cNvSpPr>
            <a:spLocks noGrp="1"/>
          </p:cNvSpPr>
          <p:nvPr>
            <p:ph type="sldNum" sz="quarter" idx="12"/>
          </p:nvPr>
        </p:nvSpPr>
        <p:spPr/>
        <p:txBody>
          <a:bodyPr/>
          <a:lstStyle/>
          <a:p>
            <a:fld id="{0B1F0810-4B46-42EF-89DE-906FDC9B0FAD}" type="slidenum">
              <a:rPr lang="sv-SE" smtClean="0">
                <a:solidFill>
                  <a:srgbClr val="FFFFFF"/>
                </a:solidFill>
              </a:rPr>
              <a:pPr/>
              <a:t>‹#›</a:t>
            </a:fld>
            <a:endParaRPr lang="sv-SE">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sv-SE">
              <a:solidFill>
                <a:srgbClr val="FFFFFF"/>
              </a:solidFill>
            </a:endParaRPr>
          </a:p>
        </p:txBody>
      </p:sp>
      <p:sp>
        <p:nvSpPr>
          <p:cNvPr id="7" name="Slide Number Placeholder 6"/>
          <p:cNvSpPr>
            <a:spLocks noGrp="1"/>
          </p:cNvSpPr>
          <p:nvPr>
            <p:ph type="sldNum" sz="quarter" idx="12"/>
          </p:nvPr>
        </p:nvSpPr>
        <p:spPr/>
        <p:txBody>
          <a:bodyPr/>
          <a:lstStyle/>
          <a:p>
            <a:fld id="{01C01FEA-EF86-4A3A-9075-6869B7AC5EFC}"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11/26/2013</a:t>
            </a:fld>
            <a:endParaRPr lang="en-US"/>
          </a:p>
        </p:txBody>
      </p:sp>
      <p:sp>
        <p:nvSpPr>
          <p:cNvPr id="8" name="Footer Placeholder 7"/>
          <p:cNvSpPr>
            <a:spLocks noGrp="1"/>
          </p:cNvSpPr>
          <p:nvPr>
            <p:ph type="ftr" sz="quarter" idx="11"/>
          </p:nvPr>
        </p:nvSpPr>
        <p:spPr/>
        <p:txBody>
          <a:bodyPr/>
          <a:lstStyle/>
          <a:p>
            <a:endParaRPr lang="sv-SE">
              <a:solidFill>
                <a:srgbClr val="FFFFFF"/>
              </a:solidFill>
            </a:endParaRPr>
          </a:p>
        </p:txBody>
      </p:sp>
      <p:sp>
        <p:nvSpPr>
          <p:cNvPr id="9" name="Slide Number Placeholder 8"/>
          <p:cNvSpPr>
            <a:spLocks noGrp="1"/>
          </p:cNvSpPr>
          <p:nvPr>
            <p:ph type="sldNum" sz="quarter" idx="12"/>
          </p:nvPr>
        </p:nvSpPr>
        <p:spPr/>
        <p:txBody>
          <a:bodyPr/>
          <a:lstStyle/>
          <a:p>
            <a:fld id="{C5DC5B67-108D-4D11-A11F-9FA53E143916}"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11/26/2013</a:t>
            </a:fld>
            <a:endParaRPr lang="en-US"/>
          </a:p>
        </p:txBody>
      </p:sp>
      <p:sp>
        <p:nvSpPr>
          <p:cNvPr id="4" name="Footer Placeholder 3"/>
          <p:cNvSpPr>
            <a:spLocks noGrp="1"/>
          </p:cNvSpPr>
          <p:nvPr>
            <p:ph type="ftr" sz="quarter" idx="11"/>
          </p:nvPr>
        </p:nvSpPr>
        <p:spPr/>
        <p:txBody>
          <a:bodyPr/>
          <a:lstStyle/>
          <a:p>
            <a:endParaRPr lang="sv-SE">
              <a:solidFill>
                <a:srgbClr val="FFFFFF"/>
              </a:solidFill>
            </a:endParaRPr>
          </a:p>
        </p:txBody>
      </p:sp>
      <p:sp>
        <p:nvSpPr>
          <p:cNvPr id="5" name="Slide Number Placeholder 4"/>
          <p:cNvSpPr>
            <a:spLocks noGrp="1"/>
          </p:cNvSpPr>
          <p:nvPr>
            <p:ph type="sldNum" sz="quarter" idx="12"/>
          </p:nvPr>
        </p:nvSpPr>
        <p:spPr/>
        <p:txBody>
          <a:bodyPr/>
          <a:lstStyle/>
          <a:p>
            <a:fld id="{923C8A1C-6E0B-4CD8-BE28-16D9EBD1E5FE}"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11/26/2013</a:t>
            </a:fld>
            <a:endParaRPr lang="en-US"/>
          </a:p>
        </p:txBody>
      </p:sp>
      <p:sp>
        <p:nvSpPr>
          <p:cNvPr id="3" name="Footer Placeholder 2"/>
          <p:cNvSpPr>
            <a:spLocks noGrp="1"/>
          </p:cNvSpPr>
          <p:nvPr>
            <p:ph type="ftr" sz="quarter" idx="11"/>
          </p:nvPr>
        </p:nvSpPr>
        <p:spPr/>
        <p:txBody>
          <a:bodyPr/>
          <a:lstStyle/>
          <a:p>
            <a:endParaRPr lang="sv-SE">
              <a:solidFill>
                <a:srgbClr val="FFFFFF"/>
              </a:solidFill>
            </a:endParaRPr>
          </a:p>
        </p:txBody>
      </p:sp>
      <p:sp>
        <p:nvSpPr>
          <p:cNvPr id="4" name="Slide Number Placeholder 3"/>
          <p:cNvSpPr>
            <a:spLocks noGrp="1"/>
          </p:cNvSpPr>
          <p:nvPr>
            <p:ph type="sldNum" sz="quarter" idx="12"/>
          </p:nvPr>
        </p:nvSpPr>
        <p:spPr/>
        <p:txBody>
          <a:bodyPr/>
          <a:lstStyle/>
          <a:p>
            <a:fld id="{1FF7A714-DA46-4E05-9D96-96DECA123AD0}"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sv-SE">
              <a:solidFill>
                <a:srgbClr val="FFFFFF"/>
              </a:solidFill>
            </a:endParaRPr>
          </a:p>
        </p:txBody>
      </p:sp>
      <p:sp>
        <p:nvSpPr>
          <p:cNvPr id="7" name="Slide Number Placeholder 6"/>
          <p:cNvSpPr>
            <a:spLocks noGrp="1"/>
          </p:cNvSpPr>
          <p:nvPr>
            <p:ph type="sldNum" sz="quarter" idx="12"/>
          </p:nvPr>
        </p:nvSpPr>
        <p:spPr/>
        <p:txBody>
          <a:bodyPr/>
          <a:lstStyle/>
          <a:p>
            <a:fld id="{525474F2-45C5-4D78-AD98-12CF6A8C45CF}"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ذييل 3"/>
          <p:cNvSpPr>
            <a:spLocks noGrp="1"/>
          </p:cNvSpPr>
          <p:nvPr>
            <p:ph type="ftr" sz="quarter" idx="10"/>
          </p:nvPr>
        </p:nvSpPr>
        <p:spPr/>
        <p:txBody>
          <a:bodyPr/>
          <a:lstStyle>
            <a:lvl1pPr>
              <a:defRPr/>
            </a:lvl1pPr>
          </a:lstStyle>
          <a:p>
            <a:endParaRPr lang="sv-SE">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C219C041-B351-48B1-9C2B-DC4DF74C2360}"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11517295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0EAB0777-4C60-462E-A92C-CDAFD498799C}"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sv-SE">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D2FCD2F-8890-46E0-BA3D-20361C36A1DE}" type="slidenum">
              <a:rPr lang="sv-SE" smtClean="0">
                <a:solidFill>
                  <a:srgbClr val="FFFFFF"/>
                </a:solidFill>
              </a:rPr>
              <a:pPr/>
              <a:t>‹#›</a:t>
            </a:fld>
            <a:endParaRPr lang="sv-SE">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sv-SE">
              <a:solidFill>
                <a:srgbClr val="FFFFFF"/>
              </a:solidFill>
            </a:endParaRPr>
          </a:p>
        </p:txBody>
      </p:sp>
      <p:sp>
        <p:nvSpPr>
          <p:cNvPr id="6" name="Slide Number Placeholder 5"/>
          <p:cNvSpPr>
            <a:spLocks noGrp="1"/>
          </p:cNvSpPr>
          <p:nvPr>
            <p:ph type="sldNum" sz="quarter" idx="12"/>
          </p:nvPr>
        </p:nvSpPr>
        <p:spPr/>
        <p:txBody>
          <a:bodyPr/>
          <a:lstStyle/>
          <a:p>
            <a:fld id="{B0924533-0F16-4344-A2F0-1EFD5366B258}"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sv-SE">
              <a:solidFill>
                <a:srgbClr val="FFFFFF"/>
              </a:solidFill>
            </a:endParaRPr>
          </a:p>
        </p:txBody>
      </p:sp>
      <p:sp>
        <p:nvSpPr>
          <p:cNvPr id="6" name="Slide Number Placeholder 5"/>
          <p:cNvSpPr>
            <a:spLocks noGrp="1"/>
          </p:cNvSpPr>
          <p:nvPr>
            <p:ph type="sldNum" sz="quarter" idx="12"/>
          </p:nvPr>
        </p:nvSpPr>
        <p:spPr/>
        <p:txBody>
          <a:bodyPr/>
          <a:lstStyle/>
          <a:p>
            <a:fld id="{28A2F873-CC1B-4A23-BB15-6B696E277D10}" type="slidenum">
              <a:rPr lang="sv-SE" smtClean="0">
                <a:solidFill>
                  <a:srgbClr val="FFFFFF"/>
                </a:solidFill>
              </a:rPr>
              <a:pPr/>
              <a:t>‹#›</a:t>
            </a:fld>
            <a:endParaRPr lang="sv-SE">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ذييل 3"/>
          <p:cNvSpPr>
            <a:spLocks noGrp="1"/>
          </p:cNvSpPr>
          <p:nvPr>
            <p:ph type="ftr" sz="quarter" idx="10"/>
          </p:nvPr>
        </p:nvSpPr>
        <p:spPr/>
        <p:txBody>
          <a:bodyPr/>
          <a:lstStyle>
            <a:lvl1pPr>
              <a:defRPr/>
            </a:lvl1pPr>
          </a:lstStyle>
          <a:p>
            <a:endParaRPr lang="sv-SE">
              <a:solidFill>
                <a:srgbClr val="FFFFFF"/>
              </a:solidFill>
            </a:endParaRPr>
          </a:p>
        </p:txBody>
      </p:sp>
      <p:sp>
        <p:nvSpPr>
          <p:cNvPr id="5" name="عنصر نائب لرقم الشريحة 4"/>
          <p:cNvSpPr>
            <a:spLocks noGrp="1"/>
          </p:cNvSpPr>
          <p:nvPr>
            <p:ph type="sldNum" sz="quarter" idx="11"/>
          </p:nvPr>
        </p:nvSpPr>
        <p:spPr/>
        <p:txBody>
          <a:bodyPr/>
          <a:lstStyle>
            <a:lvl1pPr>
              <a:defRPr/>
            </a:lvl1pPr>
          </a:lstStyle>
          <a:p>
            <a:fld id="{0B1F0810-4B46-42EF-89DE-906FDC9B0FAD}"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59443817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2300" y="1476375"/>
            <a:ext cx="38100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584700" y="1476375"/>
            <a:ext cx="38100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ذييل 4"/>
          <p:cNvSpPr>
            <a:spLocks noGrp="1"/>
          </p:cNvSpPr>
          <p:nvPr>
            <p:ph type="ftr" sz="quarter" idx="10"/>
          </p:nvPr>
        </p:nvSpPr>
        <p:spPr/>
        <p:txBody>
          <a:bodyPr/>
          <a:lstStyle>
            <a:lvl1pPr>
              <a:defRPr/>
            </a:lvl1pPr>
          </a:lstStyle>
          <a:p>
            <a:endParaRPr lang="sv-SE">
              <a:solidFill>
                <a:srgbClr val="FFFFFF"/>
              </a:solidFill>
            </a:endParaRPr>
          </a:p>
        </p:txBody>
      </p:sp>
      <p:sp>
        <p:nvSpPr>
          <p:cNvPr id="6" name="عنصر نائب لرقم الشريحة 5"/>
          <p:cNvSpPr>
            <a:spLocks noGrp="1"/>
          </p:cNvSpPr>
          <p:nvPr>
            <p:ph type="sldNum" sz="quarter" idx="11"/>
          </p:nvPr>
        </p:nvSpPr>
        <p:spPr/>
        <p:txBody>
          <a:bodyPr/>
          <a:lstStyle>
            <a:lvl1pPr>
              <a:defRPr/>
            </a:lvl1pPr>
          </a:lstStyle>
          <a:p>
            <a:fld id="{01C01FEA-EF86-4A3A-9075-6869B7AC5EFC}"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541796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ذييل 6"/>
          <p:cNvSpPr>
            <a:spLocks noGrp="1"/>
          </p:cNvSpPr>
          <p:nvPr>
            <p:ph type="ftr" sz="quarter" idx="10"/>
          </p:nvPr>
        </p:nvSpPr>
        <p:spPr/>
        <p:txBody>
          <a:bodyPr/>
          <a:lstStyle>
            <a:lvl1pPr>
              <a:defRPr/>
            </a:lvl1pPr>
          </a:lstStyle>
          <a:p>
            <a:endParaRPr lang="sv-SE">
              <a:solidFill>
                <a:srgbClr val="FFFFFF"/>
              </a:solidFill>
            </a:endParaRPr>
          </a:p>
        </p:txBody>
      </p:sp>
      <p:sp>
        <p:nvSpPr>
          <p:cNvPr id="8" name="عنصر نائب لرقم الشريحة 7"/>
          <p:cNvSpPr>
            <a:spLocks noGrp="1"/>
          </p:cNvSpPr>
          <p:nvPr>
            <p:ph type="sldNum" sz="quarter" idx="11"/>
          </p:nvPr>
        </p:nvSpPr>
        <p:spPr/>
        <p:txBody>
          <a:bodyPr/>
          <a:lstStyle>
            <a:lvl1pPr>
              <a:defRPr/>
            </a:lvl1pPr>
          </a:lstStyle>
          <a:p>
            <a:fld id="{C5DC5B67-108D-4D11-A11F-9FA53E143916}"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418262772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ذييل 2"/>
          <p:cNvSpPr>
            <a:spLocks noGrp="1"/>
          </p:cNvSpPr>
          <p:nvPr>
            <p:ph type="ftr" sz="quarter" idx="10"/>
          </p:nvPr>
        </p:nvSpPr>
        <p:spPr/>
        <p:txBody>
          <a:bodyPr/>
          <a:lstStyle>
            <a:lvl1pPr>
              <a:defRPr/>
            </a:lvl1pPr>
          </a:lstStyle>
          <a:p>
            <a:endParaRPr lang="sv-SE">
              <a:solidFill>
                <a:srgbClr val="FFFFFF"/>
              </a:solidFill>
            </a:endParaRPr>
          </a:p>
        </p:txBody>
      </p:sp>
      <p:sp>
        <p:nvSpPr>
          <p:cNvPr id="4" name="عنصر نائب لرقم الشريحة 3"/>
          <p:cNvSpPr>
            <a:spLocks noGrp="1"/>
          </p:cNvSpPr>
          <p:nvPr>
            <p:ph type="sldNum" sz="quarter" idx="11"/>
          </p:nvPr>
        </p:nvSpPr>
        <p:spPr/>
        <p:txBody>
          <a:bodyPr/>
          <a:lstStyle>
            <a:lvl1pPr>
              <a:defRPr/>
            </a:lvl1pPr>
          </a:lstStyle>
          <a:p>
            <a:fld id="{923C8A1C-6E0B-4CD8-BE28-16D9EBD1E5FE}"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81314607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ذييل 1"/>
          <p:cNvSpPr>
            <a:spLocks noGrp="1"/>
          </p:cNvSpPr>
          <p:nvPr>
            <p:ph type="ftr" sz="quarter" idx="10"/>
          </p:nvPr>
        </p:nvSpPr>
        <p:spPr/>
        <p:txBody>
          <a:bodyPr/>
          <a:lstStyle>
            <a:lvl1pPr>
              <a:defRPr/>
            </a:lvl1pPr>
          </a:lstStyle>
          <a:p>
            <a:endParaRPr lang="sv-SE">
              <a:solidFill>
                <a:srgbClr val="FFFFFF"/>
              </a:solidFill>
            </a:endParaRPr>
          </a:p>
        </p:txBody>
      </p:sp>
      <p:sp>
        <p:nvSpPr>
          <p:cNvPr id="3" name="عنصر نائب لرقم الشريحة 2"/>
          <p:cNvSpPr>
            <a:spLocks noGrp="1"/>
          </p:cNvSpPr>
          <p:nvPr>
            <p:ph type="sldNum" sz="quarter" idx="11"/>
          </p:nvPr>
        </p:nvSpPr>
        <p:spPr/>
        <p:txBody>
          <a:bodyPr/>
          <a:lstStyle>
            <a:lvl1pPr>
              <a:defRPr/>
            </a:lvl1pPr>
          </a:lstStyle>
          <a:p>
            <a:fld id="{1FF7A714-DA46-4E05-9D96-96DECA123AD0}"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29740297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ذييل 4"/>
          <p:cNvSpPr>
            <a:spLocks noGrp="1"/>
          </p:cNvSpPr>
          <p:nvPr>
            <p:ph type="ftr" sz="quarter" idx="10"/>
          </p:nvPr>
        </p:nvSpPr>
        <p:spPr/>
        <p:txBody>
          <a:bodyPr/>
          <a:lstStyle>
            <a:lvl1pPr>
              <a:defRPr/>
            </a:lvl1pPr>
          </a:lstStyle>
          <a:p>
            <a:endParaRPr lang="sv-SE">
              <a:solidFill>
                <a:srgbClr val="FFFFFF"/>
              </a:solidFill>
            </a:endParaRPr>
          </a:p>
        </p:txBody>
      </p:sp>
      <p:sp>
        <p:nvSpPr>
          <p:cNvPr id="6" name="عنصر نائب لرقم الشريحة 5"/>
          <p:cNvSpPr>
            <a:spLocks noGrp="1"/>
          </p:cNvSpPr>
          <p:nvPr>
            <p:ph type="sldNum" sz="quarter" idx="11"/>
          </p:nvPr>
        </p:nvSpPr>
        <p:spPr/>
        <p:txBody>
          <a:bodyPr/>
          <a:lstStyle>
            <a:lvl1pPr>
              <a:defRPr/>
            </a:lvl1pPr>
          </a:lstStyle>
          <a:p>
            <a:fld id="{525474F2-45C5-4D78-AD98-12CF6A8C45CF}"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5668976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ذييل 4"/>
          <p:cNvSpPr>
            <a:spLocks noGrp="1"/>
          </p:cNvSpPr>
          <p:nvPr>
            <p:ph type="ftr" sz="quarter" idx="10"/>
          </p:nvPr>
        </p:nvSpPr>
        <p:spPr/>
        <p:txBody>
          <a:bodyPr/>
          <a:lstStyle>
            <a:lvl1pPr>
              <a:defRPr/>
            </a:lvl1pPr>
          </a:lstStyle>
          <a:p>
            <a:endParaRPr lang="sv-SE">
              <a:solidFill>
                <a:srgbClr val="FFFFFF"/>
              </a:solidFill>
            </a:endParaRPr>
          </a:p>
        </p:txBody>
      </p:sp>
      <p:sp>
        <p:nvSpPr>
          <p:cNvPr id="6" name="عنصر نائب لرقم الشريحة 5"/>
          <p:cNvSpPr>
            <a:spLocks noGrp="1"/>
          </p:cNvSpPr>
          <p:nvPr>
            <p:ph type="sldNum" sz="quarter" idx="11"/>
          </p:nvPr>
        </p:nvSpPr>
        <p:spPr/>
        <p:txBody>
          <a:bodyPr/>
          <a:lstStyle>
            <a:lvl1pPr>
              <a:defRPr/>
            </a:lvl1pPr>
          </a:lstStyle>
          <a:p>
            <a:fld id="{7D2FCD2F-8890-46E0-BA3D-20361C36A1DE}"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7729608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7570" name="Picture 2" descr="Oval_backgr"/>
          <p:cNvPicPr>
            <a:picLocks noChangeAspect="1" noChangeArrowheads="1"/>
          </p:cNvPicPr>
          <p:nvPr/>
        </p:nvPicPr>
        <p:blipFill>
          <a:blip r:embed="rId13">
            <a:extLst>
              <a:ext uri="{28A0092B-C50C-407E-A947-70E740481C1C}">
                <a14:useLocalDpi xmlns:a14="http://schemas.microsoft.com/office/drawing/2010/main" val="0"/>
              </a:ext>
            </a:extLst>
          </a:blip>
          <a:srcRect l="7619" t="3680" b="1131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77571" name="Picture 3" descr="Oval_grey_large"/>
          <p:cNvPicPr>
            <a:picLocks noChangeAspect="1" noChangeArrowheads="1"/>
          </p:cNvPicPr>
          <p:nvPr/>
        </p:nvPicPr>
        <p:blipFill>
          <a:blip r:embed="rId14">
            <a:extLst>
              <a:ext uri="{28A0092B-C50C-407E-A947-70E740481C1C}">
                <a14:useLocalDpi xmlns:a14="http://schemas.microsoft.com/office/drawing/2010/main" val="0"/>
              </a:ext>
            </a:extLst>
          </a:blip>
          <a:srcRect r="8586"/>
          <a:stretch>
            <a:fillRect/>
          </a:stretch>
        </p:blipFill>
        <p:spPr bwMode="auto">
          <a:xfrm>
            <a:off x="0" y="6034088"/>
            <a:ext cx="9144000" cy="549275"/>
          </a:xfrm>
          <a:prstGeom prst="rect">
            <a:avLst/>
          </a:prstGeom>
          <a:noFill/>
          <a:extLst>
            <a:ext uri="{909E8E84-426E-40DD-AFC4-6F175D3DCCD1}">
              <a14:hiddenFill xmlns:a14="http://schemas.microsoft.com/office/drawing/2010/main">
                <a:solidFill>
                  <a:srgbClr val="FFFFFF"/>
                </a:solidFill>
              </a14:hiddenFill>
            </a:ext>
          </a:extLst>
        </p:spPr>
      </p:pic>
      <p:sp>
        <p:nvSpPr>
          <p:cNvPr id="877572" name="Rectangle 4"/>
          <p:cNvSpPr>
            <a:spLocks noGrp="1" noChangeArrowheads="1"/>
          </p:cNvSpPr>
          <p:nvPr>
            <p:ph type="title"/>
          </p:nvPr>
        </p:nvSpPr>
        <p:spPr bwMode="auto">
          <a:xfrm>
            <a:off x="609600" y="3048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add title</a:t>
            </a:r>
            <a:br>
              <a:rPr lang="en-GB" smtClean="0"/>
            </a:br>
            <a:endParaRPr lang="en-GB" smtClean="0"/>
          </a:p>
        </p:txBody>
      </p:sp>
      <p:sp>
        <p:nvSpPr>
          <p:cNvPr id="877573" name="Rectangle 5"/>
          <p:cNvSpPr>
            <a:spLocks noGrp="1" noChangeArrowheads="1"/>
          </p:cNvSpPr>
          <p:nvPr>
            <p:ph type="body" idx="1"/>
          </p:nvPr>
        </p:nvSpPr>
        <p:spPr bwMode="auto">
          <a:xfrm>
            <a:off x="622300" y="1476375"/>
            <a:ext cx="777240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p:txBody>
      </p:sp>
      <p:sp>
        <p:nvSpPr>
          <p:cNvPr id="877574" name="Rectangle 6"/>
          <p:cNvSpPr>
            <a:spLocks noGrp="1" noChangeArrowheads="1"/>
          </p:cNvSpPr>
          <p:nvPr>
            <p:ph type="ftr" sz="quarter" idx="3"/>
          </p:nvPr>
        </p:nvSpPr>
        <p:spPr bwMode="auto">
          <a:xfrm>
            <a:off x="412750" y="605631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bg1"/>
                </a:solidFill>
              </a:defRPr>
            </a:lvl1pPr>
          </a:lstStyle>
          <a:p>
            <a:pPr algn="l" rtl="0" fontAlgn="base">
              <a:spcBef>
                <a:spcPct val="0"/>
              </a:spcBef>
              <a:spcAft>
                <a:spcPct val="0"/>
              </a:spcAft>
            </a:pPr>
            <a:endParaRPr lang="sv-SE" smtClean="0">
              <a:solidFill>
                <a:srgbClr val="FFFFFF"/>
              </a:solidFill>
            </a:endParaRPr>
          </a:p>
        </p:txBody>
      </p:sp>
      <p:sp>
        <p:nvSpPr>
          <p:cNvPr id="877575" name="Rectangle 7"/>
          <p:cNvSpPr>
            <a:spLocks noGrp="1" noChangeArrowheads="1"/>
          </p:cNvSpPr>
          <p:nvPr>
            <p:ph type="sldNum" sz="quarter" idx="4"/>
          </p:nvPr>
        </p:nvSpPr>
        <p:spPr bwMode="auto">
          <a:xfrm>
            <a:off x="42863" y="6056313"/>
            <a:ext cx="10826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bg1"/>
                </a:solidFill>
              </a:defRPr>
            </a:lvl1pPr>
          </a:lstStyle>
          <a:p>
            <a:pPr algn="l" rtl="0" fontAlgn="base">
              <a:spcBef>
                <a:spcPct val="0"/>
              </a:spcBef>
              <a:spcAft>
                <a:spcPct val="0"/>
              </a:spcAft>
            </a:pPr>
            <a:fld id="{FBBF92C7-5495-4D20-ADBF-8A250ECE6519}" type="slidenum">
              <a:rPr lang="sv-SE" smtClean="0">
                <a:solidFill>
                  <a:srgbClr val="FFFFFF"/>
                </a:solidFill>
              </a:rPr>
              <a:pPr algn="l" rtl="0" fontAlgn="base">
                <a:spcBef>
                  <a:spcPct val="0"/>
                </a:spcBef>
                <a:spcAft>
                  <a:spcPct val="0"/>
                </a:spcAft>
              </a:pPr>
              <a:t>‹#›</a:t>
            </a:fld>
            <a:endParaRPr lang="sv-SE" smtClean="0">
              <a:solidFill>
                <a:srgbClr val="FFFFFF"/>
              </a:solidFill>
            </a:endParaRPr>
          </a:p>
        </p:txBody>
      </p:sp>
      <p:pic>
        <p:nvPicPr>
          <p:cNvPr id="877576" name="Picture 8" descr="TMN4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61263" y="6122988"/>
            <a:ext cx="1360487" cy="33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824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nLst>
      <p:par>
        <p:cTn id="1" dur="indefinite" restart="never" nodeType="tmRoot"/>
      </p:par>
    </p:tnLst>
  </p:timing>
  <p:txStyles>
    <p:titleStyle>
      <a:lvl1pPr algn="l" rtl="0" fontAlgn="base">
        <a:lnSpc>
          <a:spcPct val="90000"/>
        </a:lnSpc>
        <a:spcBef>
          <a:spcPct val="0"/>
        </a:spcBef>
        <a:spcAft>
          <a:spcPct val="0"/>
        </a:spcAft>
        <a:defRPr sz="3200">
          <a:solidFill>
            <a:schemeClr val="tx2"/>
          </a:solidFill>
          <a:latin typeface="+mj-lt"/>
          <a:ea typeface="+mj-ea"/>
          <a:cs typeface="+mj-cs"/>
        </a:defRPr>
      </a:lvl1pPr>
      <a:lvl2pPr algn="l" rtl="0" fontAlgn="base">
        <a:lnSpc>
          <a:spcPct val="90000"/>
        </a:lnSpc>
        <a:spcBef>
          <a:spcPct val="0"/>
        </a:spcBef>
        <a:spcAft>
          <a:spcPct val="0"/>
        </a:spcAft>
        <a:defRPr sz="3200">
          <a:solidFill>
            <a:schemeClr val="tx2"/>
          </a:solidFill>
          <a:latin typeface="Arial" pitchFamily="34" charset="0"/>
        </a:defRPr>
      </a:lvl2pPr>
      <a:lvl3pPr algn="l" rtl="0" fontAlgn="base">
        <a:lnSpc>
          <a:spcPct val="90000"/>
        </a:lnSpc>
        <a:spcBef>
          <a:spcPct val="0"/>
        </a:spcBef>
        <a:spcAft>
          <a:spcPct val="0"/>
        </a:spcAft>
        <a:defRPr sz="3200">
          <a:solidFill>
            <a:schemeClr val="tx2"/>
          </a:solidFill>
          <a:latin typeface="Arial" pitchFamily="34" charset="0"/>
        </a:defRPr>
      </a:lvl3pPr>
      <a:lvl4pPr algn="l" rtl="0" fontAlgn="base">
        <a:lnSpc>
          <a:spcPct val="90000"/>
        </a:lnSpc>
        <a:spcBef>
          <a:spcPct val="0"/>
        </a:spcBef>
        <a:spcAft>
          <a:spcPct val="0"/>
        </a:spcAft>
        <a:defRPr sz="3200">
          <a:solidFill>
            <a:schemeClr val="tx2"/>
          </a:solidFill>
          <a:latin typeface="Arial" pitchFamily="34" charset="0"/>
        </a:defRPr>
      </a:lvl4pPr>
      <a:lvl5pPr algn="l" rtl="0" fontAlgn="base">
        <a:lnSpc>
          <a:spcPct val="90000"/>
        </a:lnSpc>
        <a:spcBef>
          <a:spcPct val="0"/>
        </a:spcBef>
        <a:spcAft>
          <a:spcPct val="0"/>
        </a:spcAft>
        <a:defRPr sz="3200">
          <a:solidFill>
            <a:schemeClr val="tx2"/>
          </a:solidFill>
          <a:latin typeface="Arial" pitchFamily="34" charset="0"/>
        </a:defRPr>
      </a:lvl5pPr>
      <a:lvl6pPr marL="457200" algn="l" rtl="0" fontAlgn="base">
        <a:lnSpc>
          <a:spcPct val="90000"/>
        </a:lnSpc>
        <a:spcBef>
          <a:spcPct val="0"/>
        </a:spcBef>
        <a:spcAft>
          <a:spcPct val="0"/>
        </a:spcAft>
        <a:defRPr sz="3200">
          <a:solidFill>
            <a:schemeClr val="tx2"/>
          </a:solidFill>
          <a:latin typeface="Arial" pitchFamily="34" charset="0"/>
        </a:defRPr>
      </a:lvl6pPr>
      <a:lvl7pPr marL="914400" algn="l" rtl="0" fontAlgn="base">
        <a:lnSpc>
          <a:spcPct val="90000"/>
        </a:lnSpc>
        <a:spcBef>
          <a:spcPct val="0"/>
        </a:spcBef>
        <a:spcAft>
          <a:spcPct val="0"/>
        </a:spcAft>
        <a:defRPr sz="3200">
          <a:solidFill>
            <a:schemeClr val="tx2"/>
          </a:solidFill>
          <a:latin typeface="Arial" pitchFamily="34" charset="0"/>
        </a:defRPr>
      </a:lvl7pPr>
      <a:lvl8pPr marL="1371600" algn="l" rtl="0" fontAlgn="base">
        <a:lnSpc>
          <a:spcPct val="90000"/>
        </a:lnSpc>
        <a:spcBef>
          <a:spcPct val="0"/>
        </a:spcBef>
        <a:spcAft>
          <a:spcPct val="0"/>
        </a:spcAft>
        <a:defRPr sz="3200">
          <a:solidFill>
            <a:schemeClr val="tx2"/>
          </a:solidFill>
          <a:latin typeface="Arial" pitchFamily="34" charset="0"/>
        </a:defRPr>
      </a:lvl8pPr>
      <a:lvl9pPr marL="1828800" algn="l" rtl="0" fontAlgn="base">
        <a:lnSpc>
          <a:spcPct val="90000"/>
        </a:lnSpc>
        <a:spcBef>
          <a:spcPct val="0"/>
        </a:spcBef>
        <a:spcAft>
          <a:spcPct val="0"/>
        </a:spcAft>
        <a:defRPr sz="3200">
          <a:solidFill>
            <a:schemeClr val="tx2"/>
          </a:solidFill>
          <a:latin typeface="Arial" pitchFamily="34" charset="0"/>
        </a:defRPr>
      </a:lvl9pPr>
    </p:titleStyle>
    <p:bodyStyle>
      <a:lvl1pPr marL="352425" indent="-352425" algn="l" rtl="0" fontAlgn="base">
        <a:lnSpc>
          <a:spcPct val="90000"/>
        </a:lnSpc>
        <a:spcBef>
          <a:spcPct val="50000"/>
        </a:spcBef>
        <a:spcAft>
          <a:spcPct val="0"/>
        </a:spcAft>
        <a:buSzPct val="85000"/>
        <a:buBlip>
          <a:blip r:embed="rId16"/>
        </a:buBlip>
        <a:defRPr sz="2400">
          <a:solidFill>
            <a:schemeClr val="tx1"/>
          </a:solidFill>
          <a:latin typeface="+mn-lt"/>
          <a:ea typeface="+mn-ea"/>
          <a:cs typeface="+mn-cs"/>
        </a:defRPr>
      </a:lvl1pPr>
      <a:lvl2pPr marL="665163" indent="-273050" algn="l" rtl="0" fontAlgn="base">
        <a:lnSpc>
          <a:spcPct val="90000"/>
        </a:lnSpc>
        <a:spcBef>
          <a:spcPct val="50000"/>
        </a:spcBef>
        <a:spcAft>
          <a:spcPct val="0"/>
        </a:spcAft>
        <a:buClr>
          <a:schemeClr val="tx2"/>
        </a:buClr>
        <a:buChar char="–"/>
        <a:defRPr>
          <a:solidFill>
            <a:schemeClr val="tx1"/>
          </a:solidFill>
          <a:latin typeface="+mn-lt"/>
        </a:defRPr>
      </a:lvl2pPr>
      <a:lvl3pPr marL="977900" indent="-300038" algn="l" rtl="0" fontAlgn="base">
        <a:lnSpc>
          <a:spcPct val="90000"/>
        </a:lnSpc>
        <a:spcBef>
          <a:spcPct val="50000"/>
        </a:spcBef>
        <a:spcAft>
          <a:spcPct val="0"/>
        </a:spcAft>
        <a:buClr>
          <a:schemeClr val="bg2"/>
        </a:buClr>
        <a:buChar char="–"/>
        <a:defRPr sz="2000">
          <a:solidFill>
            <a:schemeClr val="tx1"/>
          </a:solidFill>
          <a:latin typeface="+mn-lt"/>
        </a:defRPr>
      </a:lvl3pPr>
      <a:lvl4pPr marL="1277938" indent="-273050" algn="l" rtl="0" fontAlgn="base">
        <a:spcBef>
          <a:spcPct val="40000"/>
        </a:spcBef>
        <a:spcAft>
          <a:spcPct val="0"/>
        </a:spcAft>
        <a:buClr>
          <a:schemeClr val="accent2"/>
        </a:buClr>
        <a:buSzPct val="110000"/>
        <a:buChar char="–"/>
        <a:defRPr sz="1400">
          <a:solidFill>
            <a:schemeClr val="tx1"/>
          </a:solidFill>
          <a:latin typeface="+mn-lt"/>
        </a:defRPr>
      </a:lvl4pPr>
      <a:lvl5pPr marL="1579563" indent="-274638" algn="l" rtl="0" fontAlgn="base">
        <a:spcBef>
          <a:spcPct val="40000"/>
        </a:spcBef>
        <a:spcAft>
          <a:spcPct val="0"/>
        </a:spcAft>
        <a:buSzPct val="60000"/>
        <a:buBlip>
          <a:blip r:embed="rId17"/>
        </a:buBlip>
        <a:defRPr sz="1400">
          <a:solidFill>
            <a:schemeClr val="tx1"/>
          </a:solidFill>
          <a:latin typeface="+mn-lt"/>
        </a:defRPr>
      </a:lvl5pPr>
      <a:lvl6pPr marL="2036763" indent="-274638" algn="l" rtl="0" fontAlgn="base">
        <a:spcBef>
          <a:spcPct val="40000"/>
        </a:spcBef>
        <a:spcAft>
          <a:spcPct val="0"/>
        </a:spcAft>
        <a:buSzPct val="60000"/>
        <a:buBlip>
          <a:blip r:embed="rId17"/>
        </a:buBlip>
        <a:defRPr sz="1400">
          <a:solidFill>
            <a:schemeClr val="tx1"/>
          </a:solidFill>
          <a:latin typeface="+mn-lt"/>
        </a:defRPr>
      </a:lvl6pPr>
      <a:lvl7pPr marL="2493963" indent="-274638" algn="l" rtl="0" fontAlgn="base">
        <a:spcBef>
          <a:spcPct val="40000"/>
        </a:spcBef>
        <a:spcAft>
          <a:spcPct val="0"/>
        </a:spcAft>
        <a:buSzPct val="60000"/>
        <a:buBlip>
          <a:blip r:embed="rId17"/>
        </a:buBlip>
        <a:defRPr sz="1400">
          <a:solidFill>
            <a:schemeClr val="tx1"/>
          </a:solidFill>
          <a:latin typeface="+mn-lt"/>
        </a:defRPr>
      </a:lvl7pPr>
      <a:lvl8pPr marL="2951163" indent="-274638" algn="l" rtl="0" fontAlgn="base">
        <a:spcBef>
          <a:spcPct val="40000"/>
        </a:spcBef>
        <a:spcAft>
          <a:spcPct val="0"/>
        </a:spcAft>
        <a:buSzPct val="60000"/>
        <a:buBlip>
          <a:blip r:embed="rId17"/>
        </a:buBlip>
        <a:defRPr sz="1400">
          <a:solidFill>
            <a:schemeClr val="tx1"/>
          </a:solidFill>
          <a:latin typeface="+mn-lt"/>
        </a:defRPr>
      </a:lvl8pPr>
      <a:lvl9pPr marL="3408363" indent="-274638" algn="l" rtl="0" fontAlgn="base">
        <a:spcBef>
          <a:spcPct val="40000"/>
        </a:spcBef>
        <a:spcAft>
          <a:spcPct val="0"/>
        </a:spcAft>
        <a:buSzPct val="60000"/>
        <a:buBlip>
          <a:blip r:embed="rId17"/>
        </a:buBlip>
        <a:defRPr sz="14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11/26/2013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rtl="0" fontAlgn="base">
              <a:spcBef>
                <a:spcPct val="0"/>
              </a:spcBef>
              <a:spcAft>
                <a:spcPct val="0"/>
              </a:spcAft>
            </a:pPr>
            <a:endParaRPr lang="sv-SE" smtClean="0">
              <a:solidFill>
                <a:srgbClr val="FFFFFF"/>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l" rtl="0" fontAlgn="base">
              <a:spcBef>
                <a:spcPct val="0"/>
              </a:spcBef>
              <a:spcAft>
                <a:spcPct val="0"/>
              </a:spcAft>
            </a:pPr>
            <a:fld id="{FBBF92C7-5495-4D20-ADBF-8A250ECE6519}" type="slidenum">
              <a:rPr lang="sv-SE" smtClean="0">
                <a:solidFill>
                  <a:srgbClr val="FFFFFF"/>
                </a:solidFill>
              </a:rPr>
              <a:pPr algn="l" rtl="0" fontAlgn="base">
                <a:spcBef>
                  <a:spcPct val="0"/>
                </a:spcBef>
                <a:spcAft>
                  <a:spcPct val="0"/>
                </a:spcAft>
              </a:pPr>
              <a:t>‹#›</a:t>
            </a:fld>
            <a:endParaRPr lang="sv-SE" smtClean="0">
              <a:solidFill>
                <a:srgbClr val="FFFFFF"/>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wipe dir="r"/>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uptodate.com/contents/clopidogrel-drug-information?source=see_link"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marL="0" indent="0" algn="ctr">
              <a:buNone/>
            </a:pPr>
            <a:r>
              <a:rPr lang="ar-IQ" dirty="0"/>
              <a:t> </a:t>
            </a:r>
            <a:r>
              <a:rPr lang="en-US" sz="4000" dirty="0" smtClean="0">
                <a:solidFill>
                  <a:srgbClr val="FF0000"/>
                </a:solidFill>
              </a:rPr>
              <a:t>Acute upper  gastrointestinal bleeding(AUGIB)</a:t>
            </a:r>
            <a:endParaRPr lang="ar-IQ" sz="4000" dirty="0">
              <a:solidFill>
                <a:srgbClr val="FF0000"/>
              </a:solidFill>
            </a:endParaRPr>
          </a:p>
        </p:txBody>
      </p:sp>
    </p:spTree>
    <p:extLst>
      <p:ext uri="{BB962C8B-B14F-4D97-AF65-F5344CB8AC3E}">
        <p14:creationId xmlns:p14="http://schemas.microsoft.com/office/powerpoint/2010/main" val="426391778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80728"/>
            <a:ext cx="8229600" cy="1872208"/>
          </a:xfrm>
          <a:solidFill>
            <a:schemeClr val="tx2"/>
          </a:solidFill>
        </p:spPr>
        <p:txBody>
          <a:bodyPr/>
          <a:lstStyle/>
          <a:p>
            <a:pPr algn="ctr"/>
            <a:r>
              <a:rPr lang="en-US" b="1" dirty="0">
                <a:solidFill>
                  <a:srgbClr val="FFFF00"/>
                </a:solidFill>
              </a:rPr>
              <a:t>Physical examination</a:t>
            </a:r>
            <a:r>
              <a:rPr lang="en-US" dirty="0"/>
              <a:t> </a:t>
            </a:r>
            <a:endParaRPr lang="ar-IQ" dirty="0"/>
          </a:p>
        </p:txBody>
      </p:sp>
      <p:sp>
        <p:nvSpPr>
          <p:cNvPr id="3" name="عنصر نائب للمحتوى 2"/>
          <p:cNvSpPr>
            <a:spLocks noGrp="1"/>
          </p:cNvSpPr>
          <p:nvPr>
            <p:ph idx="1"/>
          </p:nvPr>
        </p:nvSpPr>
        <p:spPr>
          <a:xfrm>
            <a:off x="457200" y="3429000"/>
            <a:ext cx="8229600" cy="2697163"/>
          </a:xfrm>
        </p:spPr>
        <p:txBody>
          <a:bodyPr>
            <a:normAutofit/>
          </a:bodyPr>
          <a:lstStyle/>
          <a:p>
            <a:pPr algn="l" rtl="0"/>
            <a:endParaRPr lang="en-US" dirty="0"/>
          </a:p>
        </p:txBody>
      </p:sp>
    </p:spTree>
    <p:extLst>
      <p:ext uri="{BB962C8B-B14F-4D97-AF65-F5344CB8AC3E}">
        <p14:creationId xmlns:p14="http://schemas.microsoft.com/office/powerpoint/2010/main" val="16535689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normAutofit fontScale="90000"/>
          </a:bodyPr>
          <a:lstStyle/>
          <a:p>
            <a:r>
              <a:rPr lang="en-US" dirty="0" smtClean="0">
                <a:solidFill>
                  <a:srgbClr val="FFFF00"/>
                </a:solidFill>
              </a:rPr>
              <a:t>1. Signs indicative of </a:t>
            </a:r>
            <a:r>
              <a:rPr lang="en-US" dirty="0" err="1" smtClean="0">
                <a:solidFill>
                  <a:srgbClr val="FFFF00"/>
                </a:solidFill>
              </a:rPr>
              <a:t>hypovolemia</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algn="l" rtl="0"/>
            <a:r>
              <a:rPr lang="en-US" dirty="0" smtClean="0"/>
              <a:t>1. </a:t>
            </a:r>
            <a:r>
              <a:rPr lang="en-US" dirty="0" smtClean="0">
                <a:solidFill>
                  <a:srgbClr val="C00000"/>
                </a:solidFill>
              </a:rPr>
              <a:t>Resting tachycardia</a:t>
            </a:r>
            <a:r>
              <a:rPr lang="en-US" dirty="0" smtClean="0"/>
              <a:t>:</a:t>
            </a:r>
            <a:r>
              <a:rPr lang="en-US" dirty="0"/>
              <a:t> Mild to moderate </a:t>
            </a:r>
            <a:r>
              <a:rPr lang="en-US" dirty="0" err="1" smtClean="0"/>
              <a:t>hypovolemia</a:t>
            </a:r>
            <a:endParaRPr lang="en-US" dirty="0" smtClean="0"/>
          </a:p>
          <a:p>
            <a:pPr lvl="0" algn="l" rtl="0"/>
            <a:r>
              <a:rPr lang="en-US" dirty="0" smtClean="0"/>
              <a:t>2. </a:t>
            </a:r>
            <a:r>
              <a:rPr lang="en-US" dirty="0">
                <a:solidFill>
                  <a:srgbClr val="C00000"/>
                </a:solidFill>
              </a:rPr>
              <a:t>Orthostatic hypotension </a:t>
            </a:r>
            <a:r>
              <a:rPr lang="en-US" dirty="0"/>
              <a:t>(a decrease in the systolic blood pressure of more than </a:t>
            </a:r>
            <a:r>
              <a:rPr lang="en-US" dirty="0">
                <a:solidFill>
                  <a:srgbClr val="C00000"/>
                </a:solidFill>
              </a:rPr>
              <a:t>20</a:t>
            </a:r>
            <a:r>
              <a:rPr lang="en-US" dirty="0"/>
              <a:t> mmHg and/or an increase in heart rate of 20 beats per minute when moving from </a:t>
            </a:r>
            <a:r>
              <a:rPr lang="en-US" dirty="0" err="1"/>
              <a:t>recumbency</a:t>
            </a:r>
            <a:r>
              <a:rPr lang="en-US" dirty="0"/>
              <a:t> to standing) </a:t>
            </a:r>
            <a:r>
              <a:rPr lang="en-US" dirty="0" smtClean="0"/>
              <a:t>:</a:t>
            </a:r>
            <a:r>
              <a:rPr lang="en-US" dirty="0"/>
              <a:t> </a:t>
            </a:r>
            <a:endParaRPr lang="en-US" dirty="0" smtClean="0"/>
          </a:p>
          <a:p>
            <a:pPr marL="0" lvl="0" indent="0" algn="l" rtl="0">
              <a:buNone/>
            </a:pPr>
            <a:r>
              <a:rPr lang="en-US" dirty="0"/>
              <a:t> </a:t>
            </a:r>
            <a:r>
              <a:rPr lang="en-US" dirty="0" smtClean="0"/>
              <a:t>  </a:t>
            </a:r>
            <a:r>
              <a:rPr lang="en-US" dirty="0" smtClean="0"/>
              <a:t>Blood </a:t>
            </a:r>
            <a:r>
              <a:rPr lang="en-US" dirty="0"/>
              <a:t>volume loss of at least </a:t>
            </a:r>
            <a:r>
              <a:rPr lang="en-US" dirty="0">
                <a:solidFill>
                  <a:srgbClr val="C00000"/>
                </a:solidFill>
              </a:rPr>
              <a:t>15</a:t>
            </a:r>
            <a:r>
              <a:rPr lang="en-US" dirty="0"/>
              <a:t> </a:t>
            </a:r>
            <a:r>
              <a:rPr lang="en-US" dirty="0" smtClean="0"/>
              <a:t>percent.</a:t>
            </a:r>
          </a:p>
          <a:p>
            <a:pPr lvl="0" algn="l" rtl="0"/>
            <a:r>
              <a:rPr lang="en-US" dirty="0" smtClean="0"/>
              <a:t>3. </a:t>
            </a:r>
            <a:r>
              <a:rPr lang="en-US" dirty="0" smtClean="0">
                <a:solidFill>
                  <a:srgbClr val="C00000"/>
                </a:solidFill>
              </a:rPr>
              <a:t>Supine hypotension</a:t>
            </a:r>
            <a:r>
              <a:rPr lang="en-US" dirty="0" smtClean="0"/>
              <a:t>: </a:t>
            </a:r>
            <a:r>
              <a:rPr lang="en-US" dirty="0"/>
              <a:t>Blood volume loss of at least </a:t>
            </a:r>
            <a:r>
              <a:rPr lang="en-US" dirty="0">
                <a:solidFill>
                  <a:srgbClr val="C00000"/>
                </a:solidFill>
              </a:rPr>
              <a:t>40</a:t>
            </a:r>
            <a:r>
              <a:rPr lang="en-US" dirty="0"/>
              <a:t> </a:t>
            </a:r>
            <a:r>
              <a:rPr lang="en-US" dirty="0" smtClean="0"/>
              <a:t>percent.</a:t>
            </a:r>
            <a:endParaRPr lang="en-US" dirty="0"/>
          </a:p>
          <a:p>
            <a:pPr algn="l" rtl="0"/>
            <a:endParaRPr lang="en-US" dirty="0"/>
          </a:p>
          <a:p>
            <a:pPr marL="0" indent="0" algn="l" rtl="0">
              <a:buNone/>
            </a:pPr>
            <a:endParaRPr lang="en-US" dirty="0"/>
          </a:p>
          <a:p>
            <a:pPr algn="l"/>
            <a:endParaRPr lang="ar-IQ" dirty="0"/>
          </a:p>
        </p:txBody>
      </p:sp>
    </p:spTree>
    <p:extLst>
      <p:ext uri="{BB962C8B-B14F-4D97-AF65-F5344CB8AC3E}">
        <p14:creationId xmlns:p14="http://schemas.microsoft.com/office/powerpoint/2010/main" val="305603436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1298408"/>
          </a:xfrm>
          <a:solidFill>
            <a:schemeClr val="tx2"/>
          </a:solidFill>
          <a:ln>
            <a:solidFill>
              <a:srgbClr val="002060"/>
            </a:solidFill>
          </a:ln>
        </p:spPr>
        <p:txBody>
          <a:bodyPr>
            <a:normAutofit fontScale="90000"/>
          </a:bodyPr>
          <a:lstStyle/>
          <a:p>
            <a:pPr algn="ctr"/>
            <a:r>
              <a:rPr lang="en-US" dirty="0" smtClean="0">
                <a:solidFill>
                  <a:srgbClr val="FFFF00"/>
                </a:solidFill>
              </a:rPr>
              <a:t>2. Physical signs indicative of possible cause</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smtClean="0"/>
              <a:t>- Stigmata of liver cirrhosis</a:t>
            </a:r>
          </a:p>
          <a:p>
            <a:pPr marL="0" indent="0" algn="l">
              <a:buNone/>
            </a:pPr>
            <a:r>
              <a:rPr lang="en-US" dirty="0" smtClean="0"/>
              <a:t>- Lymph node enlargement</a:t>
            </a:r>
          </a:p>
          <a:p>
            <a:pPr marL="0" indent="0" algn="l">
              <a:buNone/>
            </a:pPr>
            <a:r>
              <a:rPr lang="en-US" dirty="0" smtClean="0"/>
              <a:t>- </a:t>
            </a:r>
            <a:r>
              <a:rPr lang="en-US" dirty="0" err="1" smtClean="0"/>
              <a:t>Mucocutaneous</a:t>
            </a:r>
            <a:r>
              <a:rPr lang="en-US" dirty="0" smtClean="0"/>
              <a:t> telangiectasia</a:t>
            </a:r>
          </a:p>
          <a:p>
            <a:pPr marL="0" indent="0" algn="l">
              <a:buNone/>
            </a:pPr>
            <a:r>
              <a:rPr lang="en-US" dirty="0" smtClean="0"/>
              <a:t>- </a:t>
            </a:r>
            <a:r>
              <a:rPr lang="en-US" dirty="0" err="1" smtClean="0"/>
              <a:t>Epigastric</a:t>
            </a:r>
            <a:r>
              <a:rPr lang="en-US" dirty="0" smtClean="0"/>
              <a:t> mass.</a:t>
            </a:r>
          </a:p>
          <a:p>
            <a:pPr marL="0" indent="0" algn="l">
              <a:buNone/>
            </a:pPr>
            <a:r>
              <a:rPr lang="en-US" dirty="0" smtClean="0"/>
              <a:t>- Abdominal signs of portal hypertension (ascites, </a:t>
            </a:r>
            <a:r>
              <a:rPr lang="en-US" dirty="0" smtClean="0"/>
              <a:t>          splenomegaly</a:t>
            </a:r>
            <a:r>
              <a:rPr lang="en-US" dirty="0" smtClean="0"/>
              <a:t>)</a:t>
            </a:r>
            <a:endParaRPr lang="ar-IQ" dirty="0"/>
          </a:p>
        </p:txBody>
      </p:sp>
    </p:spTree>
    <p:extLst>
      <p:ext uri="{BB962C8B-B14F-4D97-AF65-F5344CB8AC3E}">
        <p14:creationId xmlns:p14="http://schemas.microsoft.com/office/powerpoint/2010/main" val="332686493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1370416"/>
          </a:xfrm>
          <a:solidFill>
            <a:schemeClr val="tx2"/>
          </a:solidFill>
        </p:spPr>
        <p:txBody>
          <a:bodyPr>
            <a:normAutofit fontScale="90000"/>
          </a:bodyPr>
          <a:lstStyle/>
          <a:p>
            <a:pPr algn="ctr"/>
            <a:r>
              <a:rPr lang="en-US" dirty="0" smtClean="0">
                <a:solidFill>
                  <a:srgbClr val="FFFF00"/>
                </a:solidFill>
              </a:rPr>
              <a:t>3.Signs of significant co-morbid disease </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smtClean="0"/>
              <a:t>1. </a:t>
            </a:r>
            <a:r>
              <a:rPr lang="en-US" dirty="0" err="1" smtClean="0"/>
              <a:t>Heartnfailure</a:t>
            </a:r>
            <a:endParaRPr lang="en-US" dirty="0" smtClean="0"/>
          </a:p>
          <a:p>
            <a:pPr marL="0" indent="0" algn="l">
              <a:buNone/>
            </a:pPr>
            <a:r>
              <a:rPr lang="en-US" dirty="0" smtClean="0"/>
              <a:t>2. Signs of </a:t>
            </a:r>
            <a:r>
              <a:rPr lang="en-US" dirty="0" smtClean="0"/>
              <a:t> chronic renal failure (CRF)</a:t>
            </a:r>
            <a:endParaRPr lang="en-US" dirty="0" smtClean="0"/>
          </a:p>
          <a:p>
            <a:pPr marL="0" indent="0" algn="l">
              <a:buNone/>
            </a:pPr>
            <a:r>
              <a:rPr lang="en-US" dirty="0" smtClean="0"/>
              <a:t>3. Signs of COPD</a:t>
            </a:r>
            <a:endParaRPr lang="ar-IQ" dirty="0"/>
          </a:p>
        </p:txBody>
      </p:sp>
    </p:spTree>
    <p:extLst>
      <p:ext uri="{BB962C8B-B14F-4D97-AF65-F5344CB8AC3E}">
        <p14:creationId xmlns:p14="http://schemas.microsoft.com/office/powerpoint/2010/main" val="3151646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a:solidFill>
                  <a:srgbClr val="FFFF00"/>
                </a:solidFill>
              </a:rPr>
              <a:t>Laboratory data</a:t>
            </a:r>
            <a:r>
              <a:rPr lang="en-US" dirty="0">
                <a:solidFill>
                  <a:srgbClr val="FFFF00"/>
                </a:solidFill>
              </a:rPr>
              <a:t> </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smtClean="0"/>
              <a:t>1. A </a:t>
            </a:r>
            <a:r>
              <a:rPr lang="en-US" dirty="0"/>
              <a:t>complete blood </a:t>
            </a:r>
            <a:r>
              <a:rPr lang="en-US" dirty="0" smtClean="0"/>
              <a:t>count</a:t>
            </a:r>
          </a:p>
          <a:p>
            <a:pPr marL="0" indent="0" algn="l">
              <a:buNone/>
            </a:pPr>
            <a:r>
              <a:rPr lang="en-US" dirty="0" smtClean="0"/>
              <a:t>2. Serum chemistries(urea, </a:t>
            </a:r>
            <a:r>
              <a:rPr lang="en-US" dirty="0" err="1" smtClean="0"/>
              <a:t>creatinine</a:t>
            </a:r>
            <a:r>
              <a:rPr lang="en-US" dirty="0" smtClean="0"/>
              <a:t>, electrolytes)</a:t>
            </a:r>
          </a:p>
          <a:p>
            <a:pPr marL="0" indent="0" algn="l">
              <a:buNone/>
            </a:pPr>
            <a:r>
              <a:rPr lang="en-US" dirty="0" smtClean="0"/>
              <a:t>3. liver tests </a:t>
            </a:r>
          </a:p>
          <a:p>
            <a:pPr marL="0" indent="0" algn="l">
              <a:buNone/>
            </a:pPr>
            <a:r>
              <a:rPr lang="en-US" dirty="0" smtClean="0"/>
              <a:t>4. Coagulation </a:t>
            </a:r>
            <a:r>
              <a:rPr lang="en-US" dirty="0"/>
              <a:t>studies. </a:t>
            </a:r>
            <a:endParaRPr lang="en-US" dirty="0" smtClean="0"/>
          </a:p>
          <a:p>
            <a:pPr marL="0" indent="0" algn="l">
              <a:buNone/>
            </a:pPr>
            <a:r>
              <a:rPr lang="en-US" dirty="0" smtClean="0"/>
              <a:t>5. Serial </a:t>
            </a:r>
            <a:r>
              <a:rPr lang="en-US" dirty="0"/>
              <a:t>electrocardiograms and cardiac enzymes </a:t>
            </a:r>
            <a:r>
              <a:rPr lang="en-US" dirty="0" smtClean="0"/>
              <a:t>                may </a:t>
            </a:r>
            <a:r>
              <a:rPr lang="en-US" dirty="0"/>
              <a:t>be indicated in patients who are at risk for a </a:t>
            </a:r>
            <a:r>
              <a:rPr lang="en-US" dirty="0" smtClean="0"/>
              <a:t>             myocardial </a:t>
            </a:r>
            <a:r>
              <a:rPr lang="en-US" dirty="0"/>
              <a:t>infarction, such as the elderly, </a:t>
            </a:r>
            <a:r>
              <a:rPr lang="en-US" dirty="0" smtClean="0"/>
              <a:t>                         patients </a:t>
            </a:r>
            <a:r>
              <a:rPr lang="en-US" dirty="0"/>
              <a:t>with a history of coronary artery </a:t>
            </a:r>
            <a:r>
              <a:rPr lang="en-US" dirty="0" smtClean="0"/>
              <a:t>                          disease</a:t>
            </a:r>
            <a:r>
              <a:rPr lang="en-US" dirty="0"/>
              <a:t>, or patients with symptoms such as chest </a:t>
            </a:r>
            <a:r>
              <a:rPr lang="en-US" dirty="0" smtClean="0"/>
              <a:t>             pain </a:t>
            </a:r>
            <a:r>
              <a:rPr lang="en-US" dirty="0"/>
              <a:t>or dyspnea.</a:t>
            </a:r>
            <a:endParaRPr lang="ar-IQ" dirty="0"/>
          </a:p>
        </p:txBody>
      </p:sp>
    </p:spTree>
    <p:extLst>
      <p:ext uri="{BB962C8B-B14F-4D97-AF65-F5344CB8AC3E}">
        <p14:creationId xmlns:p14="http://schemas.microsoft.com/office/powerpoint/2010/main" val="260243109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rtl="0"/>
            <a:r>
              <a:rPr lang="en-US" dirty="0" smtClean="0">
                <a:solidFill>
                  <a:srgbClr val="FFFF00"/>
                </a:solidFill>
              </a:rPr>
              <a:t>Hemoglobin</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smtClean="0"/>
              <a:t>1. The </a:t>
            </a:r>
            <a:r>
              <a:rPr lang="en-US" dirty="0"/>
              <a:t>initial hemoglobin in patients </a:t>
            </a:r>
            <a:r>
              <a:rPr lang="en-US" dirty="0" smtClean="0"/>
              <a:t>will </a:t>
            </a:r>
            <a:r>
              <a:rPr lang="en-US" dirty="0"/>
              <a:t>often be at the patient’s baseline  </a:t>
            </a:r>
            <a:r>
              <a:rPr lang="en-US" dirty="0" smtClean="0"/>
              <a:t>and can be normal because </a:t>
            </a:r>
            <a:r>
              <a:rPr lang="en-US" dirty="0"/>
              <a:t>the patient is losing whole blood. </a:t>
            </a:r>
            <a:endParaRPr lang="en-US" dirty="0" smtClean="0"/>
          </a:p>
          <a:p>
            <a:pPr marL="0" indent="0" algn="l">
              <a:buNone/>
            </a:pPr>
            <a:r>
              <a:rPr lang="en-US" dirty="0" smtClean="0"/>
              <a:t>2. With </a:t>
            </a:r>
            <a:r>
              <a:rPr lang="en-US" dirty="0"/>
              <a:t>time (typically after 24 hours or more) the hemoglobin will decline as the blood is diluted by the influx of extravascular fluid into the vascular space and by fluid administered during resuscitation. </a:t>
            </a:r>
            <a:endParaRPr lang="en-US" dirty="0" smtClean="0"/>
          </a:p>
          <a:p>
            <a:pPr marL="0" indent="0" algn="l">
              <a:buNone/>
            </a:pPr>
            <a:r>
              <a:rPr lang="en-US" dirty="0" smtClean="0"/>
              <a:t> 3.The  </a:t>
            </a:r>
            <a:r>
              <a:rPr lang="en-US" dirty="0"/>
              <a:t>hemoglobin level is monitored every two to eight hours, depending upon the severity of the bleed.</a:t>
            </a:r>
          </a:p>
          <a:p>
            <a:pPr marL="0" indent="0" algn="l">
              <a:buNone/>
            </a:pPr>
            <a:endParaRPr lang="ar-IQ" dirty="0"/>
          </a:p>
        </p:txBody>
      </p:sp>
    </p:spTree>
    <p:extLst>
      <p:ext uri="{BB962C8B-B14F-4D97-AF65-F5344CB8AC3E}">
        <p14:creationId xmlns:p14="http://schemas.microsoft.com/office/powerpoint/2010/main" val="403705651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a:t>Patients with acute bleeding should have normocytic red blood cells. </a:t>
            </a:r>
            <a:endParaRPr lang="en-US" dirty="0" smtClean="0"/>
          </a:p>
          <a:p>
            <a:pPr marL="0" indent="0" algn="l">
              <a:buNone/>
            </a:pPr>
            <a:r>
              <a:rPr lang="en-US" dirty="0" smtClean="0"/>
              <a:t>Microcytic </a:t>
            </a:r>
            <a:r>
              <a:rPr lang="en-US" dirty="0"/>
              <a:t>red blood cells or iron deficiency anemia suggest chronic </a:t>
            </a:r>
            <a:r>
              <a:rPr lang="en-US" dirty="0" smtClean="0"/>
              <a:t>bleeding</a:t>
            </a:r>
          </a:p>
          <a:p>
            <a:pPr marL="0" indent="0" algn="l">
              <a:buNone/>
            </a:pPr>
            <a:endParaRPr lang="ar-IQ" dirty="0"/>
          </a:p>
        </p:txBody>
      </p:sp>
    </p:spTree>
    <p:extLst>
      <p:ext uri="{BB962C8B-B14F-4D97-AF65-F5344CB8AC3E}">
        <p14:creationId xmlns:p14="http://schemas.microsoft.com/office/powerpoint/2010/main" val="350466199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Urea-to-</a:t>
            </a:r>
            <a:r>
              <a:rPr lang="en-US" dirty="0" err="1" smtClean="0">
                <a:solidFill>
                  <a:srgbClr val="FFFF00"/>
                </a:solidFill>
              </a:rPr>
              <a:t>creatinine</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smtClean="0"/>
              <a:t>Patients </a:t>
            </a:r>
            <a:r>
              <a:rPr lang="en-US" dirty="0"/>
              <a:t>with acute upper GI bleeding typically have an elevated blood urea nitrogen (BUN</a:t>
            </a:r>
            <a:r>
              <a:rPr lang="en-US" dirty="0" smtClean="0"/>
              <a:t>)</a:t>
            </a:r>
          </a:p>
          <a:p>
            <a:pPr marL="0" indent="0" algn="l">
              <a:buNone/>
            </a:pPr>
            <a:r>
              <a:rPr lang="en-US" dirty="0" smtClean="0"/>
              <a:t> Urea-to-</a:t>
            </a:r>
            <a:r>
              <a:rPr lang="en-US" dirty="0" err="1" smtClean="0"/>
              <a:t>creatinine</a:t>
            </a:r>
            <a:r>
              <a:rPr lang="en-US" dirty="0" smtClean="0"/>
              <a:t> </a:t>
            </a:r>
            <a:r>
              <a:rPr lang="en-US" dirty="0"/>
              <a:t>ratio </a:t>
            </a:r>
            <a:r>
              <a:rPr lang="en-US" dirty="0" smtClean="0"/>
              <a:t> is high. </a:t>
            </a:r>
          </a:p>
          <a:p>
            <a:pPr marL="0" indent="0" algn="l">
              <a:buNone/>
            </a:pPr>
            <a:r>
              <a:rPr lang="en-US" dirty="0" smtClean="0"/>
              <a:t>The </a:t>
            </a:r>
            <a:r>
              <a:rPr lang="en-US" dirty="0"/>
              <a:t>higher the ratio, the more likely the bleeding is from an upper GI source </a:t>
            </a:r>
            <a:endParaRPr lang="ar-IQ" dirty="0"/>
          </a:p>
        </p:txBody>
      </p:sp>
    </p:spTree>
    <p:extLst>
      <p:ext uri="{BB962C8B-B14F-4D97-AF65-F5344CB8AC3E}">
        <p14:creationId xmlns:p14="http://schemas.microsoft.com/office/powerpoint/2010/main" val="389141774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a:solidFill>
                  <a:srgbClr val="FFFF00"/>
                </a:solidFill>
              </a:rPr>
              <a:t>Nasogastric lavage</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ar-IQ" dirty="0" smtClean="0"/>
              <a:t>                      </a:t>
            </a:r>
            <a:r>
              <a:rPr lang="en-US" dirty="0" smtClean="0"/>
              <a:t>Advantages:   </a:t>
            </a:r>
          </a:p>
          <a:p>
            <a:pPr marL="0" indent="0" algn="l">
              <a:buNone/>
            </a:pPr>
            <a:r>
              <a:rPr lang="en-US" dirty="0" smtClean="0"/>
              <a:t>1. It </a:t>
            </a:r>
            <a:r>
              <a:rPr lang="en-US" dirty="0"/>
              <a:t>confirms an upper GI source of bleeding.</a:t>
            </a:r>
          </a:p>
          <a:p>
            <a:pPr marL="0" indent="0" algn="l">
              <a:buNone/>
            </a:pPr>
            <a:r>
              <a:rPr lang="en-US" dirty="0" smtClean="0"/>
              <a:t>2. Indicate </a:t>
            </a:r>
            <a:r>
              <a:rPr lang="en-US" dirty="0"/>
              <a:t>ongoing bleeding and the </a:t>
            </a:r>
            <a:r>
              <a:rPr lang="en-US" dirty="0" smtClean="0"/>
              <a:t>need for urgent endoscopy.</a:t>
            </a:r>
          </a:p>
          <a:p>
            <a:pPr marL="0" indent="0" algn="l">
              <a:buNone/>
            </a:pPr>
            <a:r>
              <a:rPr lang="en-US" dirty="0" smtClean="0"/>
              <a:t>3.. </a:t>
            </a:r>
            <a:r>
              <a:rPr lang="en-US" dirty="0"/>
              <a:t>It can be used to remove </a:t>
            </a:r>
            <a:r>
              <a:rPr lang="en-US" dirty="0" smtClean="0"/>
              <a:t>food residue</a:t>
            </a:r>
            <a:r>
              <a:rPr lang="en-US" dirty="0" smtClean="0"/>
              <a:t>, </a:t>
            </a:r>
            <a:r>
              <a:rPr lang="en-US" dirty="0"/>
              <a:t>fresh blood, and clots from the stomach to facilitate </a:t>
            </a:r>
            <a:r>
              <a:rPr lang="en-US" dirty="0" smtClean="0"/>
              <a:t>endoscopy  </a:t>
            </a:r>
          </a:p>
          <a:p>
            <a:pPr marL="0" indent="0" algn="l">
              <a:buNone/>
            </a:pPr>
            <a:r>
              <a:rPr lang="en-US" dirty="0"/>
              <a:t>Lavage may not be positive if bleeding has ceased or arises beyond a closed pylorus</a:t>
            </a:r>
            <a:endParaRPr lang="ar-IQ" dirty="0"/>
          </a:p>
          <a:p>
            <a:pPr marL="0" indent="0" algn="l">
              <a:buNone/>
            </a:pPr>
            <a:endParaRPr lang="ar-IQ" dirty="0"/>
          </a:p>
        </p:txBody>
      </p:sp>
    </p:spTree>
    <p:extLst>
      <p:ext uri="{BB962C8B-B14F-4D97-AF65-F5344CB8AC3E}">
        <p14:creationId xmlns:p14="http://schemas.microsoft.com/office/powerpoint/2010/main" val="356355274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2508888"/>
          </a:xfrm>
        </p:spPr>
        <p:txBody>
          <a:bodyPr/>
          <a:lstStyle/>
          <a:p>
            <a:pPr algn="ctr"/>
            <a:r>
              <a:rPr lang="en-US" dirty="0" smtClean="0"/>
              <a:t>Treatment</a:t>
            </a:r>
            <a:endParaRPr lang="ar-IQ" dirty="0"/>
          </a:p>
        </p:txBody>
      </p:sp>
      <p:sp>
        <p:nvSpPr>
          <p:cNvPr id="3" name="عنصر نائب للمحتوى 2"/>
          <p:cNvSpPr>
            <a:spLocks noGrp="1"/>
          </p:cNvSpPr>
          <p:nvPr>
            <p:ph idx="1"/>
          </p:nvPr>
        </p:nvSpPr>
        <p:spPr/>
        <p:txBody>
          <a:bodyPr/>
          <a:lstStyle/>
          <a:p>
            <a:pPr algn="l" rtl="0"/>
            <a:endParaRPr lang="ar-IQ" dirty="0"/>
          </a:p>
        </p:txBody>
      </p:sp>
    </p:spTree>
    <p:extLst>
      <p:ext uri="{BB962C8B-B14F-4D97-AF65-F5344CB8AC3E}">
        <p14:creationId xmlns:p14="http://schemas.microsoft.com/office/powerpoint/2010/main" val="418517757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a:t>Upper gastrointestinal (UGI) bleeding </a:t>
            </a:r>
            <a:r>
              <a:rPr lang="en-US" dirty="0" smtClean="0"/>
              <a:t> </a:t>
            </a:r>
            <a:r>
              <a:rPr lang="en-US" dirty="0"/>
              <a:t>is a common medical condition </a:t>
            </a:r>
            <a:r>
              <a:rPr lang="en-US" dirty="0" smtClean="0"/>
              <a:t> and an important gastroenterological emergency that </a:t>
            </a:r>
            <a:r>
              <a:rPr lang="en-US" dirty="0"/>
              <a:t>results in high patient morbidity and </a:t>
            </a:r>
            <a:r>
              <a:rPr lang="ar-IQ" dirty="0" smtClean="0"/>
              <a:t>     </a:t>
            </a:r>
            <a:r>
              <a:rPr lang="en-US" dirty="0" smtClean="0"/>
              <a:t>medical </a:t>
            </a:r>
            <a:r>
              <a:rPr lang="en-US" dirty="0"/>
              <a:t>care </a:t>
            </a:r>
            <a:r>
              <a:rPr lang="en-US" dirty="0" smtClean="0"/>
              <a:t>costs and  can be fatal.</a:t>
            </a:r>
            <a:endParaRPr lang="ar-IQ" dirty="0"/>
          </a:p>
        </p:txBody>
      </p:sp>
    </p:spTree>
    <p:extLst>
      <p:ext uri="{BB962C8B-B14F-4D97-AF65-F5344CB8AC3E}">
        <p14:creationId xmlns:p14="http://schemas.microsoft.com/office/powerpoint/2010/main" val="78349677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smtClean="0"/>
              <a:t> </a:t>
            </a:r>
            <a:r>
              <a:rPr lang="en-US" b="1" dirty="0" smtClean="0">
                <a:solidFill>
                  <a:srgbClr val="FFFF00"/>
                </a:solidFill>
              </a:rPr>
              <a:t>1.General support</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ar-IQ" dirty="0" smtClean="0"/>
              <a:t> </a:t>
            </a:r>
            <a:r>
              <a:rPr lang="en-US" dirty="0" smtClean="0"/>
              <a:t>nothing per oral)</a:t>
            </a:r>
            <a:r>
              <a:rPr lang="ar-IQ" dirty="0" smtClean="0"/>
              <a:t>) </a:t>
            </a:r>
            <a:r>
              <a:rPr lang="en-US" dirty="0" smtClean="0"/>
              <a:t>1. NPO </a:t>
            </a:r>
          </a:p>
          <a:p>
            <a:pPr marL="0" indent="0" algn="l">
              <a:buNone/>
            </a:pPr>
            <a:r>
              <a:rPr lang="en-US" dirty="0" smtClean="0"/>
              <a:t>2. Adequate vascular access: 2, </a:t>
            </a:r>
            <a:r>
              <a:rPr lang="en-US" dirty="0"/>
              <a:t>16 gauge or larger</a:t>
            </a:r>
            <a:endParaRPr lang="en-US" dirty="0" smtClean="0"/>
          </a:p>
          <a:p>
            <a:pPr marL="0" indent="0" algn="l">
              <a:buNone/>
            </a:pPr>
            <a:r>
              <a:rPr lang="en-US" dirty="0" smtClean="0"/>
              <a:t>    caliber </a:t>
            </a:r>
            <a:r>
              <a:rPr lang="en-US" dirty="0"/>
              <a:t>peripheral intravenous catheters or a central </a:t>
            </a:r>
            <a:r>
              <a:rPr lang="en-US" dirty="0" smtClean="0"/>
              <a:t>        venous </a:t>
            </a:r>
            <a:r>
              <a:rPr lang="en-US" dirty="0"/>
              <a:t>line should be inserted </a:t>
            </a:r>
            <a:endParaRPr lang="en-US" dirty="0" smtClean="0"/>
          </a:p>
          <a:p>
            <a:pPr marL="0" indent="0" algn="l">
              <a:buNone/>
            </a:pPr>
            <a:r>
              <a:rPr lang="en-US" dirty="0" smtClean="0"/>
              <a:t>4. Elective </a:t>
            </a:r>
            <a:r>
              <a:rPr lang="en-US" dirty="0"/>
              <a:t>endotracheal intubation in patients with </a:t>
            </a:r>
            <a:r>
              <a:rPr lang="en-US" dirty="0" smtClean="0"/>
              <a:t>:</a:t>
            </a:r>
          </a:p>
          <a:p>
            <a:pPr marL="0" indent="0" algn="l">
              <a:buNone/>
            </a:pPr>
            <a:r>
              <a:rPr lang="en-US" dirty="0" smtClean="0"/>
              <a:t>    Ongoing </a:t>
            </a:r>
            <a:r>
              <a:rPr lang="en-US" dirty="0"/>
              <a:t>hematemesis </a:t>
            </a:r>
            <a:r>
              <a:rPr lang="en-US" dirty="0" smtClean="0"/>
              <a:t>    </a:t>
            </a:r>
          </a:p>
          <a:p>
            <a:pPr marL="0" indent="0" algn="l">
              <a:buNone/>
            </a:pPr>
            <a:r>
              <a:rPr lang="en-US" dirty="0" smtClean="0"/>
              <a:t>    Altered </a:t>
            </a:r>
            <a:r>
              <a:rPr lang="en-US" dirty="0"/>
              <a:t>respiratory or mental status </a:t>
            </a:r>
            <a:endParaRPr lang="en-US" dirty="0" smtClean="0"/>
          </a:p>
          <a:p>
            <a:pPr marL="0" indent="0" algn="l">
              <a:buNone/>
            </a:pPr>
            <a:r>
              <a:rPr lang="en-US" dirty="0" smtClean="0"/>
              <a:t>    To  </a:t>
            </a:r>
            <a:r>
              <a:rPr lang="en-US" dirty="0"/>
              <a:t>facilitate endoscopy and decrease the risk of </a:t>
            </a:r>
            <a:r>
              <a:rPr lang="en-US" dirty="0" smtClean="0"/>
              <a:t>               aspiration</a:t>
            </a:r>
            <a:r>
              <a:rPr lang="en-US" dirty="0"/>
              <a:t>.</a:t>
            </a:r>
          </a:p>
          <a:p>
            <a:pPr marL="0" indent="0" algn="l">
              <a:buNone/>
            </a:pPr>
            <a:endParaRPr lang="ar-IQ" dirty="0"/>
          </a:p>
        </p:txBody>
      </p:sp>
    </p:spTree>
    <p:extLst>
      <p:ext uri="{BB962C8B-B14F-4D97-AF65-F5344CB8AC3E}">
        <p14:creationId xmlns:p14="http://schemas.microsoft.com/office/powerpoint/2010/main" val="62138253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smtClean="0">
                <a:solidFill>
                  <a:srgbClr val="FFFF00"/>
                </a:solidFill>
              </a:rPr>
              <a:t>2.Fluid </a:t>
            </a:r>
            <a:r>
              <a:rPr lang="en-US" b="1" dirty="0">
                <a:solidFill>
                  <a:srgbClr val="FFFF00"/>
                </a:solidFill>
              </a:rPr>
              <a:t>resuscitation</a:t>
            </a:r>
            <a:r>
              <a:rPr lang="en-US" dirty="0"/>
              <a:t> </a:t>
            </a: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dirty="0"/>
              <a:t>Adequate resuscitation and stabilization is essential prior to endoscopy to minimize </a:t>
            </a:r>
            <a:r>
              <a:rPr lang="en-US" dirty="0" smtClean="0"/>
              <a:t>treatment-associated complications</a:t>
            </a:r>
            <a:endParaRPr lang="ar-IQ" dirty="0" smtClean="0"/>
          </a:p>
          <a:p>
            <a:pPr marL="0" indent="0" algn="l">
              <a:buNone/>
            </a:pPr>
            <a:r>
              <a:rPr lang="en-US" dirty="0"/>
              <a:t>Patients with active bleeding should receive intravenous fluids (</a:t>
            </a:r>
            <a:r>
              <a:rPr lang="en-US" dirty="0" err="1"/>
              <a:t>eg</a:t>
            </a:r>
            <a:r>
              <a:rPr lang="en-US" dirty="0"/>
              <a:t>, 500 mL of normal saline over 30 minutes) while being typed and cross-matched for blood </a:t>
            </a:r>
            <a:r>
              <a:rPr lang="en-US" dirty="0" smtClean="0"/>
              <a:t>transfusion</a:t>
            </a:r>
            <a:endParaRPr lang="ar-IQ" dirty="0" smtClean="0"/>
          </a:p>
          <a:p>
            <a:pPr marL="0" indent="0" algn="l">
              <a:buNone/>
            </a:pPr>
            <a:r>
              <a:rPr lang="en-US" dirty="0"/>
              <a:t>If the blood pressure fails to respond to initial resuscitation efforts, the rate of fluid administration should be increased</a:t>
            </a:r>
            <a:endParaRPr lang="ar-IQ" dirty="0"/>
          </a:p>
        </p:txBody>
      </p:sp>
    </p:spTree>
    <p:extLst>
      <p:ext uri="{BB962C8B-B14F-4D97-AF65-F5344CB8AC3E}">
        <p14:creationId xmlns:p14="http://schemas.microsoft.com/office/powerpoint/2010/main" val="150644845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1442424"/>
          </a:xfrm>
          <a:solidFill>
            <a:schemeClr val="tx2"/>
          </a:solidFill>
        </p:spPr>
        <p:txBody>
          <a:bodyPr>
            <a:normAutofit fontScale="90000"/>
          </a:bodyPr>
          <a:lstStyle/>
          <a:p>
            <a:pPr algn="ctr"/>
            <a:r>
              <a:rPr lang="en-US" b="1" dirty="0" smtClean="0"/>
              <a:t> </a:t>
            </a:r>
            <a:r>
              <a:rPr lang="en-US" b="1" dirty="0" smtClean="0">
                <a:solidFill>
                  <a:srgbClr val="FFFF00"/>
                </a:solidFill>
              </a:rPr>
              <a:t>ICU admission</a:t>
            </a:r>
            <a:r>
              <a:rPr lang="en-US" dirty="0"/>
              <a:t/>
            </a:r>
            <a:br>
              <a:rPr lang="en-US" dirty="0"/>
            </a:br>
            <a:endParaRPr lang="ar-IQ" dirty="0"/>
          </a:p>
        </p:txBody>
      </p:sp>
      <p:sp>
        <p:nvSpPr>
          <p:cNvPr id="3" name="عنصر نائب للمحتوى 2"/>
          <p:cNvSpPr>
            <a:spLocks noGrp="1"/>
          </p:cNvSpPr>
          <p:nvPr>
            <p:ph idx="1"/>
          </p:nvPr>
        </p:nvSpPr>
        <p:spPr>
          <a:xfrm>
            <a:off x="457200" y="1412776"/>
            <a:ext cx="8229600" cy="4911824"/>
          </a:xfrm>
        </p:spPr>
        <p:txBody>
          <a:bodyPr>
            <a:normAutofit fontScale="92500" lnSpcReduction="10000"/>
          </a:bodyPr>
          <a:lstStyle/>
          <a:p>
            <a:pPr marL="0" indent="0" algn="l">
              <a:buNone/>
            </a:pPr>
            <a:endParaRPr lang="en-US" dirty="0"/>
          </a:p>
          <a:p>
            <a:pPr marL="0" indent="0" algn="l">
              <a:buNone/>
            </a:pPr>
            <a:r>
              <a:rPr lang="en-US" dirty="0" smtClean="0"/>
              <a:t>Indications</a:t>
            </a:r>
          </a:p>
          <a:p>
            <a:pPr marL="0" indent="0" algn="l">
              <a:buNone/>
            </a:pPr>
            <a:r>
              <a:rPr lang="en-US" dirty="0" smtClean="0"/>
              <a:t>1. Hemodynamic </a:t>
            </a:r>
            <a:r>
              <a:rPr lang="en-US" dirty="0"/>
              <a:t>instability (shock, orthostatic hypotension) </a:t>
            </a:r>
            <a:r>
              <a:rPr lang="en-US" dirty="0" smtClean="0"/>
              <a:t> </a:t>
            </a:r>
          </a:p>
          <a:p>
            <a:pPr marL="0" indent="0" algn="l">
              <a:buNone/>
            </a:pPr>
            <a:r>
              <a:rPr lang="ar-IQ" dirty="0" smtClean="0"/>
              <a:t> </a:t>
            </a:r>
            <a:r>
              <a:rPr lang="en-US" dirty="0" smtClean="0"/>
              <a:t>2. Active </a:t>
            </a:r>
            <a:r>
              <a:rPr lang="en-US" dirty="0"/>
              <a:t>bleeding (manifested </a:t>
            </a:r>
            <a:r>
              <a:rPr lang="en-US" dirty="0" smtClean="0"/>
              <a:t>by vomiting of </a:t>
            </a:r>
            <a:r>
              <a:rPr lang="en-US" dirty="0"/>
              <a:t>bright red </a:t>
            </a:r>
            <a:r>
              <a:rPr lang="en-US" dirty="0" smtClean="0"/>
              <a:t>     </a:t>
            </a:r>
            <a:r>
              <a:rPr lang="en-US" dirty="0" smtClean="0"/>
              <a:t>      blood , </a:t>
            </a:r>
            <a:r>
              <a:rPr lang="en-US" dirty="0"/>
              <a:t>or </a:t>
            </a:r>
            <a:r>
              <a:rPr lang="en-US" dirty="0" err="1"/>
              <a:t>hematochezia</a:t>
            </a:r>
            <a:r>
              <a:rPr lang="en-US" dirty="0"/>
              <a:t>) </a:t>
            </a:r>
          </a:p>
          <a:p>
            <a:pPr marL="0" indent="0" algn="l">
              <a:buNone/>
            </a:pPr>
            <a:r>
              <a:rPr lang="en-US" dirty="0" smtClean="0"/>
              <a:t> For :</a:t>
            </a:r>
          </a:p>
          <a:p>
            <a:pPr marL="0" indent="0" algn="l">
              <a:buNone/>
            </a:pPr>
            <a:r>
              <a:rPr lang="en-US" dirty="0" smtClean="0"/>
              <a:t> 1.  Resuscitation </a:t>
            </a:r>
            <a:endParaRPr lang="en-US" dirty="0"/>
          </a:p>
          <a:p>
            <a:pPr marL="0" indent="0" algn="l">
              <a:buNone/>
            </a:pPr>
            <a:r>
              <a:rPr lang="en-US" dirty="0" smtClean="0"/>
              <a:t> 2. Close </a:t>
            </a:r>
            <a:r>
              <a:rPr lang="en-US" dirty="0"/>
              <a:t>observation </a:t>
            </a:r>
            <a:r>
              <a:rPr lang="en-US" dirty="0" smtClean="0"/>
              <a:t> of:</a:t>
            </a:r>
          </a:p>
          <a:p>
            <a:pPr marL="0" indent="0" algn="l">
              <a:buNone/>
            </a:pPr>
            <a:r>
              <a:rPr lang="en-US" dirty="0" smtClean="0"/>
              <a:t> Blood </a:t>
            </a:r>
            <a:r>
              <a:rPr lang="en-US" dirty="0"/>
              <a:t>pressure </a:t>
            </a:r>
          </a:p>
          <a:p>
            <a:pPr marL="0" indent="0" algn="l">
              <a:buNone/>
            </a:pPr>
            <a:r>
              <a:rPr lang="en-US" dirty="0" smtClean="0"/>
              <a:t> Electrocardiogram </a:t>
            </a:r>
          </a:p>
          <a:p>
            <a:pPr marL="0" indent="0" algn="l">
              <a:buNone/>
            </a:pPr>
            <a:r>
              <a:rPr lang="en-US" dirty="0" smtClean="0"/>
              <a:t> Pulse </a:t>
            </a:r>
            <a:r>
              <a:rPr lang="en-US" dirty="0" err="1"/>
              <a:t>oximetry</a:t>
            </a:r>
            <a:r>
              <a:rPr lang="en-US" dirty="0"/>
              <a:t>.</a:t>
            </a:r>
          </a:p>
          <a:p>
            <a:pPr marL="0" indent="0" algn="l">
              <a:buNone/>
            </a:pPr>
            <a:endParaRPr lang="ar-IQ" dirty="0"/>
          </a:p>
        </p:txBody>
      </p:sp>
    </p:spTree>
    <p:extLst>
      <p:ext uri="{BB962C8B-B14F-4D97-AF65-F5344CB8AC3E}">
        <p14:creationId xmlns:p14="http://schemas.microsoft.com/office/powerpoint/2010/main" val="2369284583"/>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rtl="0"/>
            <a:r>
              <a:rPr lang="en-US" b="1" dirty="0" smtClean="0">
                <a:solidFill>
                  <a:srgbClr val="FFFF00"/>
                </a:solidFill>
              </a:rPr>
              <a:t>3.Blood </a:t>
            </a:r>
            <a:r>
              <a:rPr lang="en-US" b="1" dirty="0">
                <a:solidFill>
                  <a:srgbClr val="FFFF00"/>
                </a:solidFill>
              </a:rPr>
              <a:t>transfusions</a:t>
            </a:r>
            <a:r>
              <a:rPr lang="en-US" dirty="0">
                <a:solidFill>
                  <a:srgbClr val="FFFF00"/>
                </a:solidFill>
              </a:rPr>
              <a:t> </a:t>
            </a:r>
            <a:r>
              <a:rPr lang="ar-IQ" dirty="0" smtClean="0"/>
              <a:t> </a:t>
            </a:r>
            <a:r>
              <a:rPr lang="en-US" dirty="0" smtClean="0"/>
              <a:t>3.</a:t>
            </a:r>
            <a:endParaRPr lang="ar-IQ" dirty="0"/>
          </a:p>
        </p:txBody>
      </p:sp>
      <p:sp>
        <p:nvSpPr>
          <p:cNvPr id="3" name="عنصر نائب للمحتوى 2"/>
          <p:cNvSpPr>
            <a:spLocks noGrp="1"/>
          </p:cNvSpPr>
          <p:nvPr>
            <p:ph idx="1"/>
          </p:nvPr>
        </p:nvSpPr>
        <p:spPr/>
        <p:txBody>
          <a:bodyPr>
            <a:normAutofit fontScale="92500"/>
          </a:bodyPr>
          <a:lstStyle/>
          <a:p>
            <a:pPr marL="0" indent="0" algn="l">
              <a:buNone/>
            </a:pPr>
            <a:r>
              <a:rPr lang="ar-IQ" dirty="0" smtClean="0"/>
              <a:t>          </a:t>
            </a:r>
            <a:r>
              <a:rPr lang="en-US" dirty="0" smtClean="0"/>
              <a:t>The decision should be individualized:</a:t>
            </a:r>
          </a:p>
          <a:p>
            <a:pPr marL="0" indent="0" algn="l">
              <a:buNone/>
            </a:pPr>
            <a:r>
              <a:rPr lang="en-US" dirty="0" smtClean="0"/>
              <a:t>1. Low risk patient(</a:t>
            </a:r>
            <a:r>
              <a:rPr lang="en-US" dirty="0"/>
              <a:t>young adults without comorbid illnesses </a:t>
            </a:r>
            <a:r>
              <a:rPr lang="en-US" dirty="0" smtClean="0"/>
              <a:t>): restrictive transfusion strategy (blood is given if HB below 7 g/</a:t>
            </a:r>
            <a:r>
              <a:rPr lang="en-US" dirty="0" err="1" smtClean="0"/>
              <a:t>dL</a:t>
            </a:r>
            <a:r>
              <a:rPr lang="en-US" dirty="0" smtClean="0"/>
              <a:t>)</a:t>
            </a:r>
          </a:p>
          <a:p>
            <a:pPr marL="0" indent="0" algn="l">
              <a:buNone/>
            </a:pPr>
            <a:r>
              <a:rPr lang="en-US" dirty="0" smtClean="0"/>
              <a:t>2.  High-risk </a:t>
            </a:r>
            <a:r>
              <a:rPr lang="en-US" dirty="0"/>
              <a:t>patients (</a:t>
            </a:r>
            <a:r>
              <a:rPr lang="en-US" dirty="0" err="1"/>
              <a:t>eg</a:t>
            </a:r>
            <a:r>
              <a:rPr lang="en-US" dirty="0"/>
              <a:t>, older adults or those </a:t>
            </a:r>
            <a:r>
              <a:rPr lang="en-US" dirty="0" smtClean="0"/>
              <a:t>who             have </a:t>
            </a:r>
            <a:r>
              <a:rPr lang="en-US" dirty="0"/>
              <a:t>severe comorbid illnesses such as </a:t>
            </a:r>
            <a:r>
              <a:rPr lang="en-US" dirty="0" smtClean="0"/>
              <a:t>coronary               disease </a:t>
            </a:r>
            <a:r>
              <a:rPr lang="en-US" dirty="0"/>
              <a:t>or </a:t>
            </a:r>
            <a:r>
              <a:rPr lang="en-US" dirty="0" smtClean="0"/>
              <a:t>heart failure) should receive packed </a:t>
            </a:r>
            <a:r>
              <a:rPr lang="en-US" dirty="0"/>
              <a:t>red </a:t>
            </a:r>
            <a:r>
              <a:rPr lang="en-US" dirty="0" smtClean="0"/>
              <a:t>          blood </a:t>
            </a:r>
            <a:r>
              <a:rPr lang="en-US" dirty="0"/>
              <a:t>cell transfusions to </a:t>
            </a:r>
            <a:r>
              <a:rPr lang="en-US" dirty="0" smtClean="0"/>
              <a:t>maintain a </a:t>
            </a:r>
            <a:r>
              <a:rPr lang="en-US" dirty="0"/>
              <a:t>hemoglobin level </a:t>
            </a:r>
            <a:r>
              <a:rPr lang="en-US" dirty="0" smtClean="0"/>
              <a:t>of </a:t>
            </a:r>
            <a:r>
              <a:rPr lang="en-US" dirty="0"/>
              <a:t>at least </a:t>
            </a:r>
            <a:r>
              <a:rPr lang="en-US" dirty="0" smtClean="0"/>
              <a:t>10 </a:t>
            </a:r>
            <a:r>
              <a:rPr lang="en-US" dirty="0" smtClean="0"/>
              <a:t>g/</a:t>
            </a:r>
            <a:r>
              <a:rPr lang="en-US" dirty="0" err="1" smtClean="0"/>
              <a:t>dL</a:t>
            </a:r>
            <a:r>
              <a:rPr lang="en-US" dirty="0" smtClean="0"/>
              <a:t>. </a:t>
            </a:r>
          </a:p>
          <a:p>
            <a:pPr marL="0" indent="0" algn="l">
              <a:buNone/>
            </a:pPr>
            <a:r>
              <a:rPr lang="en-US" dirty="0" smtClean="0"/>
              <a:t>3. Patients </a:t>
            </a:r>
            <a:r>
              <a:rPr lang="en-US" dirty="0"/>
              <a:t>with active bleeding and </a:t>
            </a:r>
            <a:r>
              <a:rPr lang="en-US" dirty="0" err="1"/>
              <a:t>hypovolemia</a:t>
            </a:r>
            <a:r>
              <a:rPr lang="en-US" dirty="0"/>
              <a:t> may require blood transfusion despite apparently normal hemoglobin. </a:t>
            </a:r>
            <a:endParaRPr lang="ar-IQ" dirty="0" smtClean="0"/>
          </a:p>
          <a:p>
            <a:pPr marL="0" indent="0" algn="l">
              <a:buNone/>
            </a:pPr>
            <a:endParaRPr lang="ar-IQ" dirty="0"/>
          </a:p>
        </p:txBody>
      </p:sp>
    </p:spTree>
    <p:extLst>
      <p:ext uri="{BB962C8B-B14F-4D97-AF65-F5344CB8AC3E}">
        <p14:creationId xmlns:p14="http://schemas.microsoft.com/office/powerpoint/2010/main" val="410763325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lgn="l">
              <a:buNone/>
            </a:pPr>
            <a:r>
              <a:rPr lang="en-US" dirty="0"/>
              <a:t>Care should be taken not to over-transfuse patients with suspected </a:t>
            </a:r>
            <a:r>
              <a:rPr lang="en-US" dirty="0" err="1"/>
              <a:t>variceal</a:t>
            </a:r>
            <a:r>
              <a:rPr lang="en-US" dirty="0"/>
              <a:t> bleeding, as doing so can precipitate worsening of the bleeding </a:t>
            </a:r>
            <a:r>
              <a:rPr lang="en-US" dirty="0" smtClean="0"/>
              <a:t>. </a:t>
            </a:r>
          </a:p>
          <a:p>
            <a:pPr marL="0" indent="0" algn="l">
              <a:buNone/>
            </a:pPr>
            <a:r>
              <a:rPr lang="en-US" dirty="0" smtClean="0"/>
              <a:t>In </a:t>
            </a:r>
            <a:r>
              <a:rPr lang="en-US" dirty="0"/>
              <a:t>such patients, we suggest a goal hemoglobin level of no greater than 10 g/</a:t>
            </a:r>
            <a:r>
              <a:rPr lang="en-US" dirty="0" err="1"/>
              <a:t>dL</a:t>
            </a:r>
            <a:endParaRPr lang="ar-IQ" dirty="0"/>
          </a:p>
        </p:txBody>
      </p:sp>
    </p:spTree>
    <p:extLst>
      <p:ext uri="{BB962C8B-B14F-4D97-AF65-F5344CB8AC3E}">
        <p14:creationId xmlns:p14="http://schemas.microsoft.com/office/powerpoint/2010/main" val="75361865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rtl="0"/>
            <a:r>
              <a:rPr lang="en-US" dirty="0" smtClean="0">
                <a:solidFill>
                  <a:srgbClr val="FFFF00"/>
                </a:solidFill>
              </a:rPr>
              <a:t>4. Pharmacotherapy</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ar-IQ" dirty="0" smtClean="0"/>
              <a:t>:</a:t>
            </a:r>
            <a:r>
              <a:rPr lang="en-US" dirty="0" smtClean="0"/>
              <a:t>1. </a:t>
            </a:r>
            <a:r>
              <a:rPr lang="en-US" dirty="0" smtClean="0">
                <a:solidFill>
                  <a:srgbClr val="C00000"/>
                </a:solidFill>
              </a:rPr>
              <a:t>Proton pump  inhibitors (PPI</a:t>
            </a:r>
            <a:r>
              <a:rPr lang="en-US" dirty="0" smtClean="0"/>
              <a:t>)</a:t>
            </a:r>
          </a:p>
          <a:p>
            <a:pPr marL="0" indent="0" algn="l">
              <a:buNone/>
            </a:pPr>
            <a:r>
              <a:rPr lang="en-US" dirty="0" smtClean="0"/>
              <a:t>Should </a:t>
            </a:r>
            <a:r>
              <a:rPr lang="en-US" dirty="0"/>
              <a:t>be started at presentation and continued until confirmation of the cause of bleeding. </a:t>
            </a:r>
            <a:endParaRPr lang="en-US" dirty="0" smtClean="0"/>
          </a:p>
          <a:p>
            <a:pPr marL="0" indent="0" algn="l">
              <a:buNone/>
            </a:pPr>
            <a:r>
              <a:rPr lang="en-US" dirty="0" smtClean="0"/>
              <a:t>2</a:t>
            </a:r>
            <a:r>
              <a:rPr lang="en-US" dirty="0" smtClean="0"/>
              <a:t>. </a:t>
            </a:r>
            <a:r>
              <a:rPr lang="en-US" dirty="0" smtClean="0">
                <a:solidFill>
                  <a:srgbClr val="C00000"/>
                </a:solidFill>
              </a:rPr>
              <a:t>Vasoactive </a:t>
            </a:r>
            <a:r>
              <a:rPr lang="en-US" dirty="0">
                <a:solidFill>
                  <a:srgbClr val="C00000"/>
                </a:solidFill>
              </a:rPr>
              <a:t>drugs </a:t>
            </a:r>
            <a:r>
              <a:rPr lang="en-US" dirty="0" smtClean="0">
                <a:solidFill>
                  <a:srgbClr val="C00000"/>
                </a:solidFill>
              </a:rPr>
              <a:t> (</a:t>
            </a:r>
            <a:r>
              <a:rPr lang="en-US" dirty="0" err="1">
                <a:solidFill>
                  <a:srgbClr val="C00000"/>
                </a:solidFill>
              </a:rPr>
              <a:t>terlipressin</a:t>
            </a:r>
            <a:r>
              <a:rPr lang="en-US" dirty="0">
                <a:solidFill>
                  <a:srgbClr val="C00000"/>
                </a:solidFill>
              </a:rPr>
              <a:t>  or </a:t>
            </a:r>
            <a:r>
              <a:rPr lang="en-US" dirty="0" err="1">
                <a:solidFill>
                  <a:srgbClr val="C00000"/>
                </a:solidFill>
              </a:rPr>
              <a:t>octerotide</a:t>
            </a:r>
            <a:r>
              <a:rPr lang="en-US" dirty="0">
                <a:solidFill>
                  <a:srgbClr val="C00000"/>
                </a:solidFill>
              </a:rPr>
              <a:t> </a:t>
            </a:r>
            <a:r>
              <a:rPr lang="en-US" dirty="0" smtClean="0">
                <a:solidFill>
                  <a:srgbClr val="C00000"/>
                </a:solidFill>
              </a:rPr>
              <a:t>):</a:t>
            </a:r>
          </a:p>
          <a:p>
            <a:pPr marL="0" indent="0" algn="l">
              <a:buNone/>
            </a:pPr>
            <a:r>
              <a:rPr lang="en-US" dirty="0" smtClean="0"/>
              <a:t>Should </a:t>
            </a:r>
            <a:r>
              <a:rPr lang="en-US" dirty="0"/>
              <a:t>be initiated as soon </a:t>
            </a:r>
            <a:r>
              <a:rPr lang="en-US" dirty="0" smtClean="0"/>
              <a:t>as </a:t>
            </a:r>
            <a:r>
              <a:rPr lang="en-US" dirty="0" err="1" smtClean="0"/>
              <a:t>variceal</a:t>
            </a:r>
            <a:r>
              <a:rPr lang="en-US" dirty="0" smtClean="0"/>
              <a:t> bleeding is suspected</a:t>
            </a:r>
            <a:endParaRPr lang="ar-IQ" dirty="0"/>
          </a:p>
        </p:txBody>
      </p:sp>
    </p:spTree>
    <p:extLst>
      <p:ext uri="{BB962C8B-B14F-4D97-AF65-F5344CB8AC3E}">
        <p14:creationId xmlns:p14="http://schemas.microsoft.com/office/powerpoint/2010/main" val="323575898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Beneficial effects of PPI</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smtClean="0"/>
              <a:t> </a:t>
            </a:r>
            <a:r>
              <a:rPr lang="en-US" dirty="0"/>
              <a:t>PPI therapy also decrease the length of hospital stay, </a:t>
            </a:r>
            <a:r>
              <a:rPr lang="en-US" dirty="0" err="1"/>
              <a:t>rebleeding</a:t>
            </a:r>
            <a:r>
              <a:rPr lang="en-US" dirty="0"/>
              <a:t> rate, and need for blood transfusion in patients with high-risk ulcers </a:t>
            </a:r>
            <a:r>
              <a:rPr lang="en-US" dirty="0" smtClean="0"/>
              <a:t>treated </a:t>
            </a:r>
            <a:r>
              <a:rPr lang="en-US" dirty="0"/>
              <a:t>with endoscopic therapy</a:t>
            </a:r>
            <a:endParaRPr lang="ar-IQ" dirty="0"/>
          </a:p>
          <a:p>
            <a:pPr marL="0" indent="0" algn="l">
              <a:buNone/>
            </a:pPr>
            <a:endParaRPr lang="en-US" dirty="0" smtClean="0"/>
          </a:p>
          <a:p>
            <a:pPr marL="0" indent="0" algn="l">
              <a:buNone/>
            </a:pPr>
            <a:r>
              <a:rPr lang="en-US" dirty="0" smtClean="0"/>
              <a:t>PPIs </a:t>
            </a:r>
            <a:r>
              <a:rPr lang="en-US" dirty="0"/>
              <a:t>may also promote hemostasis in patients with lesions other than ulcers. </a:t>
            </a:r>
          </a:p>
        </p:txBody>
      </p:sp>
    </p:spTree>
    <p:extLst>
      <p:ext uri="{BB962C8B-B14F-4D97-AF65-F5344CB8AC3E}">
        <p14:creationId xmlns:p14="http://schemas.microsoft.com/office/powerpoint/2010/main" val="253963470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a:solidFill>
                  <a:srgbClr val="FFFF00"/>
                </a:solidFill>
              </a:rPr>
              <a:t>Value of acid suppression</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a:t>Acid has been shown to inhibit platelet aggregation and even favors platelet disaggregation.</a:t>
            </a:r>
          </a:p>
          <a:p>
            <a:pPr marL="0" indent="0" algn="l">
              <a:buNone/>
            </a:pPr>
            <a:r>
              <a:rPr lang="en-US" dirty="0"/>
              <a:t>Acid is also known to facilitate clot </a:t>
            </a:r>
            <a:r>
              <a:rPr lang="en-US" dirty="0" err="1"/>
              <a:t>lysis</a:t>
            </a:r>
            <a:r>
              <a:rPr lang="en-US" dirty="0"/>
              <a:t> through the activation of pepsin, which occurs at pH levels below </a:t>
            </a:r>
            <a:r>
              <a:rPr lang="en-US" dirty="0" smtClean="0"/>
              <a:t>2</a:t>
            </a:r>
          </a:p>
          <a:p>
            <a:pPr marL="0" indent="0" algn="l">
              <a:buNone/>
            </a:pPr>
            <a:endParaRPr lang="en-US" dirty="0" smtClean="0"/>
          </a:p>
          <a:p>
            <a:pPr marL="0" indent="0" algn="l">
              <a:buNone/>
            </a:pPr>
            <a:r>
              <a:rPr lang="en-US" dirty="0" smtClean="0"/>
              <a:t>The </a:t>
            </a:r>
            <a:r>
              <a:rPr lang="en-US" dirty="0"/>
              <a:t>pH target required to avert these deleterious effects and favor hemostasis is thought to approximate </a:t>
            </a:r>
            <a:r>
              <a:rPr lang="en-US" dirty="0" smtClean="0"/>
              <a:t>6.0 to 6.5</a:t>
            </a:r>
            <a:endParaRPr lang="en-US" dirty="0"/>
          </a:p>
          <a:p>
            <a:pPr marL="0" indent="0" algn="l">
              <a:buNone/>
            </a:pPr>
            <a:endParaRPr lang="ar-IQ" dirty="0"/>
          </a:p>
        </p:txBody>
      </p:sp>
    </p:spTree>
    <p:extLst>
      <p:ext uri="{BB962C8B-B14F-4D97-AF65-F5344CB8AC3E}">
        <p14:creationId xmlns:p14="http://schemas.microsoft.com/office/powerpoint/2010/main" val="111193917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1442424"/>
          </a:xfrm>
          <a:solidFill>
            <a:schemeClr val="tx2"/>
          </a:solidFill>
        </p:spPr>
        <p:txBody>
          <a:bodyPr>
            <a:normAutofit fontScale="90000"/>
          </a:bodyPr>
          <a:lstStyle/>
          <a:p>
            <a:pPr algn="ctr"/>
            <a:r>
              <a:rPr lang="en-US" b="1" dirty="0">
                <a:solidFill>
                  <a:srgbClr val="FFFF00"/>
                </a:solidFill>
              </a:rPr>
              <a:t>DIAGNOSTIC </a:t>
            </a:r>
            <a:r>
              <a:rPr lang="en-US" b="1" dirty="0" smtClean="0">
                <a:solidFill>
                  <a:srgbClr val="FFFF00"/>
                </a:solidFill>
              </a:rPr>
              <a:t>STUDIES</a:t>
            </a:r>
            <a:r>
              <a:rPr lang="en-US" dirty="0"/>
              <a:t/>
            </a:r>
            <a:br>
              <a:rPr lang="en-US" dirty="0"/>
            </a:b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b="1" dirty="0">
                <a:solidFill>
                  <a:srgbClr val="C00000"/>
                </a:solidFill>
              </a:rPr>
              <a:t>Upper endoscopy</a:t>
            </a:r>
            <a:r>
              <a:rPr lang="en-US" dirty="0">
                <a:solidFill>
                  <a:srgbClr val="C00000"/>
                </a:solidFill>
              </a:rPr>
              <a:t> </a:t>
            </a:r>
            <a:r>
              <a:rPr lang="en-US" dirty="0" smtClean="0"/>
              <a:t>:</a:t>
            </a:r>
          </a:p>
          <a:p>
            <a:pPr marL="0" indent="0" algn="l">
              <a:buNone/>
            </a:pPr>
            <a:r>
              <a:rPr lang="en-US" dirty="0"/>
              <a:t>Early endoscopy (within 24 hours) </a:t>
            </a:r>
            <a:r>
              <a:rPr lang="en-US" dirty="0" smtClean="0"/>
              <a:t> </a:t>
            </a:r>
          </a:p>
          <a:p>
            <a:pPr marL="0" indent="0" algn="l">
              <a:buNone/>
            </a:pPr>
            <a:r>
              <a:rPr lang="en-US" dirty="0" smtClean="0"/>
              <a:t>1.  Diagnostic</a:t>
            </a:r>
          </a:p>
          <a:p>
            <a:pPr marL="0" indent="0" algn="l">
              <a:buNone/>
            </a:pPr>
            <a:r>
              <a:rPr lang="en-US" dirty="0" smtClean="0"/>
              <a:t>2. Therapeutic</a:t>
            </a:r>
          </a:p>
          <a:p>
            <a:pPr marL="0" indent="0" algn="l">
              <a:buNone/>
            </a:pPr>
            <a:endParaRPr lang="en-US" dirty="0" smtClean="0"/>
          </a:p>
        </p:txBody>
      </p:sp>
    </p:spTree>
    <p:extLst>
      <p:ext uri="{BB962C8B-B14F-4D97-AF65-F5344CB8AC3E}">
        <p14:creationId xmlns:p14="http://schemas.microsoft.com/office/powerpoint/2010/main" val="229392897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solidFill>
        </p:spPr>
        <p:txBody>
          <a:bodyPr/>
          <a:lstStyle/>
          <a:p>
            <a:pPr algn="ctr"/>
            <a:r>
              <a:rPr lang="en-US" dirty="0" smtClean="0">
                <a:solidFill>
                  <a:srgbClr val="FFFF00"/>
                </a:solidFill>
              </a:rPr>
              <a:t>Bleeding peptic ulcer</a:t>
            </a:r>
            <a:endParaRPr lang="ar-IQ" dirty="0">
              <a:solidFill>
                <a:srgbClr val="FFFF00"/>
              </a:solidFill>
            </a:endParaRPr>
          </a:p>
        </p:txBody>
      </p:sp>
      <p:sp>
        <p:nvSpPr>
          <p:cNvPr id="3" name="عنصر نائب للمحتوى 2"/>
          <p:cNvSpPr>
            <a:spLocks noGrp="1"/>
          </p:cNvSpPr>
          <p:nvPr>
            <p:ph idx="1"/>
          </p:nvPr>
        </p:nvSpPr>
        <p:spPr/>
        <p:txBody>
          <a:bodyPr>
            <a:normAutofit lnSpcReduction="10000"/>
          </a:bodyPr>
          <a:lstStyle/>
          <a:p>
            <a:pPr marL="0" indent="0" algn="l">
              <a:buNone/>
            </a:pPr>
            <a:r>
              <a:rPr lang="en-US" dirty="0" smtClean="0"/>
              <a:t>The </a:t>
            </a:r>
            <a:r>
              <a:rPr lang="en-US" dirty="0"/>
              <a:t>endoscopic appearance helps determine which lesions require endoscopic </a:t>
            </a:r>
            <a:r>
              <a:rPr lang="en-US" dirty="0" smtClean="0"/>
              <a:t>therapy</a:t>
            </a:r>
          </a:p>
          <a:p>
            <a:pPr marL="0" indent="0" algn="l" rtl="0">
              <a:buNone/>
            </a:pPr>
            <a:r>
              <a:rPr lang="en-US" dirty="0" smtClean="0"/>
              <a:t>- </a:t>
            </a:r>
            <a:r>
              <a:rPr lang="en-US" dirty="0" smtClean="0">
                <a:solidFill>
                  <a:srgbClr val="C00000"/>
                </a:solidFill>
              </a:rPr>
              <a:t>Spurting hemorrhage                                                                                                                                                                                                </a:t>
            </a:r>
            <a:endParaRPr lang="en-US" dirty="0">
              <a:solidFill>
                <a:srgbClr val="C00000"/>
              </a:solidFill>
            </a:endParaRPr>
          </a:p>
          <a:p>
            <a:pPr marL="0" indent="0" algn="l" rtl="0">
              <a:buNone/>
            </a:pPr>
            <a:r>
              <a:rPr lang="en-US" dirty="0" smtClean="0">
                <a:solidFill>
                  <a:srgbClr val="C00000"/>
                </a:solidFill>
              </a:rPr>
              <a:t>- Visible </a:t>
            </a:r>
            <a:r>
              <a:rPr lang="en-US" dirty="0">
                <a:solidFill>
                  <a:srgbClr val="C00000"/>
                </a:solidFill>
              </a:rPr>
              <a:t>vessel </a:t>
            </a:r>
          </a:p>
          <a:p>
            <a:pPr marL="0" indent="0" algn="l">
              <a:buNone/>
            </a:pPr>
            <a:r>
              <a:rPr lang="en-US" dirty="0">
                <a:solidFill>
                  <a:srgbClr val="C00000"/>
                </a:solidFill>
              </a:rPr>
              <a:t>-</a:t>
            </a:r>
            <a:r>
              <a:rPr lang="en-US" dirty="0" smtClean="0">
                <a:solidFill>
                  <a:srgbClr val="C00000"/>
                </a:solidFill>
              </a:rPr>
              <a:t> Adherent </a:t>
            </a:r>
            <a:r>
              <a:rPr lang="en-US" dirty="0">
                <a:solidFill>
                  <a:srgbClr val="C00000"/>
                </a:solidFill>
              </a:rPr>
              <a:t>clot </a:t>
            </a:r>
            <a:r>
              <a:rPr lang="en-US" dirty="0" smtClean="0">
                <a:solidFill>
                  <a:srgbClr val="C00000"/>
                </a:solidFill>
              </a:rPr>
              <a:t>  </a:t>
            </a:r>
          </a:p>
          <a:p>
            <a:pPr marL="0" indent="0" algn="l">
              <a:buNone/>
            </a:pPr>
            <a:endParaRPr lang="en-US" dirty="0"/>
          </a:p>
          <a:p>
            <a:pPr marL="0" indent="0" algn="l">
              <a:buNone/>
            </a:pPr>
            <a:r>
              <a:rPr lang="en-US" dirty="0"/>
              <a:t>The absence of all of these stigmata identifies a subgroup of patients who can be discharged early from the hospital.</a:t>
            </a:r>
            <a:endParaRPr lang="ar-IQ" dirty="0"/>
          </a:p>
          <a:p>
            <a:pPr marL="0" indent="0" algn="l">
              <a:buNone/>
            </a:pPr>
            <a:r>
              <a:rPr lang="en-US" dirty="0" smtClean="0"/>
              <a:t> </a:t>
            </a:r>
          </a:p>
          <a:p>
            <a:pPr marL="0" indent="0" algn="l">
              <a:buNone/>
            </a:pPr>
            <a:endParaRPr lang="ar-IQ" dirty="0"/>
          </a:p>
        </p:txBody>
      </p:sp>
    </p:spTree>
    <p:extLst>
      <p:ext uri="{BB962C8B-B14F-4D97-AF65-F5344CB8AC3E}">
        <p14:creationId xmlns:p14="http://schemas.microsoft.com/office/powerpoint/2010/main" val="231338193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1440160"/>
          </a:xfrm>
          <a:solidFill>
            <a:schemeClr val="tx2"/>
          </a:solidFill>
        </p:spPr>
        <p:txBody>
          <a:bodyPr>
            <a:normAutofit fontScale="90000"/>
          </a:bodyPr>
          <a:lstStyle/>
          <a:p>
            <a:pPr algn="ctr"/>
            <a:r>
              <a:rPr lang="en-US" b="1" dirty="0" smtClean="0">
                <a:solidFill>
                  <a:srgbClr val="FFFF00"/>
                </a:solidFill>
              </a:rPr>
              <a:t>Mode of presentation</a:t>
            </a:r>
            <a:r>
              <a:rPr lang="en-US" b="1" dirty="0" smtClean="0"/>
              <a:t/>
            </a:r>
            <a:br>
              <a:rPr lang="en-US" b="1" dirty="0" smtClean="0"/>
            </a:br>
            <a:endParaRPr lang="ar-IQ" dirty="0"/>
          </a:p>
        </p:txBody>
      </p:sp>
      <p:sp>
        <p:nvSpPr>
          <p:cNvPr id="3" name="عنصر نائب للمحتوى 2"/>
          <p:cNvSpPr>
            <a:spLocks noGrp="1"/>
          </p:cNvSpPr>
          <p:nvPr>
            <p:ph idx="1"/>
          </p:nvPr>
        </p:nvSpPr>
        <p:spPr/>
        <p:txBody>
          <a:bodyPr/>
          <a:lstStyle/>
          <a:p>
            <a:pPr marL="0" indent="0" algn="l">
              <a:buNone/>
            </a:pPr>
            <a:r>
              <a:rPr lang="en-US" dirty="0" smtClean="0"/>
              <a:t>(vomiting of blood)</a:t>
            </a:r>
            <a:r>
              <a:rPr lang="ar-IQ" dirty="0" smtClean="0"/>
              <a:t>  </a:t>
            </a:r>
            <a:r>
              <a:rPr lang="en-US" dirty="0" smtClean="0"/>
              <a:t>1. </a:t>
            </a:r>
            <a:r>
              <a:rPr lang="en-US" dirty="0" smtClean="0">
                <a:solidFill>
                  <a:srgbClr val="C00000"/>
                </a:solidFill>
              </a:rPr>
              <a:t>Hematemesis</a:t>
            </a:r>
            <a:r>
              <a:rPr lang="en-US" dirty="0" smtClean="0">
                <a:solidFill>
                  <a:srgbClr val="FFFF00"/>
                </a:solidFill>
              </a:rPr>
              <a:t> </a:t>
            </a:r>
            <a:r>
              <a:rPr lang="en-US" dirty="0" smtClean="0"/>
              <a:t>:</a:t>
            </a:r>
          </a:p>
          <a:p>
            <a:pPr marL="0" indent="0" algn="l">
              <a:buNone/>
            </a:pPr>
            <a:r>
              <a:rPr lang="en-US" dirty="0" smtClean="0"/>
              <a:t> Red </a:t>
            </a:r>
            <a:r>
              <a:rPr lang="en-US" dirty="0"/>
              <a:t>blood </a:t>
            </a:r>
            <a:endParaRPr lang="en-US" dirty="0" smtClean="0"/>
          </a:p>
          <a:p>
            <a:pPr marL="0" indent="0" algn="l">
              <a:buNone/>
            </a:pPr>
            <a:r>
              <a:rPr lang="en-US" dirty="0" smtClean="0"/>
              <a:t>or </a:t>
            </a:r>
          </a:p>
          <a:p>
            <a:pPr marL="0" indent="0" algn="l">
              <a:buNone/>
            </a:pPr>
            <a:r>
              <a:rPr lang="en-US" dirty="0" smtClean="0"/>
              <a:t>Coffee-ground emesis</a:t>
            </a:r>
          </a:p>
          <a:p>
            <a:pPr marL="0" indent="0" algn="l">
              <a:buNone/>
            </a:pPr>
            <a:r>
              <a:rPr lang="en-US" dirty="0" smtClean="0"/>
              <a:t> Frankly </a:t>
            </a:r>
            <a:r>
              <a:rPr lang="en-US" dirty="0"/>
              <a:t>bloody emesis suggests moderate to severe bleeding that may be </a:t>
            </a:r>
            <a:r>
              <a:rPr lang="en-US" dirty="0" smtClean="0"/>
              <a:t>ongoing.</a:t>
            </a:r>
          </a:p>
          <a:p>
            <a:pPr marL="0" indent="0" algn="l">
              <a:buNone/>
            </a:pPr>
            <a:r>
              <a:rPr lang="en-US" dirty="0" smtClean="0"/>
              <a:t>Coffee-ground </a:t>
            </a:r>
            <a:r>
              <a:rPr lang="en-US" dirty="0"/>
              <a:t>emesis suggests more limited bleeding.</a:t>
            </a:r>
            <a:endParaRPr lang="ar-IQ" dirty="0"/>
          </a:p>
        </p:txBody>
      </p:sp>
    </p:spTree>
    <p:extLst>
      <p:ext uri="{BB962C8B-B14F-4D97-AF65-F5344CB8AC3E}">
        <p14:creationId xmlns:p14="http://schemas.microsoft.com/office/powerpoint/2010/main" val="352167174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713" name="Rectangle 1065"/>
          <p:cNvSpPr>
            <a:spLocks noGrp="1" noChangeArrowheads="1"/>
          </p:cNvSpPr>
          <p:nvPr>
            <p:ph type="title"/>
          </p:nvPr>
        </p:nvSpPr>
        <p:spPr>
          <a:solidFill>
            <a:schemeClr val="tx2"/>
          </a:solidFill>
        </p:spPr>
        <p:txBody>
          <a:bodyPr/>
          <a:lstStyle/>
          <a:p>
            <a:pPr algn="ctr"/>
            <a:r>
              <a:rPr lang="en-GB" dirty="0">
                <a:solidFill>
                  <a:srgbClr val="FFFF00"/>
                </a:solidFill>
              </a:rPr>
              <a:t>Forrest classification of bleeding</a:t>
            </a:r>
            <a:br>
              <a:rPr lang="en-GB" dirty="0">
                <a:solidFill>
                  <a:srgbClr val="FFFF00"/>
                </a:solidFill>
              </a:rPr>
            </a:br>
            <a:r>
              <a:rPr lang="en-GB" dirty="0">
                <a:solidFill>
                  <a:srgbClr val="FFFF00"/>
                </a:solidFill>
              </a:rPr>
              <a:t>peptic ulcers</a:t>
            </a:r>
          </a:p>
        </p:txBody>
      </p:sp>
      <p:sp>
        <p:nvSpPr>
          <p:cNvPr id="668703" name="Text Box 1055"/>
          <p:cNvSpPr txBox="1">
            <a:spLocks noChangeArrowheads="1"/>
          </p:cNvSpPr>
          <p:nvPr/>
        </p:nvSpPr>
        <p:spPr bwMode="auto">
          <a:xfrm>
            <a:off x="1725613" y="1787525"/>
            <a:ext cx="425132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63538" algn="ctr"/>
                <a:tab pos="1524000" algn="l"/>
              </a:tabLst>
              <a:defRPr sz="2400">
                <a:solidFill>
                  <a:schemeClr val="tx1"/>
                </a:solidFill>
                <a:latin typeface="Times New Roman" pitchFamily="18" charset="0"/>
              </a:defRPr>
            </a:lvl1pPr>
            <a:lvl2pPr>
              <a:tabLst>
                <a:tab pos="363538" algn="ctr"/>
                <a:tab pos="1524000" algn="l"/>
              </a:tabLst>
              <a:defRPr sz="2400">
                <a:solidFill>
                  <a:schemeClr val="tx1"/>
                </a:solidFill>
                <a:latin typeface="Times New Roman" pitchFamily="18" charset="0"/>
              </a:defRPr>
            </a:lvl2pPr>
            <a:lvl3pPr>
              <a:tabLst>
                <a:tab pos="363538" algn="ctr"/>
                <a:tab pos="1524000" algn="l"/>
              </a:tabLst>
              <a:defRPr sz="2400">
                <a:solidFill>
                  <a:schemeClr val="tx1"/>
                </a:solidFill>
                <a:latin typeface="Times New Roman" pitchFamily="18" charset="0"/>
              </a:defRPr>
            </a:lvl3pPr>
            <a:lvl4pPr>
              <a:tabLst>
                <a:tab pos="363538" algn="ctr"/>
                <a:tab pos="1524000" algn="l"/>
              </a:tabLst>
              <a:defRPr sz="2400">
                <a:solidFill>
                  <a:schemeClr val="tx1"/>
                </a:solidFill>
                <a:latin typeface="Times New Roman" pitchFamily="18" charset="0"/>
              </a:defRPr>
            </a:lvl4pPr>
            <a:lvl5pPr>
              <a:tabLst>
                <a:tab pos="363538" algn="ctr"/>
                <a:tab pos="1524000" algn="l"/>
              </a:tabLst>
              <a:defRPr sz="2400">
                <a:solidFill>
                  <a:schemeClr val="tx1"/>
                </a:solidFill>
                <a:latin typeface="Times New Roman" pitchFamily="18" charset="0"/>
              </a:defRPr>
            </a:lvl5pPr>
            <a:lvl6pPr algn="l" rtl="0" fontAlgn="base">
              <a:spcBef>
                <a:spcPct val="0"/>
              </a:spcBef>
              <a:spcAft>
                <a:spcPct val="0"/>
              </a:spcAft>
              <a:tabLst>
                <a:tab pos="363538" algn="ctr"/>
                <a:tab pos="1524000" algn="l"/>
              </a:tabLst>
              <a:defRPr sz="2400">
                <a:solidFill>
                  <a:schemeClr val="tx1"/>
                </a:solidFill>
                <a:latin typeface="Times New Roman" pitchFamily="18" charset="0"/>
              </a:defRPr>
            </a:lvl6pPr>
            <a:lvl7pPr algn="l" rtl="0" fontAlgn="base">
              <a:spcBef>
                <a:spcPct val="0"/>
              </a:spcBef>
              <a:spcAft>
                <a:spcPct val="0"/>
              </a:spcAft>
              <a:tabLst>
                <a:tab pos="363538" algn="ctr"/>
                <a:tab pos="1524000" algn="l"/>
              </a:tabLst>
              <a:defRPr sz="2400">
                <a:solidFill>
                  <a:schemeClr val="tx1"/>
                </a:solidFill>
                <a:latin typeface="Times New Roman" pitchFamily="18" charset="0"/>
              </a:defRPr>
            </a:lvl7pPr>
            <a:lvl8pPr algn="l" rtl="0" fontAlgn="base">
              <a:spcBef>
                <a:spcPct val="0"/>
              </a:spcBef>
              <a:spcAft>
                <a:spcPct val="0"/>
              </a:spcAft>
              <a:tabLst>
                <a:tab pos="363538" algn="ctr"/>
                <a:tab pos="1524000" algn="l"/>
              </a:tabLst>
              <a:defRPr sz="2400">
                <a:solidFill>
                  <a:schemeClr val="tx1"/>
                </a:solidFill>
                <a:latin typeface="Times New Roman" pitchFamily="18" charset="0"/>
              </a:defRPr>
            </a:lvl8pPr>
            <a:lvl9pPr algn="l" rtl="0" fontAlgn="base">
              <a:spcBef>
                <a:spcPct val="0"/>
              </a:spcBef>
              <a:spcAft>
                <a:spcPct val="0"/>
              </a:spcAft>
              <a:tabLst>
                <a:tab pos="363538" algn="ctr"/>
                <a:tab pos="1524000" algn="l"/>
              </a:tabLst>
              <a:defRPr sz="2400">
                <a:solidFill>
                  <a:schemeClr val="tx1"/>
                </a:solidFill>
                <a:latin typeface="Times New Roman" pitchFamily="18" charset="0"/>
              </a:defRPr>
            </a:lvl9pPr>
          </a:lstStyle>
          <a:p>
            <a:pPr algn="l" rtl="0" fontAlgn="base">
              <a:lnSpc>
                <a:spcPct val="90000"/>
              </a:lnSpc>
              <a:spcBef>
                <a:spcPct val="0"/>
              </a:spcBef>
              <a:spcAft>
                <a:spcPct val="60000"/>
              </a:spcAft>
            </a:pPr>
            <a:r>
              <a:rPr lang="en-GB" b="1" smtClean="0">
                <a:solidFill>
                  <a:srgbClr val="000000"/>
                </a:solidFill>
                <a:latin typeface="Arial" pitchFamily="34" charset="0"/>
              </a:rPr>
              <a:t>	</a:t>
            </a:r>
            <a:r>
              <a:rPr lang="en-GB" b="1" smtClean="0">
                <a:solidFill>
                  <a:srgbClr val="4F0B7B"/>
                </a:solidFill>
                <a:latin typeface="Arial" pitchFamily="34" charset="0"/>
              </a:rPr>
              <a:t>Grade	Ulcer appearance</a:t>
            </a:r>
            <a:endParaRPr lang="en-GB" smtClean="0">
              <a:solidFill>
                <a:srgbClr val="000000"/>
              </a:solidFill>
              <a:latin typeface="Arial" pitchFamily="34" charset="0"/>
            </a:endParaRPr>
          </a:p>
        </p:txBody>
      </p:sp>
      <p:sp>
        <p:nvSpPr>
          <p:cNvPr id="668704" name="Line 1056"/>
          <p:cNvSpPr>
            <a:spLocks noChangeShapeType="1"/>
          </p:cNvSpPr>
          <p:nvPr/>
        </p:nvSpPr>
        <p:spPr bwMode="auto">
          <a:xfrm>
            <a:off x="1782763" y="1700213"/>
            <a:ext cx="5591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668705" name="Line 1057"/>
          <p:cNvSpPr>
            <a:spLocks noChangeShapeType="1"/>
          </p:cNvSpPr>
          <p:nvPr/>
        </p:nvSpPr>
        <p:spPr bwMode="auto">
          <a:xfrm>
            <a:off x="1782763" y="2309813"/>
            <a:ext cx="5591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668706" name="Line 1058"/>
          <p:cNvSpPr>
            <a:spLocks noChangeShapeType="1"/>
          </p:cNvSpPr>
          <p:nvPr/>
        </p:nvSpPr>
        <p:spPr bwMode="auto">
          <a:xfrm>
            <a:off x="1782763" y="5630863"/>
            <a:ext cx="5591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668707" name="Text Box 1059"/>
          <p:cNvSpPr txBox="1">
            <a:spLocks noChangeArrowheads="1"/>
          </p:cNvSpPr>
          <p:nvPr/>
        </p:nvSpPr>
        <p:spPr bwMode="auto">
          <a:xfrm>
            <a:off x="1725613" y="2381250"/>
            <a:ext cx="5408612"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63538" algn="ctr"/>
                <a:tab pos="1524000" algn="l"/>
              </a:tabLst>
              <a:defRPr sz="2400">
                <a:solidFill>
                  <a:schemeClr val="tx1"/>
                </a:solidFill>
                <a:latin typeface="Times New Roman" pitchFamily="18" charset="0"/>
              </a:defRPr>
            </a:lvl1pPr>
            <a:lvl2pPr>
              <a:tabLst>
                <a:tab pos="363538" algn="ctr"/>
                <a:tab pos="1524000" algn="l"/>
              </a:tabLst>
              <a:defRPr sz="2400">
                <a:solidFill>
                  <a:schemeClr val="tx1"/>
                </a:solidFill>
                <a:latin typeface="Times New Roman" pitchFamily="18" charset="0"/>
              </a:defRPr>
            </a:lvl2pPr>
            <a:lvl3pPr>
              <a:tabLst>
                <a:tab pos="363538" algn="ctr"/>
                <a:tab pos="1524000" algn="l"/>
              </a:tabLst>
              <a:defRPr sz="2400">
                <a:solidFill>
                  <a:schemeClr val="tx1"/>
                </a:solidFill>
                <a:latin typeface="Times New Roman" pitchFamily="18" charset="0"/>
              </a:defRPr>
            </a:lvl3pPr>
            <a:lvl4pPr>
              <a:tabLst>
                <a:tab pos="363538" algn="ctr"/>
                <a:tab pos="1524000" algn="l"/>
              </a:tabLst>
              <a:defRPr sz="2400">
                <a:solidFill>
                  <a:schemeClr val="tx1"/>
                </a:solidFill>
                <a:latin typeface="Times New Roman" pitchFamily="18" charset="0"/>
              </a:defRPr>
            </a:lvl4pPr>
            <a:lvl5pPr>
              <a:tabLst>
                <a:tab pos="363538" algn="ctr"/>
                <a:tab pos="1524000" algn="l"/>
              </a:tabLst>
              <a:defRPr sz="2400">
                <a:solidFill>
                  <a:schemeClr val="tx1"/>
                </a:solidFill>
                <a:latin typeface="Times New Roman" pitchFamily="18" charset="0"/>
              </a:defRPr>
            </a:lvl5pPr>
            <a:lvl6pPr algn="l" rtl="0" fontAlgn="base">
              <a:spcBef>
                <a:spcPct val="0"/>
              </a:spcBef>
              <a:spcAft>
                <a:spcPct val="0"/>
              </a:spcAft>
              <a:tabLst>
                <a:tab pos="363538" algn="ctr"/>
                <a:tab pos="1524000" algn="l"/>
              </a:tabLst>
              <a:defRPr sz="2400">
                <a:solidFill>
                  <a:schemeClr val="tx1"/>
                </a:solidFill>
                <a:latin typeface="Times New Roman" pitchFamily="18" charset="0"/>
              </a:defRPr>
            </a:lvl6pPr>
            <a:lvl7pPr algn="l" rtl="0" fontAlgn="base">
              <a:spcBef>
                <a:spcPct val="0"/>
              </a:spcBef>
              <a:spcAft>
                <a:spcPct val="0"/>
              </a:spcAft>
              <a:tabLst>
                <a:tab pos="363538" algn="ctr"/>
                <a:tab pos="1524000" algn="l"/>
              </a:tabLst>
              <a:defRPr sz="2400">
                <a:solidFill>
                  <a:schemeClr val="tx1"/>
                </a:solidFill>
                <a:latin typeface="Times New Roman" pitchFamily="18" charset="0"/>
              </a:defRPr>
            </a:lvl7pPr>
            <a:lvl8pPr algn="l" rtl="0" fontAlgn="base">
              <a:spcBef>
                <a:spcPct val="0"/>
              </a:spcBef>
              <a:spcAft>
                <a:spcPct val="0"/>
              </a:spcAft>
              <a:tabLst>
                <a:tab pos="363538" algn="ctr"/>
                <a:tab pos="1524000" algn="l"/>
              </a:tabLst>
              <a:defRPr sz="2400">
                <a:solidFill>
                  <a:schemeClr val="tx1"/>
                </a:solidFill>
                <a:latin typeface="Times New Roman" pitchFamily="18" charset="0"/>
              </a:defRPr>
            </a:lvl8pPr>
            <a:lvl9pPr algn="l" rtl="0" fontAlgn="base">
              <a:spcBef>
                <a:spcPct val="0"/>
              </a:spcBef>
              <a:spcAft>
                <a:spcPct val="0"/>
              </a:spcAft>
              <a:tabLst>
                <a:tab pos="363538" algn="ctr"/>
                <a:tab pos="1524000" algn="l"/>
              </a:tabLst>
              <a:defRPr sz="2400">
                <a:solidFill>
                  <a:schemeClr val="tx1"/>
                </a:solidFill>
                <a:latin typeface="Times New Roman" pitchFamily="18" charset="0"/>
              </a:defRPr>
            </a:lvl9pPr>
          </a:lstStyle>
          <a:p>
            <a:pPr algn="l" rtl="0" fontAlgn="base">
              <a:lnSpc>
                <a:spcPct val="90000"/>
              </a:lnSpc>
              <a:spcBef>
                <a:spcPct val="0"/>
              </a:spcBef>
              <a:spcAft>
                <a:spcPct val="60000"/>
              </a:spcAft>
            </a:pPr>
            <a:r>
              <a:rPr lang="en-GB" b="1" smtClean="0">
                <a:solidFill>
                  <a:srgbClr val="000000"/>
                </a:solidFill>
                <a:latin typeface="Arial" pitchFamily="34" charset="0"/>
              </a:rPr>
              <a:t>	Ia</a:t>
            </a:r>
            <a:r>
              <a:rPr lang="en-GB" smtClean="0">
                <a:solidFill>
                  <a:srgbClr val="000000"/>
                </a:solidFill>
                <a:latin typeface="Arial" pitchFamily="34" charset="0"/>
              </a:rPr>
              <a:t>	Spurting haemorrhage</a:t>
            </a:r>
          </a:p>
          <a:p>
            <a:pPr algn="l" rtl="0" fontAlgn="base">
              <a:lnSpc>
                <a:spcPct val="90000"/>
              </a:lnSpc>
              <a:spcBef>
                <a:spcPct val="0"/>
              </a:spcBef>
              <a:spcAft>
                <a:spcPct val="60000"/>
              </a:spcAft>
            </a:pPr>
            <a:r>
              <a:rPr lang="en-GB" smtClean="0">
                <a:solidFill>
                  <a:srgbClr val="000000"/>
                </a:solidFill>
                <a:latin typeface="Arial" pitchFamily="34" charset="0"/>
              </a:rPr>
              <a:t>	</a:t>
            </a:r>
            <a:r>
              <a:rPr lang="en-GB" b="1" smtClean="0">
                <a:solidFill>
                  <a:srgbClr val="000000"/>
                </a:solidFill>
                <a:latin typeface="Arial" pitchFamily="34" charset="0"/>
              </a:rPr>
              <a:t>Ib</a:t>
            </a:r>
            <a:r>
              <a:rPr lang="en-GB" smtClean="0">
                <a:solidFill>
                  <a:srgbClr val="000000"/>
                </a:solidFill>
                <a:latin typeface="Arial" pitchFamily="34" charset="0"/>
              </a:rPr>
              <a:t>	Oozing haemorrhage</a:t>
            </a:r>
          </a:p>
          <a:p>
            <a:pPr algn="l" rtl="0" fontAlgn="base">
              <a:lnSpc>
                <a:spcPct val="90000"/>
              </a:lnSpc>
              <a:spcBef>
                <a:spcPct val="0"/>
              </a:spcBef>
              <a:spcAft>
                <a:spcPct val="60000"/>
              </a:spcAft>
            </a:pPr>
            <a:r>
              <a:rPr lang="en-GB" smtClean="0">
                <a:solidFill>
                  <a:srgbClr val="000000"/>
                </a:solidFill>
                <a:latin typeface="Arial" pitchFamily="34" charset="0"/>
              </a:rPr>
              <a:t>	</a:t>
            </a:r>
            <a:r>
              <a:rPr lang="en-GB" b="1" smtClean="0">
                <a:solidFill>
                  <a:srgbClr val="000000"/>
                </a:solidFill>
                <a:latin typeface="Arial" pitchFamily="34" charset="0"/>
              </a:rPr>
              <a:t>IIa</a:t>
            </a:r>
            <a:r>
              <a:rPr lang="en-GB" smtClean="0">
                <a:solidFill>
                  <a:srgbClr val="000000"/>
                </a:solidFill>
                <a:latin typeface="Arial" pitchFamily="34" charset="0"/>
              </a:rPr>
              <a:t>	Non-bleeding visible vessel</a:t>
            </a:r>
          </a:p>
          <a:p>
            <a:pPr algn="l" rtl="0" fontAlgn="base">
              <a:lnSpc>
                <a:spcPct val="90000"/>
              </a:lnSpc>
              <a:spcBef>
                <a:spcPct val="0"/>
              </a:spcBef>
              <a:spcAft>
                <a:spcPct val="60000"/>
              </a:spcAft>
            </a:pPr>
            <a:r>
              <a:rPr lang="en-GB" smtClean="0">
                <a:solidFill>
                  <a:srgbClr val="000000"/>
                </a:solidFill>
                <a:latin typeface="Arial" pitchFamily="34" charset="0"/>
              </a:rPr>
              <a:t>	</a:t>
            </a:r>
            <a:r>
              <a:rPr lang="en-GB" b="1" smtClean="0">
                <a:solidFill>
                  <a:srgbClr val="000000"/>
                </a:solidFill>
                <a:latin typeface="Arial" pitchFamily="34" charset="0"/>
              </a:rPr>
              <a:t>IIb</a:t>
            </a:r>
            <a:r>
              <a:rPr lang="en-GB" smtClean="0">
                <a:solidFill>
                  <a:srgbClr val="000000"/>
                </a:solidFill>
                <a:latin typeface="Arial" pitchFamily="34" charset="0"/>
              </a:rPr>
              <a:t>	Adherent clot</a:t>
            </a:r>
          </a:p>
          <a:p>
            <a:pPr algn="l" rtl="0" fontAlgn="base">
              <a:lnSpc>
                <a:spcPct val="90000"/>
              </a:lnSpc>
              <a:spcBef>
                <a:spcPct val="0"/>
              </a:spcBef>
              <a:spcAft>
                <a:spcPct val="60000"/>
              </a:spcAft>
            </a:pPr>
            <a:r>
              <a:rPr lang="en-GB" smtClean="0">
                <a:solidFill>
                  <a:srgbClr val="000000"/>
                </a:solidFill>
                <a:latin typeface="Arial" pitchFamily="34" charset="0"/>
              </a:rPr>
              <a:t>	</a:t>
            </a:r>
            <a:r>
              <a:rPr lang="en-GB" b="1" smtClean="0">
                <a:solidFill>
                  <a:srgbClr val="000000"/>
                </a:solidFill>
                <a:latin typeface="Arial" pitchFamily="34" charset="0"/>
              </a:rPr>
              <a:t>IIc</a:t>
            </a:r>
            <a:r>
              <a:rPr lang="en-GB" smtClean="0">
                <a:solidFill>
                  <a:srgbClr val="000000"/>
                </a:solidFill>
                <a:latin typeface="Arial" pitchFamily="34" charset="0"/>
              </a:rPr>
              <a:t>	Flat pigmented spot</a:t>
            </a:r>
          </a:p>
          <a:p>
            <a:pPr algn="l" rtl="0" fontAlgn="base">
              <a:lnSpc>
                <a:spcPct val="90000"/>
              </a:lnSpc>
              <a:spcBef>
                <a:spcPct val="0"/>
              </a:spcBef>
              <a:spcAft>
                <a:spcPct val="60000"/>
              </a:spcAft>
            </a:pPr>
            <a:r>
              <a:rPr lang="en-GB" smtClean="0">
                <a:solidFill>
                  <a:srgbClr val="000000"/>
                </a:solidFill>
                <a:latin typeface="Arial" pitchFamily="34" charset="0"/>
              </a:rPr>
              <a:t>	</a:t>
            </a:r>
            <a:r>
              <a:rPr lang="en-GB" b="1" smtClean="0">
                <a:solidFill>
                  <a:srgbClr val="000000"/>
                </a:solidFill>
                <a:latin typeface="Arial" pitchFamily="34" charset="0"/>
              </a:rPr>
              <a:t>III</a:t>
            </a:r>
            <a:r>
              <a:rPr lang="en-GB" smtClean="0">
                <a:solidFill>
                  <a:srgbClr val="000000"/>
                </a:solidFill>
                <a:latin typeface="Arial" pitchFamily="34" charset="0"/>
              </a:rPr>
              <a:t>	Clean ulcer base</a:t>
            </a:r>
          </a:p>
        </p:txBody>
      </p:sp>
      <p:sp>
        <p:nvSpPr>
          <p:cNvPr id="668709" name="Text Box 1061"/>
          <p:cNvSpPr txBox="1">
            <a:spLocks noChangeArrowheads="1"/>
          </p:cNvSpPr>
          <p:nvPr/>
        </p:nvSpPr>
        <p:spPr bwMode="auto">
          <a:xfrm>
            <a:off x="314325" y="6575425"/>
            <a:ext cx="86741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rtl="0" fontAlgn="base">
              <a:lnSpc>
                <a:spcPct val="90000"/>
              </a:lnSpc>
              <a:spcBef>
                <a:spcPct val="0"/>
              </a:spcBef>
              <a:spcAft>
                <a:spcPct val="0"/>
              </a:spcAft>
            </a:pPr>
            <a:r>
              <a:rPr lang="en-GB" sz="1400" smtClean="0">
                <a:solidFill>
                  <a:srgbClr val="000000"/>
                </a:solidFill>
              </a:rPr>
              <a:t>Forrest JA, et al. Lancet 1974;17:394–7</a:t>
            </a:r>
          </a:p>
        </p:txBody>
      </p:sp>
    </p:spTree>
    <p:extLst>
      <p:ext uri="{BB962C8B-B14F-4D97-AF65-F5344CB8AC3E}">
        <p14:creationId xmlns:p14="http://schemas.microsoft.com/office/powerpoint/2010/main" val="232271277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95" name="Rectangle 1071"/>
          <p:cNvSpPr>
            <a:spLocks noGrp="1" noChangeArrowheads="1"/>
          </p:cNvSpPr>
          <p:nvPr>
            <p:ph type="title"/>
          </p:nvPr>
        </p:nvSpPr>
        <p:spPr/>
        <p:txBody>
          <a:bodyPr>
            <a:normAutofit fontScale="90000"/>
          </a:bodyPr>
          <a:lstStyle/>
          <a:p>
            <a:r>
              <a:rPr lang="en-US" altLang="zh-TW">
                <a:ea typeface="PMingLiU" pitchFamily="18" charset="-120"/>
              </a:rPr>
              <a:t>Risk of re-bleeding by Forrest grade</a:t>
            </a:r>
          </a:p>
        </p:txBody>
      </p:sp>
      <p:pic>
        <p:nvPicPr>
          <p:cNvPr id="770052" name="Picture 1028"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913" y="1512888"/>
            <a:ext cx="1116012"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0053" name="Picture 1029"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0050" y="1512888"/>
            <a:ext cx="111125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770054" name="Picture 1030" descr="clean_ulc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3863" y="1512888"/>
            <a:ext cx="1111250" cy="1146175"/>
          </a:xfrm>
          <a:prstGeom prst="rect">
            <a:avLst/>
          </a:prstGeom>
          <a:noFill/>
          <a:extLst>
            <a:ext uri="{909E8E84-426E-40DD-AFC4-6F175D3DCCD1}">
              <a14:hiddenFill xmlns:a14="http://schemas.microsoft.com/office/drawing/2010/main">
                <a:solidFill>
                  <a:srgbClr val="FFFFFF"/>
                </a:solidFill>
              </a14:hiddenFill>
            </a:ext>
          </a:extLst>
        </p:spPr>
      </p:pic>
      <p:pic>
        <p:nvPicPr>
          <p:cNvPr id="770055" name="Picture 1031" descr="cl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1512888"/>
            <a:ext cx="1128712" cy="1146175"/>
          </a:xfrm>
          <a:prstGeom prst="rect">
            <a:avLst/>
          </a:prstGeom>
          <a:noFill/>
          <a:extLst>
            <a:ext uri="{909E8E84-426E-40DD-AFC4-6F175D3DCCD1}">
              <a14:hiddenFill xmlns:a14="http://schemas.microsoft.com/office/drawing/2010/main">
                <a:solidFill>
                  <a:srgbClr val="FFFFFF"/>
                </a:solidFill>
              </a14:hiddenFill>
            </a:ext>
          </a:extLst>
        </p:spPr>
      </p:pic>
      <p:pic>
        <p:nvPicPr>
          <p:cNvPr id="770056" name="Picture 1032" descr="d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3850" y="1512888"/>
            <a:ext cx="1257300" cy="1135062"/>
          </a:xfrm>
          <a:prstGeom prst="rect">
            <a:avLst/>
          </a:prstGeom>
          <a:noFill/>
          <a:extLst>
            <a:ext uri="{909E8E84-426E-40DD-AFC4-6F175D3DCCD1}">
              <a14:hiddenFill xmlns:a14="http://schemas.microsoft.com/office/drawing/2010/main">
                <a:solidFill>
                  <a:srgbClr val="FFFFFF"/>
                </a:solidFill>
              </a14:hiddenFill>
            </a:ext>
          </a:extLst>
        </p:spPr>
      </p:pic>
      <p:sp>
        <p:nvSpPr>
          <p:cNvPr id="770057" name="Rectangle 1033"/>
          <p:cNvSpPr>
            <a:spLocks noChangeArrowheads="1"/>
          </p:cNvSpPr>
          <p:nvPr/>
        </p:nvSpPr>
        <p:spPr bwMode="auto">
          <a:xfrm>
            <a:off x="1831975" y="2687638"/>
            <a:ext cx="8937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lnSpc>
                <a:spcPct val="90000"/>
              </a:lnSpc>
              <a:spcBef>
                <a:spcPct val="0"/>
              </a:spcBef>
              <a:spcAft>
                <a:spcPct val="0"/>
              </a:spcAft>
            </a:pPr>
            <a:r>
              <a:rPr lang="en-GB" sz="1600" b="1" smtClean="0">
                <a:solidFill>
                  <a:srgbClr val="000000"/>
                </a:solidFill>
              </a:rPr>
              <a:t>Forrest I*</a:t>
            </a:r>
            <a:endParaRPr lang="en-GB" sz="1200" b="1" smtClean="0">
              <a:solidFill>
                <a:srgbClr val="4F0B7B"/>
              </a:solidFill>
            </a:endParaRPr>
          </a:p>
        </p:txBody>
      </p:sp>
      <p:sp>
        <p:nvSpPr>
          <p:cNvPr id="770058" name="Rectangle 1034"/>
          <p:cNvSpPr>
            <a:spLocks noChangeArrowheads="1"/>
          </p:cNvSpPr>
          <p:nvPr/>
        </p:nvSpPr>
        <p:spPr bwMode="auto">
          <a:xfrm>
            <a:off x="3014663" y="2687638"/>
            <a:ext cx="9842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lnSpc>
                <a:spcPct val="90000"/>
              </a:lnSpc>
              <a:spcBef>
                <a:spcPct val="0"/>
              </a:spcBef>
              <a:spcAft>
                <a:spcPct val="0"/>
              </a:spcAft>
            </a:pPr>
            <a:r>
              <a:rPr lang="en-GB" sz="1600" b="1" smtClean="0">
                <a:solidFill>
                  <a:srgbClr val="000000"/>
                </a:solidFill>
              </a:rPr>
              <a:t>Forrest IIa</a:t>
            </a:r>
          </a:p>
        </p:txBody>
      </p:sp>
      <p:sp>
        <p:nvSpPr>
          <p:cNvPr id="770059" name="Rectangle 1035"/>
          <p:cNvSpPr>
            <a:spLocks noChangeArrowheads="1"/>
          </p:cNvSpPr>
          <p:nvPr/>
        </p:nvSpPr>
        <p:spPr bwMode="auto">
          <a:xfrm>
            <a:off x="4240213" y="2687638"/>
            <a:ext cx="9953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lnSpc>
                <a:spcPct val="90000"/>
              </a:lnSpc>
              <a:spcBef>
                <a:spcPct val="0"/>
              </a:spcBef>
              <a:spcAft>
                <a:spcPct val="0"/>
              </a:spcAft>
            </a:pPr>
            <a:r>
              <a:rPr lang="en-GB" sz="1600" b="1" smtClean="0">
                <a:solidFill>
                  <a:srgbClr val="000000"/>
                </a:solidFill>
              </a:rPr>
              <a:t>Forrest IIb</a:t>
            </a:r>
          </a:p>
        </p:txBody>
      </p:sp>
      <p:sp>
        <p:nvSpPr>
          <p:cNvPr id="770060" name="Rectangle 1036"/>
          <p:cNvSpPr>
            <a:spLocks noChangeArrowheads="1"/>
          </p:cNvSpPr>
          <p:nvPr/>
        </p:nvSpPr>
        <p:spPr bwMode="auto">
          <a:xfrm>
            <a:off x="5556250" y="2687638"/>
            <a:ext cx="9842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lnSpc>
                <a:spcPct val="90000"/>
              </a:lnSpc>
              <a:spcBef>
                <a:spcPct val="0"/>
              </a:spcBef>
              <a:spcAft>
                <a:spcPct val="0"/>
              </a:spcAft>
            </a:pPr>
            <a:r>
              <a:rPr lang="en-GB" sz="1600" b="1" smtClean="0">
                <a:solidFill>
                  <a:srgbClr val="000000"/>
                </a:solidFill>
              </a:rPr>
              <a:t>Forrest IIc</a:t>
            </a:r>
          </a:p>
        </p:txBody>
      </p:sp>
      <p:sp>
        <p:nvSpPr>
          <p:cNvPr id="770061" name="Rectangle 1037"/>
          <p:cNvSpPr>
            <a:spLocks noChangeArrowheads="1"/>
          </p:cNvSpPr>
          <p:nvPr/>
        </p:nvSpPr>
        <p:spPr bwMode="auto">
          <a:xfrm>
            <a:off x="6862763" y="2687638"/>
            <a:ext cx="9286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fontAlgn="base" hangingPunct="0">
              <a:lnSpc>
                <a:spcPct val="90000"/>
              </a:lnSpc>
              <a:spcBef>
                <a:spcPct val="0"/>
              </a:spcBef>
              <a:spcAft>
                <a:spcPct val="0"/>
              </a:spcAft>
            </a:pPr>
            <a:r>
              <a:rPr lang="en-GB" sz="1600" b="1" smtClean="0">
                <a:solidFill>
                  <a:srgbClr val="000000"/>
                </a:solidFill>
              </a:rPr>
              <a:t>Forrest III</a:t>
            </a:r>
          </a:p>
        </p:txBody>
      </p:sp>
      <p:sp>
        <p:nvSpPr>
          <p:cNvPr id="770062" name="Line 1038"/>
          <p:cNvSpPr>
            <a:spLocks noChangeShapeType="1"/>
          </p:cNvSpPr>
          <p:nvPr/>
        </p:nvSpPr>
        <p:spPr bwMode="auto">
          <a:xfrm>
            <a:off x="1477963" y="1833563"/>
            <a:ext cx="1587" cy="38306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grpSp>
        <p:nvGrpSpPr>
          <p:cNvPr id="770063" name="Group 1039"/>
          <p:cNvGrpSpPr>
            <a:grpSpLocks/>
          </p:cNvGrpSpPr>
          <p:nvPr/>
        </p:nvGrpSpPr>
        <p:grpSpPr bwMode="auto">
          <a:xfrm>
            <a:off x="1376363" y="1833563"/>
            <a:ext cx="111125" cy="3832225"/>
            <a:chOff x="1119" y="1233"/>
            <a:chExt cx="58" cy="2414"/>
          </a:xfrm>
        </p:grpSpPr>
        <p:sp>
          <p:nvSpPr>
            <p:cNvPr id="770064" name="Line 1040"/>
            <p:cNvSpPr>
              <a:spLocks noChangeShapeType="1"/>
            </p:cNvSpPr>
            <p:nvPr/>
          </p:nvSpPr>
          <p:spPr bwMode="auto">
            <a:xfrm>
              <a:off x="1119" y="3646"/>
              <a:ext cx="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sp>
          <p:nvSpPr>
            <p:cNvPr id="770065" name="Line 1041"/>
            <p:cNvSpPr>
              <a:spLocks noChangeShapeType="1"/>
            </p:cNvSpPr>
            <p:nvPr/>
          </p:nvSpPr>
          <p:spPr bwMode="auto">
            <a:xfrm>
              <a:off x="1119" y="3166"/>
              <a:ext cx="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sp>
          <p:nvSpPr>
            <p:cNvPr id="770066" name="Line 1042"/>
            <p:cNvSpPr>
              <a:spLocks noChangeShapeType="1"/>
            </p:cNvSpPr>
            <p:nvPr/>
          </p:nvSpPr>
          <p:spPr bwMode="auto">
            <a:xfrm>
              <a:off x="1119" y="2679"/>
              <a:ext cx="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sp>
          <p:nvSpPr>
            <p:cNvPr id="770067" name="Line 1043"/>
            <p:cNvSpPr>
              <a:spLocks noChangeShapeType="1"/>
            </p:cNvSpPr>
            <p:nvPr/>
          </p:nvSpPr>
          <p:spPr bwMode="auto">
            <a:xfrm>
              <a:off x="1119" y="2200"/>
              <a:ext cx="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sp>
          <p:nvSpPr>
            <p:cNvPr id="770068" name="Line 1044"/>
            <p:cNvSpPr>
              <a:spLocks noChangeShapeType="1"/>
            </p:cNvSpPr>
            <p:nvPr/>
          </p:nvSpPr>
          <p:spPr bwMode="auto">
            <a:xfrm>
              <a:off x="1119" y="1712"/>
              <a:ext cx="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sp>
          <p:nvSpPr>
            <p:cNvPr id="770069" name="Line 1045"/>
            <p:cNvSpPr>
              <a:spLocks noChangeShapeType="1"/>
            </p:cNvSpPr>
            <p:nvPr/>
          </p:nvSpPr>
          <p:spPr bwMode="auto">
            <a:xfrm>
              <a:off x="1119" y="1233"/>
              <a:ext cx="5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grpSp>
      <p:sp>
        <p:nvSpPr>
          <p:cNvPr id="770071" name="Rectangle 1047"/>
          <p:cNvSpPr>
            <a:spLocks noChangeArrowheads="1"/>
          </p:cNvSpPr>
          <p:nvPr/>
        </p:nvSpPr>
        <p:spPr bwMode="auto">
          <a:xfrm>
            <a:off x="1843088" y="3594100"/>
            <a:ext cx="908050" cy="2070100"/>
          </a:xfrm>
          <a:prstGeom prst="rect">
            <a:avLst/>
          </a:prstGeom>
          <a:solidFill>
            <a:schemeClr val="bg2"/>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p>
            <a:pPr algn="l" rtl="0" fontAlgn="base">
              <a:spcBef>
                <a:spcPct val="0"/>
              </a:spcBef>
              <a:spcAft>
                <a:spcPct val="0"/>
              </a:spcAft>
            </a:pPr>
            <a:endParaRPr lang="ar-IQ" sz="2000" smtClean="0">
              <a:solidFill>
                <a:srgbClr val="000000"/>
              </a:solidFill>
            </a:endParaRPr>
          </a:p>
        </p:txBody>
      </p:sp>
      <p:sp>
        <p:nvSpPr>
          <p:cNvPr id="770072" name="Rectangle 1048"/>
          <p:cNvSpPr>
            <a:spLocks noChangeArrowheads="1"/>
          </p:cNvSpPr>
          <p:nvPr/>
        </p:nvSpPr>
        <p:spPr bwMode="auto">
          <a:xfrm>
            <a:off x="2055813" y="3605213"/>
            <a:ext cx="48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rtl="0" fontAlgn="base">
              <a:spcBef>
                <a:spcPct val="0"/>
              </a:spcBef>
              <a:spcAft>
                <a:spcPct val="0"/>
              </a:spcAft>
            </a:pPr>
            <a:r>
              <a:rPr lang="en-GB" sz="1600" b="1" smtClean="0">
                <a:solidFill>
                  <a:srgbClr val="000000"/>
                </a:solidFill>
              </a:rPr>
              <a:t>55</a:t>
            </a:r>
            <a:endParaRPr lang="en-GB" sz="1600" smtClean="0">
              <a:solidFill>
                <a:srgbClr val="000000"/>
              </a:solidFill>
            </a:endParaRPr>
          </a:p>
        </p:txBody>
      </p:sp>
      <p:sp>
        <p:nvSpPr>
          <p:cNvPr id="770073" name="Rectangle 1049"/>
          <p:cNvSpPr>
            <a:spLocks noChangeArrowheads="1"/>
          </p:cNvSpPr>
          <p:nvPr/>
        </p:nvSpPr>
        <p:spPr bwMode="auto">
          <a:xfrm>
            <a:off x="2528888" y="4002088"/>
            <a:ext cx="919162" cy="1700212"/>
          </a:xfrm>
          <a:prstGeom prst="rect">
            <a:avLst/>
          </a:prstGeom>
          <a:solidFill>
            <a:schemeClr val="bg2"/>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p>
            <a:pPr algn="l" rtl="0" fontAlgn="base">
              <a:spcBef>
                <a:spcPct val="0"/>
              </a:spcBef>
              <a:spcAft>
                <a:spcPct val="0"/>
              </a:spcAft>
            </a:pPr>
            <a:endParaRPr lang="ar-IQ" sz="2000" smtClean="0">
              <a:solidFill>
                <a:srgbClr val="000000"/>
              </a:solidFill>
            </a:endParaRPr>
          </a:p>
        </p:txBody>
      </p:sp>
      <p:sp>
        <p:nvSpPr>
          <p:cNvPr id="770074" name="Rectangle 1050"/>
          <p:cNvSpPr>
            <a:spLocks noChangeArrowheads="1"/>
          </p:cNvSpPr>
          <p:nvPr/>
        </p:nvSpPr>
        <p:spPr bwMode="auto">
          <a:xfrm>
            <a:off x="3335338" y="3981450"/>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rtl="0" fontAlgn="base">
              <a:spcBef>
                <a:spcPct val="0"/>
              </a:spcBef>
              <a:spcAft>
                <a:spcPct val="0"/>
              </a:spcAft>
            </a:pPr>
            <a:r>
              <a:rPr lang="en-GB" sz="1600" b="1" smtClean="0">
                <a:solidFill>
                  <a:srgbClr val="000000"/>
                </a:solidFill>
              </a:rPr>
              <a:t>43</a:t>
            </a:r>
            <a:endParaRPr lang="en-GB" sz="1600" smtClean="0">
              <a:solidFill>
                <a:srgbClr val="000000"/>
              </a:solidFill>
            </a:endParaRPr>
          </a:p>
        </p:txBody>
      </p:sp>
      <p:sp>
        <p:nvSpPr>
          <p:cNvPr id="770075" name="Rectangle 1051"/>
          <p:cNvSpPr>
            <a:spLocks noChangeArrowheads="1"/>
          </p:cNvSpPr>
          <p:nvPr/>
        </p:nvSpPr>
        <p:spPr bwMode="auto">
          <a:xfrm>
            <a:off x="4349750" y="4824413"/>
            <a:ext cx="908050" cy="858837"/>
          </a:xfrm>
          <a:prstGeom prst="rect">
            <a:avLst/>
          </a:prstGeom>
          <a:solidFill>
            <a:schemeClr val="bg2"/>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p>
            <a:pPr algn="l" rtl="0" fontAlgn="base">
              <a:spcBef>
                <a:spcPct val="0"/>
              </a:spcBef>
              <a:spcAft>
                <a:spcPct val="0"/>
              </a:spcAft>
            </a:pPr>
            <a:endParaRPr lang="ar-IQ" sz="2000" smtClean="0">
              <a:solidFill>
                <a:srgbClr val="000000"/>
              </a:solidFill>
            </a:endParaRPr>
          </a:p>
        </p:txBody>
      </p:sp>
      <p:sp>
        <p:nvSpPr>
          <p:cNvPr id="770076" name="Rectangle 1052"/>
          <p:cNvSpPr>
            <a:spLocks noChangeArrowheads="1"/>
          </p:cNvSpPr>
          <p:nvPr/>
        </p:nvSpPr>
        <p:spPr bwMode="auto">
          <a:xfrm>
            <a:off x="4689475" y="48339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fontAlgn="base">
              <a:spcBef>
                <a:spcPct val="0"/>
              </a:spcBef>
              <a:spcAft>
                <a:spcPct val="0"/>
              </a:spcAft>
            </a:pPr>
            <a:r>
              <a:rPr lang="en-GB" sz="1600" b="1" smtClean="0">
                <a:solidFill>
                  <a:srgbClr val="000000"/>
                </a:solidFill>
              </a:rPr>
              <a:t>22</a:t>
            </a:r>
            <a:endParaRPr lang="en-GB" sz="1600" smtClean="0">
              <a:solidFill>
                <a:srgbClr val="000000"/>
              </a:solidFill>
            </a:endParaRPr>
          </a:p>
        </p:txBody>
      </p:sp>
      <p:sp>
        <p:nvSpPr>
          <p:cNvPr id="770077" name="Rectangle 1053"/>
          <p:cNvSpPr>
            <a:spLocks noChangeArrowheads="1"/>
          </p:cNvSpPr>
          <p:nvPr/>
        </p:nvSpPr>
        <p:spPr bwMode="auto">
          <a:xfrm>
            <a:off x="5597525" y="5254625"/>
            <a:ext cx="920750" cy="409575"/>
          </a:xfrm>
          <a:prstGeom prst="rect">
            <a:avLst/>
          </a:prstGeom>
          <a:solidFill>
            <a:schemeClr val="bg2"/>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p>
            <a:pPr algn="l" rtl="0" fontAlgn="base">
              <a:spcBef>
                <a:spcPct val="0"/>
              </a:spcBef>
              <a:spcAft>
                <a:spcPct val="0"/>
              </a:spcAft>
            </a:pPr>
            <a:endParaRPr lang="ar-IQ" sz="2000" smtClean="0">
              <a:solidFill>
                <a:srgbClr val="000000"/>
              </a:solidFill>
            </a:endParaRPr>
          </a:p>
        </p:txBody>
      </p:sp>
      <p:sp>
        <p:nvSpPr>
          <p:cNvPr id="770078" name="Rectangle 1054"/>
          <p:cNvSpPr>
            <a:spLocks noChangeArrowheads="1"/>
          </p:cNvSpPr>
          <p:nvPr/>
        </p:nvSpPr>
        <p:spPr bwMode="auto">
          <a:xfrm>
            <a:off x="5938838" y="52641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fontAlgn="base">
              <a:spcBef>
                <a:spcPct val="0"/>
              </a:spcBef>
              <a:spcAft>
                <a:spcPct val="0"/>
              </a:spcAft>
            </a:pPr>
            <a:r>
              <a:rPr lang="en-GB" sz="1600" b="1" smtClean="0">
                <a:solidFill>
                  <a:srgbClr val="000000"/>
                </a:solidFill>
              </a:rPr>
              <a:t>10</a:t>
            </a:r>
            <a:endParaRPr lang="en-GB" sz="1600" smtClean="0">
              <a:solidFill>
                <a:srgbClr val="000000"/>
              </a:solidFill>
            </a:endParaRPr>
          </a:p>
        </p:txBody>
      </p:sp>
      <p:sp>
        <p:nvSpPr>
          <p:cNvPr id="770079" name="Rectangle 1055"/>
          <p:cNvSpPr>
            <a:spLocks noChangeArrowheads="1"/>
          </p:cNvSpPr>
          <p:nvPr/>
        </p:nvSpPr>
        <p:spPr bwMode="auto">
          <a:xfrm>
            <a:off x="6858000" y="5470525"/>
            <a:ext cx="909638" cy="193675"/>
          </a:xfrm>
          <a:prstGeom prst="rect">
            <a:avLst/>
          </a:prstGeom>
          <a:solidFill>
            <a:schemeClr val="bg2"/>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p>
            <a:pPr algn="l" rtl="0" fontAlgn="base">
              <a:spcBef>
                <a:spcPct val="0"/>
              </a:spcBef>
              <a:spcAft>
                <a:spcPct val="0"/>
              </a:spcAft>
            </a:pPr>
            <a:endParaRPr lang="ar-IQ" sz="2000" smtClean="0">
              <a:solidFill>
                <a:srgbClr val="000000"/>
              </a:solidFill>
            </a:endParaRPr>
          </a:p>
        </p:txBody>
      </p:sp>
      <p:sp>
        <p:nvSpPr>
          <p:cNvPr id="770080" name="Rectangle 1056"/>
          <p:cNvSpPr>
            <a:spLocks noChangeArrowheads="1"/>
          </p:cNvSpPr>
          <p:nvPr/>
        </p:nvSpPr>
        <p:spPr bwMode="auto">
          <a:xfrm>
            <a:off x="7256463" y="52165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fontAlgn="base">
              <a:spcBef>
                <a:spcPct val="0"/>
              </a:spcBef>
              <a:spcAft>
                <a:spcPct val="0"/>
              </a:spcAft>
            </a:pPr>
            <a:r>
              <a:rPr lang="en-GB" sz="1600" b="1" smtClean="0">
                <a:solidFill>
                  <a:srgbClr val="000000"/>
                </a:solidFill>
              </a:rPr>
              <a:t>5</a:t>
            </a:r>
            <a:endParaRPr lang="en-GB" sz="1600" smtClean="0">
              <a:solidFill>
                <a:srgbClr val="000000"/>
              </a:solidFill>
            </a:endParaRPr>
          </a:p>
        </p:txBody>
      </p:sp>
      <p:sp>
        <p:nvSpPr>
          <p:cNvPr id="770081" name="Rectangle 1057"/>
          <p:cNvSpPr>
            <a:spLocks noChangeArrowheads="1"/>
          </p:cNvSpPr>
          <p:nvPr/>
        </p:nvSpPr>
        <p:spPr bwMode="auto">
          <a:xfrm>
            <a:off x="1196975" y="55133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fontAlgn="base">
              <a:spcBef>
                <a:spcPct val="0"/>
              </a:spcBef>
              <a:spcAft>
                <a:spcPct val="0"/>
              </a:spcAft>
            </a:pPr>
            <a:r>
              <a:rPr lang="en-GB" b="1" smtClean="0">
                <a:solidFill>
                  <a:srgbClr val="000000"/>
                </a:solidFill>
              </a:rPr>
              <a:t>0</a:t>
            </a:r>
            <a:endParaRPr lang="en-GB" smtClean="0">
              <a:solidFill>
                <a:srgbClr val="000000"/>
              </a:solidFill>
            </a:endParaRPr>
          </a:p>
        </p:txBody>
      </p:sp>
      <p:sp>
        <p:nvSpPr>
          <p:cNvPr id="770082" name="Rectangle 1058"/>
          <p:cNvSpPr>
            <a:spLocks noChangeArrowheads="1"/>
          </p:cNvSpPr>
          <p:nvPr/>
        </p:nvSpPr>
        <p:spPr bwMode="auto">
          <a:xfrm>
            <a:off x="1069975" y="47466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fontAlgn="base">
              <a:spcBef>
                <a:spcPct val="0"/>
              </a:spcBef>
              <a:spcAft>
                <a:spcPct val="0"/>
              </a:spcAft>
            </a:pPr>
            <a:r>
              <a:rPr lang="en-GB" b="1" smtClean="0">
                <a:solidFill>
                  <a:srgbClr val="000000"/>
                </a:solidFill>
              </a:rPr>
              <a:t>20</a:t>
            </a:r>
            <a:endParaRPr lang="en-GB" smtClean="0">
              <a:solidFill>
                <a:srgbClr val="000000"/>
              </a:solidFill>
            </a:endParaRPr>
          </a:p>
        </p:txBody>
      </p:sp>
      <p:sp>
        <p:nvSpPr>
          <p:cNvPr id="770083" name="Rectangle 1059"/>
          <p:cNvSpPr>
            <a:spLocks noChangeArrowheads="1"/>
          </p:cNvSpPr>
          <p:nvPr/>
        </p:nvSpPr>
        <p:spPr bwMode="auto">
          <a:xfrm>
            <a:off x="1069975" y="397986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fontAlgn="base">
              <a:spcBef>
                <a:spcPct val="0"/>
              </a:spcBef>
              <a:spcAft>
                <a:spcPct val="0"/>
              </a:spcAft>
            </a:pPr>
            <a:r>
              <a:rPr lang="en-GB" b="1" smtClean="0">
                <a:solidFill>
                  <a:srgbClr val="000000"/>
                </a:solidFill>
              </a:rPr>
              <a:t>40</a:t>
            </a:r>
            <a:endParaRPr lang="en-GB" smtClean="0">
              <a:solidFill>
                <a:srgbClr val="000000"/>
              </a:solidFill>
            </a:endParaRPr>
          </a:p>
        </p:txBody>
      </p:sp>
      <p:sp>
        <p:nvSpPr>
          <p:cNvPr id="770084" name="Rectangle 1060"/>
          <p:cNvSpPr>
            <a:spLocks noChangeArrowheads="1"/>
          </p:cNvSpPr>
          <p:nvPr/>
        </p:nvSpPr>
        <p:spPr bwMode="auto">
          <a:xfrm>
            <a:off x="1069975" y="32146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fontAlgn="base">
              <a:spcBef>
                <a:spcPct val="0"/>
              </a:spcBef>
              <a:spcAft>
                <a:spcPct val="0"/>
              </a:spcAft>
            </a:pPr>
            <a:r>
              <a:rPr lang="en-GB" b="1" smtClean="0">
                <a:solidFill>
                  <a:srgbClr val="000000"/>
                </a:solidFill>
              </a:rPr>
              <a:t>60</a:t>
            </a:r>
            <a:endParaRPr lang="en-GB" smtClean="0">
              <a:solidFill>
                <a:srgbClr val="000000"/>
              </a:solidFill>
            </a:endParaRPr>
          </a:p>
        </p:txBody>
      </p:sp>
      <p:sp>
        <p:nvSpPr>
          <p:cNvPr id="770085" name="Rectangle 1061"/>
          <p:cNvSpPr>
            <a:spLocks noChangeArrowheads="1"/>
          </p:cNvSpPr>
          <p:nvPr/>
        </p:nvSpPr>
        <p:spPr bwMode="auto">
          <a:xfrm>
            <a:off x="1069975" y="24479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fontAlgn="base">
              <a:spcBef>
                <a:spcPct val="0"/>
              </a:spcBef>
              <a:spcAft>
                <a:spcPct val="0"/>
              </a:spcAft>
            </a:pPr>
            <a:r>
              <a:rPr lang="en-GB" b="1" smtClean="0">
                <a:solidFill>
                  <a:srgbClr val="000000"/>
                </a:solidFill>
              </a:rPr>
              <a:t>80</a:t>
            </a:r>
            <a:endParaRPr lang="en-GB" smtClean="0">
              <a:solidFill>
                <a:srgbClr val="000000"/>
              </a:solidFill>
            </a:endParaRPr>
          </a:p>
        </p:txBody>
      </p:sp>
      <p:sp>
        <p:nvSpPr>
          <p:cNvPr id="770086" name="Rectangle 1062"/>
          <p:cNvSpPr>
            <a:spLocks noChangeArrowheads="1"/>
          </p:cNvSpPr>
          <p:nvPr/>
        </p:nvSpPr>
        <p:spPr bwMode="auto">
          <a:xfrm>
            <a:off x="942975" y="168275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0" fontAlgn="base">
              <a:spcBef>
                <a:spcPct val="0"/>
              </a:spcBef>
              <a:spcAft>
                <a:spcPct val="0"/>
              </a:spcAft>
            </a:pPr>
            <a:r>
              <a:rPr lang="en-GB" b="1" smtClean="0">
                <a:solidFill>
                  <a:srgbClr val="000000"/>
                </a:solidFill>
              </a:rPr>
              <a:t>100</a:t>
            </a:r>
            <a:endParaRPr lang="en-GB" smtClean="0">
              <a:solidFill>
                <a:srgbClr val="000000"/>
              </a:solidFill>
            </a:endParaRPr>
          </a:p>
        </p:txBody>
      </p:sp>
      <p:sp>
        <p:nvSpPr>
          <p:cNvPr id="770087" name="Line 1063"/>
          <p:cNvSpPr>
            <a:spLocks noChangeShapeType="1"/>
          </p:cNvSpPr>
          <p:nvPr/>
        </p:nvSpPr>
        <p:spPr bwMode="auto">
          <a:xfrm>
            <a:off x="2316163" y="3148013"/>
            <a:ext cx="14287" cy="3079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770089" name="Line 1065"/>
          <p:cNvSpPr>
            <a:spLocks noChangeShapeType="1"/>
          </p:cNvSpPr>
          <p:nvPr/>
        </p:nvSpPr>
        <p:spPr bwMode="auto">
          <a:xfrm flipH="1">
            <a:off x="3533775" y="3160713"/>
            <a:ext cx="0" cy="6746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770091" name="Line 1067"/>
          <p:cNvSpPr>
            <a:spLocks noChangeShapeType="1"/>
          </p:cNvSpPr>
          <p:nvPr/>
        </p:nvSpPr>
        <p:spPr bwMode="auto">
          <a:xfrm>
            <a:off x="6056313" y="3209925"/>
            <a:ext cx="0" cy="18573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770092" name="Line 1068"/>
          <p:cNvSpPr>
            <a:spLocks noChangeShapeType="1"/>
          </p:cNvSpPr>
          <p:nvPr/>
        </p:nvSpPr>
        <p:spPr bwMode="auto">
          <a:xfrm>
            <a:off x="7318375" y="3209925"/>
            <a:ext cx="0" cy="19589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770093" name="Rectangle 1069"/>
          <p:cNvSpPr>
            <a:spLocks noChangeArrowheads="1"/>
          </p:cNvSpPr>
          <p:nvPr/>
        </p:nvSpPr>
        <p:spPr bwMode="auto">
          <a:xfrm>
            <a:off x="942975" y="1208088"/>
            <a:ext cx="7642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rtl="0" fontAlgn="base">
              <a:spcBef>
                <a:spcPct val="0"/>
              </a:spcBef>
              <a:spcAft>
                <a:spcPct val="0"/>
              </a:spcAft>
            </a:pPr>
            <a:r>
              <a:rPr lang="en-GB" b="1" smtClean="0">
                <a:solidFill>
                  <a:srgbClr val="000000"/>
                </a:solidFill>
              </a:rPr>
              <a:t>Patients with endoscopic or clinical re-bleeding (%)</a:t>
            </a:r>
            <a:endParaRPr lang="en-GB" smtClean="0">
              <a:solidFill>
                <a:srgbClr val="000000"/>
              </a:solidFill>
            </a:endParaRPr>
          </a:p>
        </p:txBody>
      </p:sp>
      <p:sp>
        <p:nvSpPr>
          <p:cNvPr id="770094" name="Text Box 1070"/>
          <p:cNvSpPr txBox="1">
            <a:spLocks noChangeArrowheads="1"/>
          </p:cNvSpPr>
          <p:nvPr/>
        </p:nvSpPr>
        <p:spPr bwMode="auto">
          <a:xfrm>
            <a:off x="314325" y="6575425"/>
            <a:ext cx="86741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rtl="0" fontAlgn="base">
              <a:lnSpc>
                <a:spcPct val="90000"/>
              </a:lnSpc>
              <a:spcBef>
                <a:spcPct val="0"/>
              </a:spcBef>
              <a:spcAft>
                <a:spcPct val="0"/>
              </a:spcAft>
            </a:pPr>
            <a:r>
              <a:rPr lang="en-US" sz="1400" smtClean="0">
                <a:solidFill>
                  <a:srgbClr val="000000"/>
                </a:solidFill>
              </a:rPr>
              <a:t>Laine L &amp; Peterson WL. N Engl J Med 1994;331:717–27 </a:t>
            </a:r>
          </a:p>
        </p:txBody>
      </p:sp>
      <p:sp>
        <p:nvSpPr>
          <p:cNvPr id="770070" name="Line 1046"/>
          <p:cNvSpPr>
            <a:spLocks noChangeShapeType="1"/>
          </p:cNvSpPr>
          <p:nvPr/>
        </p:nvSpPr>
        <p:spPr bwMode="auto">
          <a:xfrm>
            <a:off x="1477963" y="5664200"/>
            <a:ext cx="66786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IQ" sz="2000" smtClean="0">
              <a:solidFill>
                <a:srgbClr val="000000"/>
              </a:solidFill>
            </a:endParaRPr>
          </a:p>
        </p:txBody>
      </p:sp>
      <p:sp>
        <p:nvSpPr>
          <p:cNvPr id="770096" name="Line 1072"/>
          <p:cNvSpPr>
            <a:spLocks noChangeShapeType="1"/>
          </p:cNvSpPr>
          <p:nvPr/>
        </p:nvSpPr>
        <p:spPr bwMode="auto">
          <a:xfrm>
            <a:off x="4778375" y="3160713"/>
            <a:ext cx="0" cy="14938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IQ" sz="2000" smtClean="0">
              <a:solidFill>
                <a:srgbClr val="000000"/>
              </a:solidFill>
            </a:endParaRPr>
          </a:p>
        </p:txBody>
      </p:sp>
      <p:sp>
        <p:nvSpPr>
          <p:cNvPr id="770097" name="Rectangle 1073"/>
          <p:cNvSpPr>
            <a:spLocks noChangeArrowheads="1"/>
          </p:cNvSpPr>
          <p:nvPr/>
        </p:nvSpPr>
        <p:spPr bwMode="auto">
          <a:xfrm>
            <a:off x="255588" y="6600825"/>
            <a:ext cx="3797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rtl="0" fontAlgn="base">
              <a:spcBef>
                <a:spcPct val="0"/>
              </a:spcBef>
              <a:spcAft>
                <a:spcPct val="0"/>
              </a:spcAft>
            </a:pPr>
            <a:r>
              <a:rPr lang="en-GB" sz="1400" smtClean="0">
                <a:solidFill>
                  <a:srgbClr val="000000"/>
                </a:solidFill>
              </a:rPr>
              <a:t>*Patients did not receive endoscopic therapy</a:t>
            </a:r>
          </a:p>
        </p:txBody>
      </p:sp>
    </p:spTree>
    <p:extLst>
      <p:ext uri="{BB962C8B-B14F-4D97-AF65-F5344CB8AC3E}">
        <p14:creationId xmlns:p14="http://schemas.microsoft.com/office/powerpoint/2010/main" val="60490410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smtClean="0">
                <a:solidFill>
                  <a:srgbClr val="FFFF00"/>
                </a:solidFill>
              </a:rPr>
              <a:t>5.Endotherapy</a:t>
            </a:r>
            <a:r>
              <a:rPr lang="en-US" dirty="0"/>
              <a:t> </a:t>
            </a:r>
            <a:endParaRPr lang="ar-IQ" dirty="0"/>
          </a:p>
        </p:txBody>
      </p:sp>
      <p:sp>
        <p:nvSpPr>
          <p:cNvPr id="3" name="عنصر نائب للمحتوى 2"/>
          <p:cNvSpPr>
            <a:spLocks noGrp="1"/>
          </p:cNvSpPr>
          <p:nvPr>
            <p:ph idx="1"/>
          </p:nvPr>
        </p:nvSpPr>
        <p:spPr/>
        <p:txBody>
          <a:bodyPr/>
          <a:lstStyle/>
          <a:p>
            <a:pPr marL="0" indent="0" algn="l">
              <a:buNone/>
            </a:pPr>
            <a:r>
              <a:rPr lang="en-US" dirty="0" smtClean="0"/>
              <a:t>1. Bleeding PU: </a:t>
            </a:r>
            <a:r>
              <a:rPr lang="en-US" dirty="0"/>
              <a:t>A variety of endoscopic </a:t>
            </a:r>
            <a:r>
              <a:rPr lang="en-US" dirty="0" smtClean="0"/>
              <a:t>methods have     </a:t>
            </a:r>
            <a:r>
              <a:rPr lang="en-US" dirty="0"/>
              <a:t> </a:t>
            </a:r>
            <a:r>
              <a:rPr lang="en-US" dirty="0" smtClean="0"/>
              <a:t>   been </a:t>
            </a:r>
            <a:r>
              <a:rPr lang="en-US" dirty="0"/>
              <a:t>described to control active </a:t>
            </a:r>
            <a:r>
              <a:rPr lang="en-US" dirty="0" smtClean="0"/>
              <a:t>bleeding from </a:t>
            </a:r>
            <a:r>
              <a:rPr lang="en-US" dirty="0"/>
              <a:t>peptic </a:t>
            </a:r>
            <a:r>
              <a:rPr lang="en-US" dirty="0" smtClean="0"/>
              <a:t>     ulcers</a:t>
            </a:r>
            <a:r>
              <a:rPr lang="en-US" dirty="0"/>
              <a:t>. The most </a:t>
            </a:r>
            <a:r>
              <a:rPr lang="en-US" dirty="0" smtClean="0"/>
              <a:t> commonly used </a:t>
            </a:r>
            <a:r>
              <a:rPr lang="en-US" dirty="0" smtClean="0"/>
              <a:t> modalities are:             a. Injection  therapy(diluted adrenaline)  </a:t>
            </a:r>
            <a:endParaRPr lang="ar-IQ" dirty="0" smtClean="0"/>
          </a:p>
          <a:p>
            <a:pPr marL="0" indent="0" algn="l" rtl="0">
              <a:buNone/>
            </a:pPr>
            <a:r>
              <a:rPr lang="ar-IQ" dirty="0" smtClean="0"/>
              <a:t> </a:t>
            </a:r>
            <a:r>
              <a:rPr lang="en-US" dirty="0" smtClean="0"/>
              <a:t>   </a:t>
            </a:r>
            <a:r>
              <a:rPr lang="en-US" dirty="0" err="1" smtClean="0"/>
              <a:t>b.Thermal</a:t>
            </a:r>
            <a:r>
              <a:rPr lang="en-US" dirty="0" smtClean="0"/>
              <a:t> techniques (heat probes)</a:t>
            </a:r>
            <a:endParaRPr lang="en-US" dirty="0" smtClean="0"/>
          </a:p>
        </p:txBody>
      </p:sp>
    </p:spTree>
    <p:extLst>
      <p:ext uri="{BB962C8B-B14F-4D97-AF65-F5344CB8AC3E}">
        <p14:creationId xmlns:p14="http://schemas.microsoft.com/office/powerpoint/2010/main" val="945310827"/>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ltLang="zh-TW">
                <a:ea typeface="PMingLiU" pitchFamily="18" charset="-120"/>
              </a:rPr>
              <a:t>Endoscopic haemostasis</a:t>
            </a:r>
          </a:p>
        </p:txBody>
      </p:sp>
      <p:pic>
        <p:nvPicPr>
          <p:cNvPr id="912387" name="Picture 3" descr="fig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3" y="1292225"/>
            <a:ext cx="2262187" cy="2262188"/>
          </a:xfrm>
          <a:prstGeom prst="rect">
            <a:avLst/>
          </a:prstGeom>
          <a:noFill/>
          <a:extLst>
            <a:ext uri="{909E8E84-426E-40DD-AFC4-6F175D3DCCD1}">
              <a14:hiddenFill xmlns:a14="http://schemas.microsoft.com/office/drawing/2010/main">
                <a:solidFill>
                  <a:srgbClr val="FFFFFF"/>
                </a:solidFill>
              </a14:hiddenFill>
            </a:ext>
          </a:extLst>
        </p:spPr>
      </p:pic>
      <p:sp>
        <p:nvSpPr>
          <p:cNvPr id="912388" name="Text Box 4"/>
          <p:cNvSpPr txBox="1">
            <a:spLocks noChangeArrowheads="1"/>
          </p:cNvSpPr>
          <p:nvPr/>
        </p:nvSpPr>
        <p:spPr bwMode="auto">
          <a:xfrm>
            <a:off x="403225" y="4006850"/>
            <a:ext cx="285115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n-US" altLang="zh-TW" sz="3200" smtClean="0">
              <a:solidFill>
                <a:srgbClr val="000000"/>
              </a:solidFill>
              <a:ea typeface="PMingLiU" pitchFamily="18" charset="-120"/>
            </a:endParaRPr>
          </a:p>
        </p:txBody>
      </p:sp>
      <p:pic>
        <p:nvPicPr>
          <p:cNvPr id="91238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1271588"/>
            <a:ext cx="21494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2390" name="Picture 6"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5" y="1271588"/>
            <a:ext cx="2263775" cy="2282825"/>
          </a:xfrm>
          <a:prstGeom prst="rect">
            <a:avLst/>
          </a:prstGeom>
          <a:noFill/>
          <a:extLst>
            <a:ext uri="{909E8E84-426E-40DD-AFC4-6F175D3DCCD1}">
              <a14:hiddenFill xmlns:a14="http://schemas.microsoft.com/office/drawing/2010/main">
                <a:solidFill>
                  <a:srgbClr val="FFFFFF"/>
                </a:solidFill>
              </a14:hiddenFill>
            </a:ext>
          </a:extLst>
        </p:spPr>
      </p:pic>
      <p:sp>
        <p:nvSpPr>
          <p:cNvPr id="912391" name="Rectangle 7"/>
          <p:cNvSpPr>
            <a:spLocks noChangeArrowheads="1"/>
          </p:cNvSpPr>
          <p:nvPr/>
        </p:nvSpPr>
        <p:spPr bwMode="auto">
          <a:xfrm>
            <a:off x="735013" y="3873500"/>
            <a:ext cx="772318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3538" indent="-363538" algn="l" rtl="0" fontAlgn="base">
              <a:lnSpc>
                <a:spcPct val="90000"/>
              </a:lnSpc>
              <a:spcBef>
                <a:spcPct val="50000"/>
              </a:spcBef>
              <a:spcAft>
                <a:spcPct val="20000"/>
              </a:spcAft>
              <a:buSzPct val="85000"/>
            </a:pPr>
            <a:endParaRPr lang="en-US" altLang="zh-TW" sz="2200" i="1" smtClean="0">
              <a:solidFill>
                <a:srgbClr val="000000"/>
              </a:solidFill>
              <a:ea typeface="PMingLiU" pitchFamily="18" charset="-120"/>
            </a:endParaRPr>
          </a:p>
          <a:p>
            <a:pPr marL="363538" indent="-363538" algn="l" rtl="0" fontAlgn="base">
              <a:lnSpc>
                <a:spcPct val="90000"/>
              </a:lnSpc>
              <a:spcBef>
                <a:spcPct val="0"/>
              </a:spcBef>
              <a:spcAft>
                <a:spcPct val="0"/>
              </a:spcAft>
              <a:buSzPct val="85000"/>
              <a:buFontTx/>
              <a:buBlip>
                <a:blip r:embed="rId6"/>
              </a:buBlip>
            </a:pPr>
            <a:r>
              <a:rPr lang="en-US" altLang="zh-TW" sz="2200" smtClean="0">
                <a:solidFill>
                  <a:srgbClr val="000000"/>
                </a:solidFill>
                <a:ea typeface="PMingLiU" pitchFamily="18" charset="-120"/>
              </a:rPr>
              <a:t>Monotherapy with either epinephrine injection or thermal treatment (e.g. with a heater probe)</a:t>
            </a:r>
          </a:p>
          <a:p>
            <a:pPr marL="363538" indent="-363538" algn="l" rtl="0" fontAlgn="base">
              <a:lnSpc>
                <a:spcPct val="90000"/>
              </a:lnSpc>
              <a:spcBef>
                <a:spcPct val="0"/>
              </a:spcBef>
              <a:spcAft>
                <a:spcPct val="0"/>
              </a:spcAft>
              <a:buSzPct val="85000"/>
            </a:pPr>
            <a:r>
              <a:rPr lang="en-US" altLang="zh-TW" sz="2200" i="1" smtClean="0">
                <a:solidFill>
                  <a:srgbClr val="000000"/>
                </a:solidFill>
                <a:ea typeface="PMingLiU" pitchFamily="18" charset="-120"/>
              </a:rPr>
              <a:t>or</a:t>
            </a:r>
            <a:r>
              <a:rPr lang="en-US" altLang="zh-TW" sz="2200" smtClean="0">
                <a:solidFill>
                  <a:srgbClr val="000000"/>
                </a:solidFill>
                <a:ea typeface="PMingLiU" pitchFamily="18" charset="-120"/>
              </a:rPr>
              <a:t> </a:t>
            </a:r>
          </a:p>
          <a:p>
            <a:pPr marL="363538" indent="-363538" algn="l" rtl="0" fontAlgn="base">
              <a:lnSpc>
                <a:spcPct val="90000"/>
              </a:lnSpc>
              <a:spcBef>
                <a:spcPct val="0"/>
              </a:spcBef>
              <a:spcAft>
                <a:spcPct val="0"/>
              </a:spcAft>
              <a:buSzPct val="85000"/>
              <a:buFontTx/>
              <a:buBlip>
                <a:blip r:embed="rId6"/>
              </a:buBlip>
            </a:pPr>
            <a:r>
              <a:rPr lang="en-US" altLang="zh-TW" sz="2200" smtClean="0">
                <a:solidFill>
                  <a:srgbClr val="000000"/>
                </a:solidFill>
                <a:ea typeface="PMingLiU" pitchFamily="18" charset="-120"/>
              </a:rPr>
              <a:t>A combination of epinephrine injection plus thermal treatment and/or haemoclips</a:t>
            </a:r>
          </a:p>
        </p:txBody>
      </p:sp>
      <p:sp>
        <p:nvSpPr>
          <p:cNvPr id="912392" name="Text Box 8"/>
          <p:cNvSpPr txBox="1">
            <a:spLocks noChangeArrowheads="1"/>
          </p:cNvSpPr>
          <p:nvPr/>
        </p:nvSpPr>
        <p:spPr bwMode="auto">
          <a:xfrm>
            <a:off x="850900" y="3568700"/>
            <a:ext cx="2060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GB" sz="1400" b="1" smtClean="0">
                <a:solidFill>
                  <a:srgbClr val="000000"/>
                </a:solidFill>
              </a:rPr>
              <a:t>Epinephrine injection</a:t>
            </a:r>
          </a:p>
        </p:txBody>
      </p:sp>
      <p:sp>
        <p:nvSpPr>
          <p:cNvPr id="912393" name="Text Box 9"/>
          <p:cNvSpPr txBox="1">
            <a:spLocks noChangeArrowheads="1"/>
          </p:cNvSpPr>
          <p:nvPr/>
        </p:nvSpPr>
        <p:spPr bwMode="auto">
          <a:xfrm>
            <a:off x="6199188" y="3568700"/>
            <a:ext cx="209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GB" sz="1400" b="1" smtClean="0">
                <a:solidFill>
                  <a:srgbClr val="000000"/>
                </a:solidFill>
              </a:rPr>
              <a:t>Haemoclip</a:t>
            </a:r>
          </a:p>
        </p:txBody>
      </p:sp>
      <p:sp>
        <p:nvSpPr>
          <p:cNvPr id="912394" name="Text Box 10"/>
          <p:cNvSpPr txBox="1">
            <a:spLocks noChangeArrowheads="1"/>
          </p:cNvSpPr>
          <p:nvPr/>
        </p:nvSpPr>
        <p:spPr bwMode="auto">
          <a:xfrm>
            <a:off x="3556000" y="3568700"/>
            <a:ext cx="2095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GB" sz="1400" b="1" smtClean="0">
                <a:solidFill>
                  <a:srgbClr val="000000"/>
                </a:solidFill>
              </a:rPr>
              <a:t>Heater probe</a:t>
            </a:r>
          </a:p>
        </p:txBody>
      </p:sp>
    </p:spTree>
    <p:extLst>
      <p:ext uri="{BB962C8B-B14F-4D97-AF65-F5344CB8AC3E}">
        <p14:creationId xmlns:p14="http://schemas.microsoft.com/office/powerpoint/2010/main" val="3570065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6.Surgery</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algn="l" rtl="0"/>
            <a:r>
              <a:rPr lang="en-US" b="1" dirty="0" smtClean="0">
                <a:solidFill>
                  <a:srgbClr val="C00000"/>
                </a:solidFill>
              </a:rPr>
              <a:t>Indications</a:t>
            </a:r>
            <a:r>
              <a:rPr lang="en-US" b="1" dirty="0" smtClean="0"/>
              <a:t>:</a:t>
            </a:r>
            <a:endParaRPr lang="en-US" dirty="0" smtClean="0"/>
          </a:p>
          <a:p>
            <a:pPr algn="l" rtl="0"/>
            <a:r>
              <a:rPr lang="en-US" dirty="0" smtClean="0"/>
              <a:t>Failure </a:t>
            </a:r>
            <a:r>
              <a:rPr lang="en-US" dirty="0"/>
              <a:t>of endoscopic </a:t>
            </a:r>
            <a:r>
              <a:rPr lang="en-US" dirty="0" smtClean="0"/>
              <a:t>therapy</a:t>
            </a:r>
            <a:endParaRPr lang="en-US" dirty="0"/>
          </a:p>
          <a:p>
            <a:pPr lvl="0" algn="l" rtl="0"/>
            <a:r>
              <a:rPr lang="en-US" dirty="0"/>
              <a:t>Hemodynamic instability despite vigorous resuscitation (more than a three </a:t>
            </a:r>
            <a:r>
              <a:rPr lang="en-US" dirty="0" smtClean="0"/>
              <a:t>units </a:t>
            </a:r>
            <a:r>
              <a:rPr lang="en-US" dirty="0"/>
              <a:t>transfusion)</a:t>
            </a:r>
          </a:p>
          <a:p>
            <a:pPr lvl="0" algn="l" rtl="0"/>
            <a:r>
              <a:rPr lang="en-US" dirty="0"/>
              <a:t>Recurrent hemorrhage after initial stabilization (with up to two attempts at obtaining endoscopic hemostasis</a:t>
            </a:r>
            <a:r>
              <a:rPr lang="en-US" dirty="0" smtClean="0"/>
              <a:t>)</a:t>
            </a:r>
            <a:endParaRPr lang="en-US" dirty="0"/>
          </a:p>
          <a:p>
            <a:pPr lvl="0" algn="l" rtl="0"/>
            <a:r>
              <a:rPr lang="en-US" dirty="0"/>
              <a:t>Continued slow bleeding with a transfusion requirement exceeding three units per day</a:t>
            </a:r>
          </a:p>
          <a:p>
            <a:pPr algn="l"/>
            <a:endParaRPr lang="ar-IQ" dirty="0"/>
          </a:p>
        </p:txBody>
      </p:sp>
    </p:spTree>
    <p:extLst>
      <p:ext uri="{BB962C8B-B14F-4D97-AF65-F5344CB8AC3E}">
        <p14:creationId xmlns:p14="http://schemas.microsoft.com/office/powerpoint/2010/main" val="240187480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Esophageal </a:t>
            </a:r>
            <a:r>
              <a:rPr lang="en-US" dirty="0" err="1" smtClean="0">
                <a:solidFill>
                  <a:srgbClr val="FFFF00"/>
                </a:solidFill>
              </a:rPr>
              <a:t>varices</a:t>
            </a:r>
            <a:endParaRPr lang="ar-IQ" dirty="0">
              <a:solidFill>
                <a:srgbClr val="FFFF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75482" y="2636912"/>
            <a:ext cx="527420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95328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r>
              <a:rPr lang="en-US" dirty="0" smtClean="0">
                <a:solidFill>
                  <a:srgbClr val="FFFF00"/>
                </a:solidFill>
              </a:rPr>
              <a:t>1. Pharmacological therapy</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smtClean="0"/>
              <a:t>Using vasoactive drugs </a:t>
            </a:r>
            <a:r>
              <a:rPr lang="en-US" dirty="0"/>
              <a:t>should be initiated as soon as </a:t>
            </a:r>
            <a:r>
              <a:rPr lang="ar-IQ" dirty="0" smtClean="0"/>
              <a:t>:</a:t>
            </a:r>
            <a:r>
              <a:rPr lang="en-US" dirty="0" err="1" smtClean="0"/>
              <a:t>variceal</a:t>
            </a:r>
            <a:r>
              <a:rPr lang="en-US" dirty="0" smtClean="0"/>
              <a:t> hemorrhage </a:t>
            </a:r>
            <a:r>
              <a:rPr lang="en-US" dirty="0"/>
              <a:t>is </a:t>
            </a:r>
            <a:r>
              <a:rPr lang="en-US" dirty="0" smtClean="0"/>
              <a:t>suspected</a:t>
            </a:r>
          </a:p>
          <a:p>
            <a:pPr marL="0" indent="0" algn="l">
              <a:buNone/>
            </a:pPr>
            <a:r>
              <a:rPr lang="en-US" dirty="0" err="1" smtClean="0">
                <a:solidFill>
                  <a:srgbClr val="C00000"/>
                </a:solidFill>
              </a:rPr>
              <a:t>Terlipressin</a:t>
            </a:r>
            <a:r>
              <a:rPr lang="en-US" dirty="0" smtClean="0"/>
              <a:t> </a:t>
            </a:r>
            <a:r>
              <a:rPr lang="en-US" dirty="0"/>
              <a:t>should be the first choice </a:t>
            </a:r>
          </a:p>
          <a:p>
            <a:pPr marL="0" indent="0" algn="l">
              <a:buNone/>
            </a:pPr>
            <a:r>
              <a:rPr lang="en-US" dirty="0" err="1" smtClean="0">
                <a:solidFill>
                  <a:srgbClr val="C00000"/>
                </a:solidFill>
              </a:rPr>
              <a:t>Octerotide</a:t>
            </a:r>
            <a:r>
              <a:rPr lang="en-US" dirty="0" smtClean="0">
                <a:solidFill>
                  <a:srgbClr val="C00000"/>
                </a:solidFill>
              </a:rPr>
              <a:t> </a:t>
            </a:r>
            <a:r>
              <a:rPr lang="en-US" dirty="0" smtClean="0"/>
              <a:t>infusion is an alternative option</a:t>
            </a:r>
            <a:endParaRPr lang="ar-IQ" dirty="0"/>
          </a:p>
        </p:txBody>
      </p:sp>
    </p:spTree>
    <p:extLst>
      <p:ext uri="{BB962C8B-B14F-4D97-AF65-F5344CB8AC3E}">
        <p14:creationId xmlns:p14="http://schemas.microsoft.com/office/powerpoint/2010/main" val="385763739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2. </a:t>
            </a:r>
            <a:r>
              <a:rPr lang="en-US" dirty="0" err="1" smtClean="0">
                <a:solidFill>
                  <a:srgbClr val="FFFF00"/>
                </a:solidFill>
              </a:rPr>
              <a:t>Endotherapy</a:t>
            </a:r>
            <a:endParaRPr lang="ar-IQ" dirty="0">
              <a:solidFill>
                <a:srgbClr val="FFFF00"/>
              </a:solidFill>
            </a:endParaRPr>
          </a:p>
        </p:txBody>
      </p:sp>
      <p:sp>
        <p:nvSpPr>
          <p:cNvPr id="3" name="عنصر نائب للمحتوى 2"/>
          <p:cNvSpPr>
            <a:spLocks noGrp="1"/>
          </p:cNvSpPr>
          <p:nvPr>
            <p:ph idx="1"/>
          </p:nvPr>
        </p:nvSpPr>
        <p:spPr/>
        <p:txBody>
          <a:bodyPr>
            <a:normAutofit lnSpcReduction="10000"/>
          </a:bodyPr>
          <a:lstStyle/>
          <a:p>
            <a:pPr marL="0" indent="0" algn="l">
              <a:buNone/>
            </a:pPr>
            <a:r>
              <a:rPr lang="en-US" dirty="0" err="1" smtClean="0"/>
              <a:t>Endotherapy</a:t>
            </a:r>
            <a:r>
              <a:rPr lang="en-US" dirty="0"/>
              <a:t> </a:t>
            </a:r>
            <a:r>
              <a:rPr lang="en-US" dirty="0" smtClean="0"/>
              <a:t>should </a:t>
            </a:r>
            <a:r>
              <a:rPr lang="en-US" dirty="0"/>
              <a:t>be done as soon as possible </a:t>
            </a:r>
            <a:r>
              <a:rPr lang="en-US" dirty="0" smtClean="0"/>
              <a:t>under resuscitation</a:t>
            </a:r>
            <a:r>
              <a:rPr lang="en-US" dirty="0"/>
              <a:t>, preferably within 6 h </a:t>
            </a:r>
            <a:r>
              <a:rPr lang="en-US" dirty="0" smtClean="0"/>
              <a:t>of admission </a:t>
            </a:r>
          </a:p>
          <a:p>
            <a:pPr marL="0" indent="0" algn="l">
              <a:buNone/>
            </a:pPr>
            <a:r>
              <a:rPr lang="en-US" dirty="0" smtClean="0"/>
              <a:t> a. </a:t>
            </a:r>
            <a:r>
              <a:rPr lang="en-US" dirty="0"/>
              <a:t>Endoscopic </a:t>
            </a:r>
            <a:r>
              <a:rPr lang="en-US" dirty="0" err="1"/>
              <a:t>variceal</a:t>
            </a:r>
            <a:r>
              <a:rPr lang="en-US" dirty="0"/>
              <a:t> ligation </a:t>
            </a:r>
            <a:r>
              <a:rPr lang="en-US" dirty="0" smtClean="0"/>
              <a:t>(EVL )with </a:t>
            </a:r>
            <a:r>
              <a:rPr lang="en-US" dirty="0"/>
              <a:t>multiband </a:t>
            </a:r>
            <a:r>
              <a:rPr lang="en-US" dirty="0" err="1"/>
              <a:t>ligator</a:t>
            </a:r>
            <a:r>
              <a:rPr lang="en-US" dirty="0"/>
              <a:t> is the treatment </a:t>
            </a:r>
            <a:r>
              <a:rPr lang="en-US" dirty="0" smtClean="0"/>
              <a:t>of choice </a:t>
            </a:r>
            <a:r>
              <a:rPr lang="en-US" dirty="0"/>
              <a:t>for acute esophageal </a:t>
            </a:r>
            <a:r>
              <a:rPr lang="en-US" dirty="0" err="1"/>
              <a:t>variceal</a:t>
            </a:r>
            <a:r>
              <a:rPr lang="en-US" dirty="0"/>
              <a:t> bleeding</a:t>
            </a:r>
          </a:p>
          <a:p>
            <a:pPr marL="0" indent="0" algn="l">
              <a:buNone/>
            </a:pPr>
            <a:endParaRPr lang="en-US" dirty="0"/>
          </a:p>
          <a:p>
            <a:pPr marL="0" indent="0" algn="l">
              <a:buNone/>
            </a:pPr>
            <a:r>
              <a:rPr lang="en-US" dirty="0" smtClean="0"/>
              <a:t>b. Injection </a:t>
            </a:r>
            <a:r>
              <a:rPr lang="en-US" dirty="0" err="1"/>
              <a:t>sclerotherapy</a:t>
            </a:r>
            <a:r>
              <a:rPr lang="en-US" dirty="0"/>
              <a:t> (EST) is indicated EVL is not available or is not technically feasible</a:t>
            </a:r>
          </a:p>
          <a:p>
            <a:pPr marL="0" indent="0" algn="l">
              <a:buNone/>
            </a:pPr>
            <a:endParaRPr lang="en-US" dirty="0"/>
          </a:p>
          <a:p>
            <a:pPr marL="0" indent="0" algn="l">
              <a:buNone/>
            </a:pPr>
            <a:r>
              <a:rPr lang="en-US" dirty="0" smtClean="0"/>
              <a:t>.</a:t>
            </a:r>
            <a:endParaRPr lang="en-US" dirty="0"/>
          </a:p>
          <a:p>
            <a:pPr marL="0" indent="0" algn="l">
              <a:buNone/>
            </a:pPr>
            <a:endParaRPr lang="ar-IQ" dirty="0"/>
          </a:p>
        </p:txBody>
      </p:sp>
    </p:spTree>
    <p:extLst>
      <p:ext uri="{BB962C8B-B14F-4D97-AF65-F5344CB8AC3E}">
        <p14:creationId xmlns:p14="http://schemas.microsoft.com/office/powerpoint/2010/main" val="4169488412"/>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tabLst>
                <a:tab pos="6721475" algn="l"/>
              </a:tabLst>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888" y="95250"/>
            <a:ext cx="6370637" cy="666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300152"/>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3. </a:t>
            </a:r>
            <a:r>
              <a:rPr lang="en-US" dirty="0" err="1" smtClean="0">
                <a:solidFill>
                  <a:srgbClr val="FFFF00"/>
                </a:solidFill>
              </a:rPr>
              <a:t>Sengestaken</a:t>
            </a:r>
            <a:r>
              <a:rPr lang="en-US" dirty="0" smtClean="0">
                <a:solidFill>
                  <a:srgbClr val="FFFF00"/>
                </a:solidFill>
              </a:rPr>
              <a:t> tube</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a:t>Balloon </a:t>
            </a:r>
            <a:r>
              <a:rPr lang="en-US" dirty="0" err="1"/>
              <a:t>tamponade</a:t>
            </a:r>
            <a:r>
              <a:rPr lang="en-US" dirty="0"/>
              <a:t>  (</a:t>
            </a:r>
            <a:r>
              <a:rPr lang="en-US" dirty="0" err="1"/>
              <a:t>Sengestaken</a:t>
            </a:r>
            <a:r>
              <a:rPr lang="en-US" dirty="0"/>
              <a:t> tube) should only be used in uncontrolled bleeding as a temporary ‘‘</a:t>
            </a:r>
            <a:r>
              <a:rPr lang="en-US" dirty="0" err="1"/>
              <a:t>bridge’’until</a:t>
            </a:r>
            <a:r>
              <a:rPr lang="en-US" dirty="0"/>
              <a:t> definitive treatment can be instituted for a </a:t>
            </a:r>
            <a:r>
              <a:rPr lang="ar-IQ" dirty="0" smtClean="0"/>
              <a:t> </a:t>
            </a:r>
            <a:r>
              <a:rPr lang="en-US" dirty="0" smtClean="0"/>
              <a:t>maximum </a:t>
            </a:r>
            <a:r>
              <a:rPr lang="en-US" dirty="0"/>
              <a:t>of 12 hrs</a:t>
            </a:r>
            <a:r>
              <a:rPr lang="en-US" dirty="0" smtClean="0"/>
              <a:t>. </a:t>
            </a:r>
          </a:p>
          <a:p>
            <a:pPr marL="0" indent="0" algn="l">
              <a:buNone/>
            </a:pPr>
            <a:r>
              <a:rPr lang="en-US" dirty="0"/>
              <a:t>This technique employs a </a:t>
            </a:r>
            <a:r>
              <a:rPr lang="en-US" dirty="0" err="1"/>
              <a:t>Sengstaken</a:t>
            </a:r>
            <a:r>
              <a:rPr lang="en-US" dirty="0"/>
              <a:t>-Blakemore tube possessing two balloons which exert pressure in the fundus of the stomach and in the lower </a:t>
            </a:r>
            <a:r>
              <a:rPr lang="en-US" dirty="0" err="1"/>
              <a:t>oesophagus</a:t>
            </a:r>
            <a:r>
              <a:rPr lang="en-US" dirty="0"/>
              <a:t> respectively </a:t>
            </a:r>
          </a:p>
          <a:p>
            <a:pPr marL="0" indent="0" algn="l">
              <a:buNone/>
            </a:pPr>
            <a:endParaRPr lang="ar-IQ" dirty="0"/>
          </a:p>
          <a:p>
            <a:pPr algn="l"/>
            <a:endParaRPr lang="ar-IQ" dirty="0"/>
          </a:p>
        </p:txBody>
      </p:sp>
    </p:spTree>
    <p:extLst>
      <p:ext uri="{BB962C8B-B14F-4D97-AF65-F5344CB8AC3E}">
        <p14:creationId xmlns:p14="http://schemas.microsoft.com/office/powerpoint/2010/main" val="213274840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marL="0" indent="0" algn="l" rtl="0">
              <a:buNone/>
            </a:pPr>
            <a:r>
              <a:rPr lang="en-US" dirty="0" smtClean="0"/>
              <a:t>2- </a:t>
            </a:r>
            <a:r>
              <a:rPr lang="en-US" dirty="0" smtClean="0">
                <a:solidFill>
                  <a:srgbClr val="C00000"/>
                </a:solidFill>
              </a:rPr>
              <a:t>Melena</a:t>
            </a:r>
            <a:r>
              <a:rPr lang="en-US" dirty="0" smtClean="0"/>
              <a:t>: (black</a:t>
            </a:r>
            <a:r>
              <a:rPr lang="en-US" dirty="0"/>
              <a:t>, </a:t>
            </a:r>
            <a:r>
              <a:rPr lang="en-US" dirty="0" smtClean="0"/>
              <a:t>tarry, offensive </a:t>
            </a:r>
            <a:r>
              <a:rPr lang="en-US" dirty="0"/>
              <a:t>stool) </a:t>
            </a:r>
            <a:r>
              <a:rPr lang="en-US" dirty="0" smtClean="0"/>
              <a:t>  </a:t>
            </a:r>
          </a:p>
          <a:p>
            <a:pPr marL="0" indent="0" algn="l" rtl="0">
              <a:buNone/>
            </a:pPr>
            <a:r>
              <a:rPr lang="en-US" dirty="0" smtClean="0"/>
              <a:t>Melena </a:t>
            </a:r>
            <a:r>
              <a:rPr lang="en-US" dirty="0"/>
              <a:t>may be seen with variable degrees of blood loss, </a:t>
            </a:r>
            <a:r>
              <a:rPr lang="ar-IQ" dirty="0" smtClean="0"/>
              <a:t> </a:t>
            </a:r>
            <a:r>
              <a:rPr lang="en-US" dirty="0" smtClean="0"/>
              <a:t>being </a:t>
            </a:r>
            <a:r>
              <a:rPr lang="en-US" dirty="0"/>
              <a:t>seen with as little as 50 mL of </a:t>
            </a:r>
            <a:r>
              <a:rPr lang="en-US" dirty="0" smtClean="0"/>
              <a:t>blood.  </a:t>
            </a:r>
          </a:p>
          <a:p>
            <a:pPr marL="0" indent="0" algn="l">
              <a:buNone/>
            </a:pPr>
            <a:r>
              <a:rPr lang="en-US" dirty="0" smtClean="0"/>
              <a:t>3. </a:t>
            </a:r>
            <a:r>
              <a:rPr lang="en-US" dirty="0" err="1" smtClean="0">
                <a:solidFill>
                  <a:srgbClr val="C00000"/>
                </a:solidFill>
              </a:rPr>
              <a:t>Hematochezia</a:t>
            </a:r>
            <a:r>
              <a:rPr lang="en-US" dirty="0" smtClean="0">
                <a:solidFill>
                  <a:srgbClr val="C00000"/>
                </a:solidFill>
              </a:rPr>
              <a:t> </a:t>
            </a:r>
            <a:r>
              <a:rPr lang="en-US" dirty="0"/>
              <a:t>( is usually due to lower GI bleeding) can occur with massive upper GI bleeding , which is typically associated with orthostatic hypotension</a:t>
            </a:r>
            <a:endParaRPr lang="en-US" dirty="0" smtClean="0"/>
          </a:p>
          <a:p>
            <a:pPr marL="0" indent="0" algn="l">
              <a:buNone/>
            </a:pPr>
            <a:r>
              <a:rPr lang="en-US" dirty="0" smtClean="0"/>
              <a:t> </a:t>
            </a:r>
            <a:endParaRPr lang="ar-IQ" dirty="0"/>
          </a:p>
        </p:txBody>
      </p:sp>
    </p:spTree>
    <p:extLst>
      <p:ext uri="{BB962C8B-B14F-4D97-AF65-F5344CB8AC3E}">
        <p14:creationId xmlns:p14="http://schemas.microsoft.com/office/powerpoint/2010/main" val="2823055815"/>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95250"/>
            <a:ext cx="5544616"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212662"/>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313688"/>
          </a:xfrm>
          <a:solidFill>
            <a:schemeClr val="tx2"/>
          </a:solidFill>
        </p:spPr>
        <p:txBody>
          <a:bodyPr>
            <a:normAutofit fontScale="90000"/>
          </a:bodyPr>
          <a:lstStyle/>
          <a:p>
            <a:pPr algn="ctr"/>
            <a:r>
              <a:rPr lang="en-US" dirty="0" smtClean="0">
                <a:solidFill>
                  <a:srgbClr val="FFFF00"/>
                </a:solidFill>
              </a:rPr>
              <a:t>3. </a:t>
            </a:r>
            <a:r>
              <a:rPr lang="en-US" dirty="0" err="1" smtClean="0">
                <a:solidFill>
                  <a:srgbClr val="FFFF00"/>
                </a:solidFill>
              </a:rPr>
              <a:t>Transjugular</a:t>
            </a:r>
            <a:r>
              <a:rPr lang="en-US" dirty="0" smtClean="0">
                <a:solidFill>
                  <a:srgbClr val="FFFF00"/>
                </a:solidFill>
              </a:rPr>
              <a:t> intrahepatic </a:t>
            </a:r>
            <a:r>
              <a:rPr lang="en-US" dirty="0" err="1" smtClean="0">
                <a:solidFill>
                  <a:srgbClr val="FFFF00"/>
                </a:solidFill>
              </a:rPr>
              <a:t>portovenous</a:t>
            </a:r>
            <a:r>
              <a:rPr lang="en-US" dirty="0" smtClean="0">
                <a:solidFill>
                  <a:srgbClr val="FFFF00"/>
                </a:solidFill>
              </a:rPr>
              <a:t> shunt (TIPS)</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a:t>This technique uses a stent placed between the portal vein and the hepatic vein within the liver to provide a </a:t>
            </a:r>
            <a:r>
              <a:rPr lang="en-US" dirty="0" err="1"/>
              <a:t>portosystemic</a:t>
            </a:r>
            <a:r>
              <a:rPr lang="en-US" dirty="0"/>
              <a:t> shunt and therefore reduce portal pressure </a:t>
            </a:r>
            <a:endParaRPr lang="en-US" dirty="0" smtClean="0"/>
          </a:p>
          <a:p>
            <a:pPr marL="0" indent="0" algn="l">
              <a:buNone/>
            </a:pPr>
            <a:r>
              <a:rPr lang="en-US" dirty="0" smtClean="0"/>
              <a:t>Indications:</a:t>
            </a:r>
          </a:p>
          <a:p>
            <a:pPr marL="0" indent="0" algn="l">
              <a:buNone/>
            </a:pPr>
            <a:r>
              <a:rPr lang="en-US" dirty="0" smtClean="0"/>
              <a:t>1. Persistent </a:t>
            </a:r>
            <a:r>
              <a:rPr lang="en-US" dirty="0" err="1" smtClean="0"/>
              <a:t>variceal</a:t>
            </a:r>
            <a:r>
              <a:rPr lang="en-US" dirty="0" smtClean="0"/>
              <a:t> bleeding </a:t>
            </a:r>
          </a:p>
          <a:p>
            <a:pPr marL="0" indent="0" algn="l">
              <a:buNone/>
            </a:pPr>
            <a:r>
              <a:rPr lang="en-US" dirty="0" smtClean="0"/>
              <a:t>2. </a:t>
            </a:r>
            <a:r>
              <a:rPr lang="en-US" dirty="0" err="1" smtClean="0"/>
              <a:t>Rebleeding</a:t>
            </a:r>
            <a:endParaRPr lang="en-US" dirty="0" smtClean="0"/>
          </a:p>
          <a:p>
            <a:pPr marL="0" indent="0" algn="l">
              <a:buNone/>
            </a:pPr>
            <a:r>
              <a:rPr lang="en-US" dirty="0" smtClean="0"/>
              <a:t> Despite </a:t>
            </a:r>
            <a:r>
              <a:rPr lang="en-US" dirty="0"/>
              <a:t>combined pharmacological </a:t>
            </a:r>
            <a:r>
              <a:rPr lang="en-US" dirty="0" smtClean="0"/>
              <a:t>and endoscopic therapy</a:t>
            </a:r>
          </a:p>
          <a:p>
            <a:pPr marL="0" indent="0" algn="l">
              <a:buNone/>
            </a:pPr>
            <a:endParaRPr lang="ar-IQ" dirty="0"/>
          </a:p>
        </p:txBody>
      </p:sp>
    </p:spTree>
    <p:extLst>
      <p:ext uri="{BB962C8B-B14F-4D97-AF65-F5344CB8AC3E}">
        <p14:creationId xmlns:p14="http://schemas.microsoft.com/office/powerpoint/2010/main" val="205070636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95250"/>
            <a:ext cx="6561137" cy="666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639624"/>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solidFill>
                  <a:srgbClr val="FFFF00"/>
                </a:solidFill>
              </a:rPr>
              <a:t>4</a:t>
            </a:r>
            <a:r>
              <a:rPr lang="en-US" dirty="0">
                <a:solidFill>
                  <a:srgbClr val="FFFF00"/>
                </a:solidFill>
              </a:rPr>
              <a:t>. </a:t>
            </a:r>
            <a:r>
              <a:rPr lang="en-US" dirty="0" err="1">
                <a:solidFill>
                  <a:srgbClr val="FFFF00"/>
                </a:solidFill>
              </a:rPr>
              <a:t>Portosystemic</a:t>
            </a:r>
            <a:r>
              <a:rPr lang="en-US" dirty="0">
                <a:solidFill>
                  <a:srgbClr val="FFFF00"/>
                </a:solidFill>
              </a:rPr>
              <a:t> shunt surgery </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smtClean="0"/>
              <a:t>  </a:t>
            </a:r>
          </a:p>
          <a:p>
            <a:pPr marL="0" indent="0" algn="l">
              <a:buNone/>
            </a:pPr>
            <a:r>
              <a:rPr lang="en-US" dirty="0"/>
              <a:t>Surgery prevents recurrent bleeding, but carries a high mortality and often leads to encephalopathy</a:t>
            </a:r>
            <a:endParaRPr lang="ar-IQ" dirty="0"/>
          </a:p>
          <a:p>
            <a:pPr algn="l"/>
            <a:endParaRPr lang="ar-IQ" dirty="0"/>
          </a:p>
        </p:txBody>
      </p:sp>
    </p:spTree>
    <p:extLst>
      <p:ext uri="{BB962C8B-B14F-4D97-AF65-F5344CB8AC3E}">
        <p14:creationId xmlns:p14="http://schemas.microsoft.com/office/powerpoint/2010/main" val="1575281806"/>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dirty="0" smtClean="0"/>
              <a:t> </a:t>
            </a:r>
            <a:r>
              <a:rPr lang="en-US" dirty="0" smtClean="0">
                <a:solidFill>
                  <a:srgbClr val="FFFF00"/>
                </a:solidFill>
              </a:rPr>
              <a:t>5. Antibiotics</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a:t> </a:t>
            </a:r>
            <a:r>
              <a:rPr lang="en-US" dirty="0" smtClean="0"/>
              <a:t>Bacterial </a:t>
            </a:r>
            <a:r>
              <a:rPr lang="en-US" dirty="0"/>
              <a:t>infections are present in up to 20 percent of patients with cirrhosis who are hospitalized with gastrointestinal </a:t>
            </a:r>
            <a:r>
              <a:rPr lang="en-US" dirty="0" smtClean="0"/>
              <a:t>bleeding and up to an additional 50% develop </a:t>
            </a:r>
            <a:r>
              <a:rPr lang="en-US" dirty="0"/>
              <a:t>an infection while hospitalized. </a:t>
            </a:r>
            <a:endParaRPr lang="en-US" dirty="0" smtClean="0"/>
          </a:p>
          <a:p>
            <a:pPr marL="0" indent="0" algn="l">
              <a:buNone/>
            </a:pPr>
            <a:r>
              <a:rPr lang="en-US" dirty="0" smtClean="0"/>
              <a:t>Such </a:t>
            </a:r>
            <a:r>
              <a:rPr lang="en-US" dirty="0"/>
              <a:t>patients have increased mortality. </a:t>
            </a:r>
          </a:p>
          <a:p>
            <a:pPr marL="0" indent="0" algn="l">
              <a:buNone/>
            </a:pPr>
            <a:endParaRPr lang="ar-IQ" dirty="0"/>
          </a:p>
        </p:txBody>
      </p:sp>
    </p:spTree>
    <p:extLst>
      <p:ext uri="{BB962C8B-B14F-4D97-AF65-F5344CB8AC3E}">
        <p14:creationId xmlns:p14="http://schemas.microsoft.com/office/powerpoint/2010/main" val="338013046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1442424"/>
          </a:xfrm>
          <a:solidFill>
            <a:schemeClr val="tx2"/>
          </a:solidFill>
        </p:spPr>
        <p:txBody>
          <a:bodyPr>
            <a:noAutofit/>
          </a:bodyPr>
          <a:lstStyle/>
          <a:p>
            <a:pPr algn="ctr"/>
            <a:r>
              <a:rPr lang="en-US" sz="4800" dirty="0" smtClean="0">
                <a:solidFill>
                  <a:srgbClr val="FFFF00"/>
                </a:solidFill>
              </a:rPr>
              <a:t>Emergency management of bleeding </a:t>
            </a:r>
            <a:r>
              <a:rPr lang="en-US" sz="4800" dirty="0" err="1" smtClean="0">
                <a:solidFill>
                  <a:srgbClr val="FFFF00"/>
                </a:solidFill>
              </a:rPr>
              <a:t>varices</a:t>
            </a:r>
            <a:endParaRPr lang="ar-IQ" sz="4800" dirty="0">
              <a:solidFill>
                <a:srgbClr val="FFFF0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02425131"/>
              </p:ext>
            </p:extLst>
          </p:nvPr>
        </p:nvGraphicFramePr>
        <p:xfrm>
          <a:off x="457200" y="2392521"/>
          <a:ext cx="8229600" cy="3474720"/>
        </p:xfrm>
        <a:graphic>
          <a:graphicData uri="http://schemas.openxmlformats.org/drawingml/2006/table">
            <a:tbl>
              <a:tblPr/>
              <a:tblGrid>
                <a:gridCol w="4114800"/>
                <a:gridCol w="4114800"/>
              </a:tblGrid>
              <a:tr h="0">
                <a:tc>
                  <a:txBody>
                    <a:bodyPr/>
                    <a:lstStyle/>
                    <a:p>
                      <a:pPr algn="l"/>
                      <a:r>
                        <a:rPr lang="en-US" b="1" dirty="0"/>
                        <a:t>Management</a:t>
                      </a:r>
                      <a:endParaRPr lang="en-US" dirty="0"/>
                    </a:p>
                  </a:txBody>
                  <a:tcPr anchor="b">
                    <a:lnL>
                      <a:noFill/>
                    </a:lnL>
                    <a:lnR>
                      <a:noFill/>
                    </a:lnR>
                    <a:lnT>
                      <a:noFill/>
                    </a:lnT>
                    <a:lnB>
                      <a:noFill/>
                    </a:lnB>
                    <a:solidFill>
                      <a:srgbClr val="FFFFFF"/>
                    </a:solidFill>
                  </a:tcPr>
                </a:tc>
                <a:tc>
                  <a:txBody>
                    <a:bodyPr/>
                    <a:lstStyle/>
                    <a:p>
                      <a:pPr algn="l"/>
                      <a:r>
                        <a:rPr lang="en-US" b="1"/>
                        <a:t>Reason</a:t>
                      </a:r>
                      <a:endParaRPr lang="en-US"/>
                    </a:p>
                  </a:txBody>
                  <a:tcPr anchor="b">
                    <a:lnL>
                      <a:noFill/>
                    </a:lnL>
                    <a:lnR>
                      <a:noFill/>
                    </a:lnR>
                    <a:lnT>
                      <a:noFill/>
                    </a:lnT>
                    <a:lnB>
                      <a:noFill/>
                    </a:lnB>
                    <a:solidFill>
                      <a:srgbClr val="FFFFFF"/>
                    </a:solidFill>
                  </a:tcPr>
                </a:tc>
              </a:tr>
              <a:tr h="0">
                <a:tc>
                  <a:txBody>
                    <a:bodyPr/>
                    <a:lstStyle/>
                    <a:p>
                      <a:pPr algn="l"/>
                      <a:r>
                        <a:rPr lang="en-US" dirty="0" err="1" smtClean="0"/>
                        <a:t>i.v</a:t>
                      </a:r>
                      <a:r>
                        <a:rPr lang="en-US" dirty="0" smtClean="0"/>
                        <a:t> fluids (1-2 L)</a:t>
                      </a:r>
                      <a:endParaRPr lang="en-US" dirty="0"/>
                    </a:p>
                  </a:txBody>
                  <a:tcPr>
                    <a:lnL>
                      <a:noFill/>
                    </a:lnL>
                    <a:lnR>
                      <a:noFill/>
                    </a:lnR>
                    <a:lnT>
                      <a:noFill/>
                    </a:lnT>
                    <a:lnB>
                      <a:noFill/>
                    </a:lnB>
                    <a:solidFill>
                      <a:srgbClr val="FFFFFF"/>
                    </a:solidFill>
                  </a:tcPr>
                </a:tc>
                <a:tc>
                  <a:txBody>
                    <a:bodyPr/>
                    <a:lstStyle/>
                    <a:p>
                      <a:pPr algn="l"/>
                      <a:r>
                        <a:rPr lang="en-US" dirty="0"/>
                        <a:t>Extracellular volume replacement</a:t>
                      </a:r>
                    </a:p>
                  </a:txBody>
                  <a:tcPr>
                    <a:lnL>
                      <a:noFill/>
                    </a:lnL>
                    <a:lnR>
                      <a:noFill/>
                    </a:lnR>
                    <a:lnT>
                      <a:noFill/>
                    </a:lnT>
                    <a:lnB>
                      <a:noFill/>
                    </a:lnB>
                    <a:solidFill>
                      <a:srgbClr val="FFFFFF"/>
                    </a:solidFill>
                  </a:tcPr>
                </a:tc>
              </a:tr>
              <a:tr h="0">
                <a:tc>
                  <a:txBody>
                    <a:bodyPr/>
                    <a:lstStyle/>
                    <a:p>
                      <a:pPr algn="l"/>
                      <a:r>
                        <a:rPr lang="en-US"/>
                        <a:t>Vasopressor (terlipressin)</a:t>
                      </a:r>
                    </a:p>
                  </a:txBody>
                  <a:tcPr>
                    <a:lnL>
                      <a:noFill/>
                    </a:lnL>
                    <a:lnR>
                      <a:noFill/>
                    </a:lnR>
                    <a:lnT>
                      <a:noFill/>
                    </a:lnT>
                    <a:lnB>
                      <a:noFill/>
                    </a:lnB>
                    <a:solidFill>
                      <a:srgbClr val="FFFFFF"/>
                    </a:solidFill>
                  </a:tcPr>
                </a:tc>
                <a:tc>
                  <a:txBody>
                    <a:bodyPr/>
                    <a:lstStyle/>
                    <a:p>
                      <a:pPr algn="l"/>
                      <a:r>
                        <a:rPr lang="en-US"/>
                        <a:t>Reduces portal pressure, acute bleeding and risk of early rebleeding</a:t>
                      </a:r>
                    </a:p>
                  </a:txBody>
                  <a:tcPr>
                    <a:lnL>
                      <a:noFill/>
                    </a:lnL>
                    <a:lnR>
                      <a:noFill/>
                    </a:lnR>
                    <a:lnT>
                      <a:noFill/>
                    </a:lnT>
                    <a:lnB>
                      <a:noFill/>
                    </a:lnB>
                    <a:solidFill>
                      <a:srgbClr val="FFFFFF"/>
                    </a:solidFill>
                  </a:tcPr>
                </a:tc>
              </a:tr>
              <a:tr h="0">
                <a:tc>
                  <a:txBody>
                    <a:bodyPr/>
                    <a:lstStyle/>
                    <a:p>
                      <a:pPr algn="l"/>
                      <a:r>
                        <a:rPr lang="en-US"/>
                        <a:t>Prophylactic antibiotics (cephalosporin i.v.)</a:t>
                      </a:r>
                    </a:p>
                  </a:txBody>
                  <a:tcPr>
                    <a:lnL>
                      <a:noFill/>
                    </a:lnL>
                    <a:lnR>
                      <a:noFill/>
                    </a:lnR>
                    <a:lnT>
                      <a:noFill/>
                    </a:lnT>
                    <a:lnB>
                      <a:noFill/>
                    </a:lnB>
                    <a:solidFill>
                      <a:srgbClr val="FFFFFF"/>
                    </a:solidFill>
                  </a:tcPr>
                </a:tc>
                <a:tc>
                  <a:txBody>
                    <a:bodyPr/>
                    <a:lstStyle/>
                    <a:p>
                      <a:pPr algn="l"/>
                      <a:r>
                        <a:rPr lang="en-US"/>
                        <a:t>Reduces incidence of SBP</a:t>
                      </a:r>
                    </a:p>
                  </a:txBody>
                  <a:tcPr>
                    <a:lnL>
                      <a:noFill/>
                    </a:lnL>
                    <a:lnR>
                      <a:noFill/>
                    </a:lnR>
                    <a:lnT>
                      <a:noFill/>
                    </a:lnT>
                    <a:lnB>
                      <a:noFill/>
                    </a:lnB>
                    <a:solidFill>
                      <a:srgbClr val="FFFFFF"/>
                    </a:solidFill>
                  </a:tcPr>
                </a:tc>
              </a:tr>
              <a:tr h="0">
                <a:tc>
                  <a:txBody>
                    <a:bodyPr/>
                    <a:lstStyle/>
                    <a:p>
                      <a:pPr algn="l"/>
                      <a:r>
                        <a:rPr lang="en-US"/>
                        <a:t>Emergency endoscopy</a:t>
                      </a:r>
                    </a:p>
                  </a:txBody>
                  <a:tcPr>
                    <a:lnL>
                      <a:noFill/>
                    </a:lnL>
                    <a:lnR>
                      <a:noFill/>
                    </a:lnR>
                    <a:lnT>
                      <a:noFill/>
                    </a:lnT>
                    <a:lnB>
                      <a:noFill/>
                    </a:lnB>
                    <a:solidFill>
                      <a:srgbClr val="FFFFFF"/>
                    </a:solidFill>
                  </a:tcPr>
                </a:tc>
                <a:tc>
                  <a:txBody>
                    <a:bodyPr/>
                    <a:lstStyle/>
                    <a:p>
                      <a:pPr algn="l"/>
                      <a:r>
                        <a:rPr lang="en-US"/>
                        <a:t>Confirm variceal rather than ulcer bleed</a:t>
                      </a:r>
                    </a:p>
                  </a:txBody>
                  <a:tcPr>
                    <a:lnL>
                      <a:noFill/>
                    </a:lnL>
                    <a:lnR>
                      <a:noFill/>
                    </a:lnR>
                    <a:lnT>
                      <a:noFill/>
                    </a:lnT>
                    <a:lnB>
                      <a:noFill/>
                    </a:lnB>
                    <a:solidFill>
                      <a:srgbClr val="FFFFFF"/>
                    </a:solidFill>
                  </a:tcPr>
                </a:tc>
              </a:tr>
              <a:tr h="0">
                <a:tc>
                  <a:txBody>
                    <a:bodyPr/>
                    <a:lstStyle/>
                    <a:p>
                      <a:pPr algn="l"/>
                      <a:r>
                        <a:rPr lang="en-US"/>
                        <a:t>Variceal band ligation</a:t>
                      </a:r>
                    </a:p>
                  </a:txBody>
                  <a:tcPr>
                    <a:lnL>
                      <a:noFill/>
                    </a:lnL>
                    <a:lnR>
                      <a:noFill/>
                    </a:lnR>
                    <a:lnT>
                      <a:noFill/>
                    </a:lnT>
                    <a:lnB>
                      <a:noFill/>
                    </a:lnB>
                    <a:solidFill>
                      <a:srgbClr val="FFFFFF"/>
                    </a:solidFill>
                  </a:tcPr>
                </a:tc>
                <a:tc>
                  <a:txBody>
                    <a:bodyPr/>
                    <a:lstStyle/>
                    <a:p>
                      <a:pPr algn="l"/>
                      <a:r>
                        <a:rPr lang="en-US"/>
                        <a:t>To stop bleeding</a:t>
                      </a:r>
                    </a:p>
                  </a:txBody>
                  <a:tcPr>
                    <a:lnL>
                      <a:noFill/>
                    </a:lnL>
                    <a:lnR>
                      <a:noFill/>
                    </a:lnR>
                    <a:lnT>
                      <a:noFill/>
                    </a:lnT>
                    <a:lnB>
                      <a:noFill/>
                    </a:lnB>
                    <a:solidFill>
                      <a:srgbClr val="FFFFFF"/>
                    </a:solidFill>
                  </a:tcPr>
                </a:tc>
              </a:tr>
              <a:tr h="0">
                <a:tc>
                  <a:txBody>
                    <a:bodyPr/>
                    <a:lstStyle/>
                    <a:p>
                      <a:pPr algn="l"/>
                      <a:r>
                        <a:rPr lang="en-US"/>
                        <a:t>Proton pump inhibitor</a:t>
                      </a:r>
                    </a:p>
                  </a:txBody>
                  <a:tcPr>
                    <a:lnL>
                      <a:noFill/>
                    </a:lnL>
                    <a:lnR>
                      <a:noFill/>
                    </a:lnR>
                    <a:lnT>
                      <a:noFill/>
                    </a:lnT>
                    <a:lnB>
                      <a:noFill/>
                    </a:lnB>
                    <a:solidFill>
                      <a:srgbClr val="FFFFFF"/>
                    </a:solidFill>
                  </a:tcPr>
                </a:tc>
                <a:tc>
                  <a:txBody>
                    <a:bodyPr/>
                    <a:lstStyle/>
                    <a:p>
                      <a:pPr algn="l"/>
                      <a:r>
                        <a:rPr lang="en-US"/>
                        <a:t>To prevent peptic ulcers</a:t>
                      </a:r>
                    </a:p>
                  </a:txBody>
                  <a:tcPr>
                    <a:lnL>
                      <a:noFill/>
                    </a:lnL>
                    <a:lnR>
                      <a:noFill/>
                    </a:lnR>
                    <a:lnT>
                      <a:noFill/>
                    </a:lnT>
                    <a:lnB>
                      <a:noFill/>
                    </a:lnB>
                    <a:solidFill>
                      <a:srgbClr val="FFFFFF"/>
                    </a:solidFill>
                  </a:tcPr>
                </a:tc>
              </a:tr>
              <a:tr h="0">
                <a:tc>
                  <a:txBody>
                    <a:bodyPr/>
                    <a:lstStyle/>
                    <a:p>
                      <a:pPr algn="l"/>
                      <a:r>
                        <a:rPr lang="en-US"/>
                        <a:t>Phosphate enema and/or lactulose</a:t>
                      </a:r>
                    </a:p>
                  </a:txBody>
                  <a:tcPr>
                    <a:lnL>
                      <a:noFill/>
                    </a:lnL>
                    <a:lnR>
                      <a:noFill/>
                    </a:lnR>
                    <a:lnT>
                      <a:noFill/>
                    </a:lnT>
                    <a:lnB>
                      <a:noFill/>
                    </a:lnB>
                    <a:solidFill>
                      <a:srgbClr val="FFFFFF"/>
                    </a:solidFill>
                  </a:tcPr>
                </a:tc>
                <a:tc>
                  <a:txBody>
                    <a:bodyPr/>
                    <a:lstStyle/>
                    <a:p>
                      <a:pPr algn="l"/>
                      <a:r>
                        <a:rPr lang="en-US" dirty="0"/>
                        <a:t>To prevent hepatic encephalopathy</a:t>
                      </a:r>
                    </a:p>
                  </a:txBody>
                  <a:tcP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04862398"/>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143000"/>
          </a:xfrm>
          <a:solidFill>
            <a:schemeClr val="accent2"/>
          </a:solidFill>
        </p:spPr>
        <p:txBody>
          <a:bodyPr>
            <a:normAutofit/>
          </a:bodyPr>
          <a:lstStyle/>
          <a:p>
            <a:r>
              <a:rPr lang="en-US" sz="4000" b="1" dirty="0">
                <a:solidFill>
                  <a:srgbClr val="FFFF00"/>
                </a:solidFill>
              </a:rPr>
              <a:t>Prevention of recurrent </a:t>
            </a:r>
            <a:r>
              <a:rPr lang="en-US" sz="4000" b="1" dirty="0" smtClean="0">
                <a:solidFill>
                  <a:srgbClr val="FFFF00"/>
                </a:solidFill>
              </a:rPr>
              <a:t> P.U bleeding</a:t>
            </a:r>
            <a:endParaRPr lang="ar-IQ" sz="4000" dirty="0">
              <a:solidFill>
                <a:srgbClr val="FFFF00"/>
              </a:solidFill>
            </a:endParaRPr>
          </a:p>
        </p:txBody>
      </p:sp>
      <p:sp>
        <p:nvSpPr>
          <p:cNvPr id="3" name="عنصر نائب للمحتوى 2"/>
          <p:cNvSpPr>
            <a:spLocks noGrp="1"/>
          </p:cNvSpPr>
          <p:nvPr>
            <p:ph idx="1"/>
          </p:nvPr>
        </p:nvSpPr>
        <p:spPr/>
        <p:txBody>
          <a:bodyPr>
            <a:normAutofit fontScale="92500" lnSpcReduction="20000"/>
          </a:bodyPr>
          <a:lstStyle/>
          <a:p>
            <a:pPr marL="0" indent="0" algn="l">
              <a:buNone/>
            </a:pPr>
            <a:r>
              <a:rPr lang="en-US" b="1" dirty="0" smtClean="0"/>
              <a:t>Depend on the </a:t>
            </a:r>
            <a:r>
              <a:rPr lang="en-US" b="1" dirty="0" err="1" smtClean="0"/>
              <a:t>eitiology</a:t>
            </a:r>
            <a:r>
              <a:rPr lang="en-US" b="1" dirty="0" smtClean="0"/>
              <a:t> of ulcer:</a:t>
            </a:r>
            <a:r>
              <a:rPr lang="en-US" b="1" dirty="0" smtClean="0"/>
              <a:t> </a:t>
            </a:r>
            <a:endParaRPr lang="en-US" b="1" dirty="0" smtClean="0"/>
          </a:p>
          <a:p>
            <a:pPr marL="0" indent="0" algn="l">
              <a:buNone/>
            </a:pPr>
            <a:r>
              <a:rPr lang="en-US" b="1" i="1" dirty="0" smtClean="0"/>
              <a:t>1. H</a:t>
            </a:r>
            <a:r>
              <a:rPr lang="en-US" b="1" i="1" dirty="0"/>
              <a:t>. pylori </a:t>
            </a:r>
            <a:r>
              <a:rPr lang="en-US" b="1" dirty="0"/>
              <a:t>is </a:t>
            </a:r>
            <a:r>
              <a:rPr lang="en-US" b="1" dirty="0" smtClean="0"/>
              <a:t>eradicated and </a:t>
            </a:r>
            <a:r>
              <a:rPr lang="en-US" b="1" dirty="0"/>
              <a:t>after cure is </a:t>
            </a:r>
            <a:r>
              <a:rPr lang="en-US" b="1" dirty="0" smtClean="0"/>
              <a:t>documented </a:t>
            </a:r>
            <a:r>
              <a:rPr lang="en-US" b="1" dirty="0"/>
              <a:t>anti-ulcer therapy is generally not given. </a:t>
            </a:r>
            <a:endParaRPr lang="en-US" b="1" dirty="0" smtClean="0"/>
          </a:p>
          <a:p>
            <a:pPr marL="0" indent="0" algn="l">
              <a:buNone/>
            </a:pPr>
            <a:r>
              <a:rPr lang="en-US" b="1" dirty="0" smtClean="0"/>
              <a:t>2. </a:t>
            </a:r>
            <a:r>
              <a:rPr lang="en-US" b="1" dirty="0" err="1" smtClean="0"/>
              <a:t>Nonsteroidal</a:t>
            </a:r>
            <a:r>
              <a:rPr lang="en-US" b="1" smtClean="0"/>
              <a:t> </a:t>
            </a:r>
            <a:r>
              <a:rPr lang="en-US" b="1" smtClean="0"/>
              <a:t>anti-inflammatory </a:t>
            </a:r>
            <a:r>
              <a:rPr lang="en-US" b="1" dirty="0"/>
              <a:t>drugs (NSAIDs)</a:t>
            </a:r>
          </a:p>
          <a:p>
            <a:pPr marL="0" indent="0" algn="l">
              <a:buNone/>
            </a:pPr>
            <a:r>
              <a:rPr lang="en-US" b="1" dirty="0"/>
              <a:t>are stopped; if they must be resumed low-dose COX-2-selective NSAID plus PPI is used. </a:t>
            </a:r>
            <a:endParaRPr lang="en-US" b="1" dirty="0" smtClean="0"/>
          </a:p>
          <a:p>
            <a:pPr marL="0" indent="0" algn="l">
              <a:buNone/>
            </a:pPr>
            <a:r>
              <a:rPr lang="en-US" b="1" dirty="0" smtClean="0"/>
              <a:t>3. Patients </a:t>
            </a:r>
            <a:r>
              <a:rPr lang="en-US" b="1" dirty="0"/>
              <a:t>with </a:t>
            </a:r>
            <a:r>
              <a:rPr lang="en-US" b="1" dirty="0" smtClean="0"/>
              <a:t>established cardiovascular </a:t>
            </a:r>
            <a:r>
              <a:rPr lang="en-US" b="1" dirty="0"/>
              <a:t>disease who require aspirin should start PPI and generally re-institute aspirin soon after bleeding</a:t>
            </a:r>
          </a:p>
          <a:p>
            <a:pPr marL="0" indent="0" algn="l">
              <a:buNone/>
            </a:pPr>
            <a:r>
              <a:rPr lang="en-US" b="1" dirty="0"/>
              <a:t>ceases (within 7 days and ideally 1 – 3 days). </a:t>
            </a:r>
            <a:endParaRPr lang="en-US" b="1" dirty="0" smtClean="0"/>
          </a:p>
          <a:p>
            <a:pPr marL="0" indent="0" algn="l">
              <a:buNone/>
            </a:pPr>
            <a:r>
              <a:rPr lang="en-US" b="1" dirty="0" smtClean="0"/>
              <a:t>4. Patients </a:t>
            </a:r>
            <a:r>
              <a:rPr lang="en-US" b="1" dirty="0"/>
              <a:t>with idiopathic ulcers receive long-term anti-ulcer therapy</a:t>
            </a:r>
            <a:endParaRPr lang="ar-IQ" dirty="0"/>
          </a:p>
        </p:txBody>
      </p:sp>
    </p:spTree>
    <p:extLst>
      <p:ext uri="{BB962C8B-B14F-4D97-AF65-F5344CB8AC3E}">
        <p14:creationId xmlns:p14="http://schemas.microsoft.com/office/powerpoint/2010/main" val="339693955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a:ln>
            <a:solidFill>
              <a:srgbClr val="002060"/>
            </a:solidFill>
          </a:ln>
        </p:spPr>
        <p:txBody>
          <a:bodyPr/>
          <a:lstStyle/>
          <a:p>
            <a:pPr algn="ctr"/>
            <a:r>
              <a:rPr lang="en-US" dirty="0" smtClean="0">
                <a:solidFill>
                  <a:srgbClr val="FFFF00"/>
                </a:solidFill>
              </a:rPr>
              <a:t>Atypical presentation</a:t>
            </a:r>
            <a:endParaRPr lang="ar-IQ" dirty="0">
              <a:solidFill>
                <a:srgbClr val="FFFF00"/>
              </a:solidFill>
            </a:endParaRPr>
          </a:p>
        </p:txBody>
      </p:sp>
      <p:sp>
        <p:nvSpPr>
          <p:cNvPr id="3" name="عنصر نائب للمحتوى 2"/>
          <p:cNvSpPr>
            <a:spLocks noGrp="1"/>
          </p:cNvSpPr>
          <p:nvPr>
            <p:ph idx="1"/>
          </p:nvPr>
        </p:nvSpPr>
        <p:spPr/>
        <p:txBody>
          <a:bodyPr/>
          <a:lstStyle/>
          <a:p>
            <a:pPr marL="0" indent="0" algn="l">
              <a:buNone/>
            </a:pPr>
            <a:r>
              <a:rPr lang="en-US" dirty="0"/>
              <a:t>Orthostatic dizziness </a:t>
            </a:r>
          </a:p>
          <a:p>
            <a:pPr marL="0" indent="0" algn="l">
              <a:buNone/>
            </a:pPr>
            <a:r>
              <a:rPr lang="en-US" dirty="0"/>
              <a:t>Confusion </a:t>
            </a:r>
          </a:p>
          <a:p>
            <a:pPr marL="0" indent="0" algn="l">
              <a:buNone/>
            </a:pPr>
            <a:r>
              <a:rPr lang="en-US" dirty="0"/>
              <a:t>Angina </a:t>
            </a:r>
          </a:p>
          <a:p>
            <a:pPr marL="0" indent="0" algn="l">
              <a:buNone/>
            </a:pPr>
            <a:r>
              <a:rPr lang="ar-IQ" dirty="0" smtClean="0"/>
              <a:t>  </a:t>
            </a:r>
            <a:r>
              <a:rPr lang="en-US" dirty="0" smtClean="0"/>
              <a:t>Severe palpitations </a:t>
            </a:r>
          </a:p>
          <a:p>
            <a:pPr marL="0" indent="0" algn="l">
              <a:buNone/>
            </a:pPr>
            <a:r>
              <a:rPr lang="en-US" dirty="0" smtClean="0"/>
              <a:t>These symptoms suggest severe bleeding</a:t>
            </a:r>
            <a:endParaRPr lang="en-US" dirty="0"/>
          </a:p>
          <a:p>
            <a:pPr algn="l"/>
            <a:endParaRPr lang="ar-IQ" dirty="0"/>
          </a:p>
        </p:txBody>
      </p:sp>
    </p:spTree>
    <p:extLst>
      <p:ext uri="{BB962C8B-B14F-4D97-AF65-F5344CB8AC3E}">
        <p14:creationId xmlns:p14="http://schemas.microsoft.com/office/powerpoint/2010/main" val="260842593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1440160"/>
          </a:xfrm>
          <a:solidFill>
            <a:schemeClr val="tx2"/>
          </a:solidFill>
        </p:spPr>
        <p:txBody>
          <a:bodyPr>
            <a:normAutofit fontScale="90000"/>
          </a:bodyPr>
          <a:lstStyle/>
          <a:p>
            <a:pPr algn="ctr"/>
            <a:r>
              <a:rPr lang="en-US" b="1" dirty="0">
                <a:solidFill>
                  <a:srgbClr val="FFFF00"/>
                </a:solidFill>
              </a:rPr>
              <a:t>Major causes of </a:t>
            </a:r>
            <a:r>
              <a:rPr lang="en-US" b="1" dirty="0" smtClean="0">
                <a:solidFill>
                  <a:srgbClr val="FFFF00"/>
                </a:solidFill>
              </a:rPr>
              <a:t>upper gastrointestinal bleeding</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rtl="0">
              <a:buNone/>
            </a:pPr>
            <a:r>
              <a:rPr lang="en-GB" dirty="0" smtClean="0">
                <a:solidFill>
                  <a:srgbClr val="C00000"/>
                </a:solidFill>
              </a:rPr>
              <a:t>Common</a:t>
            </a:r>
            <a:r>
              <a:rPr lang="en-GB" sz="2800" dirty="0" smtClean="0"/>
              <a:t>  </a:t>
            </a:r>
            <a:endParaRPr lang="en-GB" sz="2800" dirty="0"/>
          </a:p>
          <a:p>
            <a:pPr algn="l" rtl="0"/>
            <a:r>
              <a:rPr lang="en-GB" sz="2800" dirty="0" smtClean="0"/>
              <a:t>Duodenal </a:t>
            </a:r>
            <a:r>
              <a:rPr lang="en-GB" sz="2800" dirty="0"/>
              <a:t>ulcer </a:t>
            </a:r>
            <a:endParaRPr lang="ar-IQ" sz="2800" dirty="0" smtClean="0"/>
          </a:p>
          <a:p>
            <a:pPr algn="l" rtl="0"/>
            <a:r>
              <a:rPr lang="en-GB" sz="2800" dirty="0"/>
              <a:t>Gastric ulcer  </a:t>
            </a:r>
            <a:r>
              <a:rPr lang="en-GB" sz="2800" dirty="0" smtClean="0"/>
              <a:t> </a:t>
            </a:r>
            <a:endParaRPr lang="en-GB" sz="2800" dirty="0"/>
          </a:p>
          <a:p>
            <a:pPr algn="l" rtl="0"/>
            <a:r>
              <a:rPr lang="en-GB" sz="2800" dirty="0" err="1" smtClean="0"/>
              <a:t>Esophageal</a:t>
            </a:r>
            <a:r>
              <a:rPr lang="en-GB" sz="2800" dirty="0" smtClean="0"/>
              <a:t> </a:t>
            </a:r>
            <a:r>
              <a:rPr lang="en-GB" sz="2800" dirty="0" err="1"/>
              <a:t>varices</a:t>
            </a:r>
            <a:r>
              <a:rPr lang="en-GB" sz="2800" dirty="0"/>
              <a:t>  </a:t>
            </a:r>
          </a:p>
          <a:p>
            <a:pPr algn="l" rtl="0"/>
            <a:r>
              <a:rPr lang="en-GB" sz="2800" dirty="0" smtClean="0"/>
              <a:t>Mallory-Weiss </a:t>
            </a:r>
            <a:r>
              <a:rPr lang="en-GB" sz="2800" dirty="0"/>
              <a:t>tear  </a:t>
            </a:r>
          </a:p>
          <a:p>
            <a:pPr marL="0" lvl="0" indent="0" algn="l" rtl="0">
              <a:buNone/>
            </a:pPr>
            <a:endParaRPr lang="en-US" dirty="0"/>
          </a:p>
        </p:txBody>
      </p:sp>
    </p:spTree>
    <p:extLst>
      <p:ext uri="{BB962C8B-B14F-4D97-AF65-F5344CB8AC3E}">
        <p14:creationId xmlns:p14="http://schemas.microsoft.com/office/powerpoint/2010/main" val="10902076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0" indent="0" algn="l" rtl="0">
              <a:buNone/>
            </a:pPr>
            <a:r>
              <a:rPr lang="en-GB" dirty="0">
                <a:solidFill>
                  <a:srgbClr val="C00000"/>
                </a:solidFill>
              </a:rPr>
              <a:t>Less Common </a:t>
            </a:r>
          </a:p>
          <a:p>
            <a:pPr algn="l" rtl="0"/>
            <a:endParaRPr lang="en-GB" dirty="0"/>
          </a:p>
          <a:p>
            <a:pPr algn="l" rtl="0"/>
            <a:r>
              <a:rPr lang="en-GB" dirty="0"/>
              <a:t>    </a:t>
            </a:r>
            <a:r>
              <a:rPr lang="en-GB" sz="2400" dirty="0"/>
              <a:t>Gastric </a:t>
            </a:r>
            <a:r>
              <a:rPr lang="en-GB" sz="2400" dirty="0" smtClean="0"/>
              <a:t>erosions </a:t>
            </a:r>
            <a:endParaRPr lang="en-GB" sz="2400" dirty="0"/>
          </a:p>
          <a:p>
            <a:pPr algn="l" rtl="0"/>
            <a:r>
              <a:rPr lang="en-GB" sz="2400" dirty="0"/>
              <a:t>    Esophagitis  </a:t>
            </a:r>
            <a:r>
              <a:rPr lang="en-GB" sz="2400" dirty="0" smtClean="0"/>
              <a:t>  </a:t>
            </a:r>
            <a:endParaRPr lang="en-GB" sz="2400" dirty="0"/>
          </a:p>
          <a:p>
            <a:pPr algn="l" rtl="0"/>
            <a:r>
              <a:rPr lang="en-GB" sz="2400" dirty="0"/>
              <a:t>    </a:t>
            </a:r>
            <a:r>
              <a:rPr lang="en-GB" sz="2400" dirty="0" err="1"/>
              <a:t>Dieulafoy</a:t>
            </a:r>
            <a:r>
              <a:rPr lang="en-GB" sz="2400" dirty="0"/>
              <a:t> lesion  </a:t>
            </a:r>
          </a:p>
          <a:p>
            <a:pPr algn="l" rtl="0"/>
            <a:r>
              <a:rPr lang="en-GB" sz="2400" dirty="0"/>
              <a:t>    </a:t>
            </a:r>
            <a:r>
              <a:rPr lang="en-GB" sz="2400" dirty="0" err="1"/>
              <a:t>Telangiectasias</a:t>
            </a:r>
            <a:r>
              <a:rPr lang="en-GB" sz="2400" dirty="0"/>
              <a:t>  </a:t>
            </a:r>
          </a:p>
          <a:p>
            <a:pPr algn="l" rtl="0"/>
            <a:r>
              <a:rPr lang="en-GB" sz="2400" dirty="0"/>
              <a:t>    Portal hypertensive </a:t>
            </a:r>
            <a:r>
              <a:rPr lang="en-GB" sz="2400" dirty="0" err="1"/>
              <a:t>gastropathy</a:t>
            </a:r>
            <a:r>
              <a:rPr lang="en-GB" sz="2400" dirty="0"/>
              <a:t>  </a:t>
            </a:r>
            <a:r>
              <a:rPr lang="en-GB" sz="2400" dirty="0" smtClean="0"/>
              <a:t> </a:t>
            </a:r>
            <a:endParaRPr lang="en-GB" sz="2400" dirty="0"/>
          </a:p>
          <a:p>
            <a:pPr algn="l" rtl="0"/>
            <a:r>
              <a:rPr lang="en-GB" sz="2400" dirty="0"/>
              <a:t>    Gastric </a:t>
            </a:r>
            <a:r>
              <a:rPr lang="en-GB" sz="2400" dirty="0" err="1"/>
              <a:t>varices</a:t>
            </a:r>
            <a:r>
              <a:rPr lang="en-GB" sz="2400" dirty="0"/>
              <a:t>  </a:t>
            </a:r>
          </a:p>
          <a:p>
            <a:pPr algn="l" rtl="0"/>
            <a:r>
              <a:rPr lang="en-GB" sz="2400" dirty="0"/>
              <a:t>    Neoplasms  </a:t>
            </a:r>
          </a:p>
          <a:p>
            <a:pPr algn="l"/>
            <a:endParaRPr lang="ar-IQ" dirty="0"/>
          </a:p>
        </p:txBody>
      </p:sp>
    </p:spTree>
    <p:extLst>
      <p:ext uri="{BB962C8B-B14F-4D97-AF65-F5344CB8AC3E}">
        <p14:creationId xmlns:p14="http://schemas.microsoft.com/office/powerpoint/2010/main" val="204197436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smtClean="0">
                <a:solidFill>
                  <a:srgbClr val="FFFF00"/>
                </a:solidFill>
              </a:rPr>
              <a:t>Initial evaluation</a:t>
            </a:r>
            <a:endParaRPr lang="ar-IQ" dirty="0">
              <a:solidFill>
                <a:srgbClr val="FFFF00"/>
              </a:solidFill>
            </a:endParaRPr>
          </a:p>
        </p:txBody>
      </p:sp>
      <p:sp>
        <p:nvSpPr>
          <p:cNvPr id="3" name="عنصر نائب للمحتوى 2"/>
          <p:cNvSpPr>
            <a:spLocks noGrp="1"/>
          </p:cNvSpPr>
          <p:nvPr>
            <p:ph idx="1"/>
          </p:nvPr>
        </p:nvSpPr>
        <p:spPr/>
        <p:txBody>
          <a:bodyPr>
            <a:normAutofit/>
          </a:bodyPr>
          <a:lstStyle/>
          <a:p>
            <a:pPr marL="0" indent="0" algn="l">
              <a:buNone/>
            </a:pPr>
            <a:r>
              <a:rPr lang="en-US" dirty="0"/>
              <a:t>The goal of the evaluation </a:t>
            </a:r>
            <a:r>
              <a:rPr lang="en-US" dirty="0" smtClean="0"/>
              <a:t>is:</a:t>
            </a:r>
          </a:p>
          <a:p>
            <a:pPr marL="0" indent="0" algn="l">
              <a:buNone/>
            </a:pPr>
            <a:r>
              <a:rPr lang="en-US" dirty="0" smtClean="0"/>
              <a:t> 1. To </a:t>
            </a:r>
            <a:r>
              <a:rPr lang="en-US" dirty="0"/>
              <a:t>assess the severity of the </a:t>
            </a:r>
            <a:r>
              <a:rPr lang="en-US" dirty="0" smtClean="0"/>
              <a:t>bleed. </a:t>
            </a:r>
          </a:p>
          <a:p>
            <a:pPr marL="0" indent="0" algn="l">
              <a:buNone/>
            </a:pPr>
            <a:r>
              <a:rPr lang="en-US" dirty="0" smtClean="0"/>
              <a:t>2.  Identify the underlying cause. </a:t>
            </a:r>
          </a:p>
          <a:p>
            <a:pPr marL="0" indent="0" algn="l">
              <a:buNone/>
            </a:pPr>
            <a:r>
              <a:rPr lang="en-US" dirty="0" smtClean="0"/>
              <a:t>3. Determine </a:t>
            </a:r>
            <a:r>
              <a:rPr lang="en-US" dirty="0"/>
              <a:t>if there are conditions present </a:t>
            </a:r>
            <a:r>
              <a:rPr lang="en-US" dirty="0" smtClean="0"/>
              <a:t>that </a:t>
            </a:r>
            <a:r>
              <a:rPr lang="en-US" dirty="0"/>
              <a:t>may </a:t>
            </a:r>
            <a:r>
              <a:rPr lang="en-US" dirty="0" smtClean="0"/>
              <a:t>         affect </a:t>
            </a:r>
            <a:r>
              <a:rPr lang="en-US" dirty="0"/>
              <a:t>subsequent </a:t>
            </a:r>
            <a:r>
              <a:rPr lang="en-US" dirty="0" smtClean="0"/>
              <a:t>management</a:t>
            </a:r>
            <a:r>
              <a:rPr lang="en-US" dirty="0"/>
              <a:t>  </a:t>
            </a:r>
            <a:r>
              <a:rPr lang="en-US" dirty="0" smtClean="0"/>
              <a:t>(comorbidities)</a:t>
            </a:r>
          </a:p>
          <a:p>
            <a:pPr marL="0" indent="0" algn="l">
              <a:buNone/>
            </a:pPr>
            <a:endParaRPr lang="ar-IQ" dirty="0"/>
          </a:p>
        </p:txBody>
      </p:sp>
    </p:spTree>
    <p:extLst>
      <p:ext uri="{BB962C8B-B14F-4D97-AF65-F5344CB8AC3E}">
        <p14:creationId xmlns:p14="http://schemas.microsoft.com/office/powerpoint/2010/main" val="80093152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2"/>
          </a:solidFill>
        </p:spPr>
        <p:txBody>
          <a:bodyPr/>
          <a:lstStyle/>
          <a:p>
            <a:pPr algn="ctr"/>
            <a:r>
              <a:rPr lang="en-US" b="1" dirty="0" smtClean="0"/>
              <a:t> </a:t>
            </a:r>
            <a:r>
              <a:rPr lang="en-US" b="1" dirty="0" smtClean="0">
                <a:solidFill>
                  <a:srgbClr val="FFFF00"/>
                </a:solidFill>
              </a:rPr>
              <a:t>History</a:t>
            </a:r>
            <a:r>
              <a:rPr lang="en-US" dirty="0"/>
              <a:t> </a:t>
            </a: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dirty="0" smtClean="0"/>
              <a:t>1.  Peptic ulcer-like symptoms.</a:t>
            </a:r>
          </a:p>
          <a:p>
            <a:pPr marL="0" indent="0" algn="l">
              <a:buNone/>
            </a:pPr>
            <a:r>
              <a:rPr lang="en-US" dirty="0" smtClean="0"/>
              <a:t>2. Prior history of chronic liver disease.</a:t>
            </a:r>
          </a:p>
          <a:p>
            <a:pPr marL="0" indent="0" algn="l">
              <a:buNone/>
            </a:pPr>
            <a:r>
              <a:rPr lang="en-US" dirty="0" smtClean="0"/>
              <a:t>3. Prior </a:t>
            </a:r>
            <a:r>
              <a:rPr lang="en-US" dirty="0"/>
              <a:t>episodes of upper GI </a:t>
            </a:r>
            <a:r>
              <a:rPr lang="en-US" dirty="0" smtClean="0"/>
              <a:t>bleeding.</a:t>
            </a:r>
          </a:p>
          <a:p>
            <a:pPr marL="0" indent="0" algn="l">
              <a:buNone/>
            </a:pPr>
            <a:r>
              <a:rPr lang="en-US" dirty="0" smtClean="0"/>
              <a:t>4. Drug history: </a:t>
            </a:r>
            <a:r>
              <a:rPr lang="en-US" dirty="0"/>
              <a:t>aspirin and other </a:t>
            </a:r>
            <a:r>
              <a:rPr lang="en-US" dirty="0" err="1"/>
              <a:t>nonsteroidal</a:t>
            </a:r>
            <a:r>
              <a:rPr lang="en-US" dirty="0"/>
              <a:t> </a:t>
            </a:r>
            <a:r>
              <a:rPr lang="en-US" dirty="0" err="1"/>
              <a:t>antiinflammatory</a:t>
            </a:r>
            <a:r>
              <a:rPr lang="en-US" dirty="0"/>
              <a:t> drugs (NSAIDs</a:t>
            </a:r>
            <a:r>
              <a:rPr lang="en-US" dirty="0" smtClean="0"/>
              <a:t>), antiplatelet (</a:t>
            </a:r>
            <a:r>
              <a:rPr lang="en-US" u="sng" dirty="0" err="1" smtClean="0">
                <a:hlinkClick r:id="rId2"/>
              </a:rPr>
              <a:t>clopidogrel</a:t>
            </a:r>
            <a:r>
              <a:rPr lang="en-US" u="sng" dirty="0"/>
              <a:t>)</a:t>
            </a:r>
            <a:r>
              <a:rPr lang="en-US" dirty="0" smtClean="0"/>
              <a:t> and anticoagulants.</a:t>
            </a:r>
          </a:p>
          <a:p>
            <a:pPr marL="0" indent="0" algn="l">
              <a:buNone/>
            </a:pPr>
            <a:r>
              <a:rPr lang="en-US" dirty="0" smtClean="0"/>
              <a:t>5.  Past </a:t>
            </a:r>
            <a:r>
              <a:rPr lang="en-US" dirty="0"/>
              <a:t>medical history should be reviewed to identify important comorbid conditions that </a:t>
            </a:r>
            <a:r>
              <a:rPr lang="en-US" dirty="0" smtClean="0"/>
              <a:t>may </a:t>
            </a:r>
            <a:r>
              <a:rPr lang="en-US" dirty="0"/>
              <a:t>influence the patient’s subsequent management. </a:t>
            </a:r>
          </a:p>
          <a:p>
            <a:pPr marL="0" indent="0" algn="l">
              <a:buNone/>
            </a:pPr>
            <a:endParaRPr lang="ar-IQ" dirty="0"/>
          </a:p>
        </p:txBody>
      </p:sp>
    </p:spTree>
    <p:extLst>
      <p:ext uri="{BB962C8B-B14F-4D97-AF65-F5344CB8AC3E}">
        <p14:creationId xmlns:p14="http://schemas.microsoft.com/office/powerpoint/2010/main" val="2530899709"/>
      </p:ext>
    </p:extLst>
  </p:cSld>
  <p:clrMapOvr>
    <a:masterClrMapping/>
  </p:clrMapOvr>
  <p:transition>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Non-promo_Acid_Related_Template_Grey">
  <a:themeElements>
    <a:clrScheme name="Non-promo_Acid_Related_Template_Grey 8">
      <a:dk1>
        <a:srgbClr val="000000"/>
      </a:dk1>
      <a:lt1>
        <a:srgbClr val="FFFFFF"/>
      </a:lt1>
      <a:dk2>
        <a:srgbClr val="4F0B7B"/>
      </a:dk2>
      <a:lt2>
        <a:srgbClr val="A59D95"/>
      </a:lt2>
      <a:accent1>
        <a:srgbClr val="4F0B7B"/>
      </a:accent1>
      <a:accent2>
        <a:srgbClr val="B99DCA"/>
      </a:accent2>
      <a:accent3>
        <a:srgbClr val="FFFFFF"/>
      </a:accent3>
      <a:accent4>
        <a:srgbClr val="000000"/>
      </a:accent4>
      <a:accent5>
        <a:srgbClr val="B2AABF"/>
      </a:accent5>
      <a:accent6>
        <a:srgbClr val="A78EB7"/>
      </a:accent6>
      <a:hlink>
        <a:srgbClr val="B2B2B2"/>
      </a:hlink>
      <a:folHlink>
        <a:srgbClr val="5B8F22"/>
      </a:folHlink>
    </a:clrScheme>
    <a:fontScheme name="Non-promo_Acid_Related_Template_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on-promo_Acid_Related_Template_Gre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n-promo_Acid_Related_Template_Gre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n-promo_Acid_Related_Template_Gre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n-promo_Acid_Related_Template_Gre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n-promo_Acid_Related_Template_Gre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n-promo_Acid_Related_Template_Gre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n-promo_Acid_Related_Template_Gre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n-promo_Acid_Related_Template_Grey 8">
        <a:dk1>
          <a:srgbClr val="000000"/>
        </a:dk1>
        <a:lt1>
          <a:srgbClr val="FFFFFF"/>
        </a:lt1>
        <a:dk2>
          <a:srgbClr val="4F0B7B"/>
        </a:dk2>
        <a:lt2>
          <a:srgbClr val="A59D95"/>
        </a:lt2>
        <a:accent1>
          <a:srgbClr val="4F0B7B"/>
        </a:accent1>
        <a:accent2>
          <a:srgbClr val="B99DCA"/>
        </a:accent2>
        <a:accent3>
          <a:srgbClr val="FFFFFF"/>
        </a:accent3>
        <a:accent4>
          <a:srgbClr val="000000"/>
        </a:accent4>
        <a:accent5>
          <a:srgbClr val="B2AABF"/>
        </a:accent5>
        <a:accent6>
          <a:srgbClr val="A78EB7"/>
        </a:accent6>
        <a:hlink>
          <a:srgbClr val="B2B2B2"/>
        </a:hlink>
        <a:folHlink>
          <a:srgbClr val="5B8F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2211</Words>
  <Application>Microsoft Office PowerPoint</Application>
  <PresentationFormat>عرض على الشاشة (3:4)‏</PresentationFormat>
  <Paragraphs>261</Paragraphs>
  <Slides>46</Slides>
  <Notes>4</Notes>
  <HiddenSlides>0</HiddenSlides>
  <MMClips>0</MMClips>
  <ScaleCrop>false</ScaleCrop>
  <HeadingPairs>
    <vt:vector size="4" baseType="variant">
      <vt:variant>
        <vt:lpstr>نسق</vt:lpstr>
      </vt:variant>
      <vt:variant>
        <vt:i4>2</vt:i4>
      </vt:variant>
      <vt:variant>
        <vt:lpstr>عناوين الشرائح</vt:lpstr>
      </vt:variant>
      <vt:variant>
        <vt:i4>46</vt:i4>
      </vt:variant>
    </vt:vector>
  </HeadingPairs>
  <TitlesOfParts>
    <vt:vector size="48" baseType="lpstr">
      <vt:lpstr>Non-promo_Acid_Related_Template_Grey</vt:lpstr>
      <vt:lpstr>تدفق</vt:lpstr>
      <vt:lpstr>عرض تقديمي في PowerPoint</vt:lpstr>
      <vt:lpstr>عرض تقديمي في PowerPoint</vt:lpstr>
      <vt:lpstr>Mode of presentation </vt:lpstr>
      <vt:lpstr>عرض تقديمي في PowerPoint</vt:lpstr>
      <vt:lpstr>Atypical presentation</vt:lpstr>
      <vt:lpstr>Major causes of upper gastrointestinal bleeding</vt:lpstr>
      <vt:lpstr>عرض تقديمي في PowerPoint</vt:lpstr>
      <vt:lpstr>Initial evaluation</vt:lpstr>
      <vt:lpstr> History </vt:lpstr>
      <vt:lpstr>Physical examination </vt:lpstr>
      <vt:lpstr>1. Signs indicative of hypovolemia</vt:lpstr>
      <vt:lpstr>2. Physical signs indicative of possible cause</vt:lpstr>
      <vt:lpstr>3.Signs of significant co-morbid disease </vt:lpstr>
      <vt:lpstr>Laboratory data </vt:lpstr>
      <vt:lpstr>Hemoglobin</vt:lpstr>
      <vt:lpstr>عرض تقديمي في PowerPoint</vt:lpstr>
      <vt:lpstr>Urea-to-creatinine</vt:lpstr>
      <vt:lpstr>Nasogastric lavage</vt:lpstr>
      <vt:lpstr>Treatment</vt:lpstr>
      <vt:lpstr> 1.General support</vt:lpstr>
      <vt:lpstr>2.Fluid resuscitation </vt:lpstr>
      <vt:lpstr> ICU admission </vt:lpstr>
      <vt:lpstr>3.Blood transfusions  3.</vt:lpstr>
      <vt:lpstr>عرض تقديمي في PowerPoint</vt:lpstr>
      <vt:lpstr>4. Pharmacotherapy</vt:lpstr>
      <vt:lpstr>Beneficial effects of PPI</vt:lpstr>
      <vt:lpstr>Value of acid suppression</vt:lpstr>
      <vt:lpstr>DIAGNOSTIC STUDIES </vt:lpstr>
      <vt:lpstr>Bleeding peptic ulcer</vt:lpstr>
      <vt:lpstr>Forrest classification of bleeding peptic ulcers</vt:lpstr>
      <vt:lpstr>Risk of re-bleeding by Forrest grade</vt:lpstr>
      <vt:lpstr>5.Endotherapy </vt:lpstr>
      <vt:lpstr>Endoscopic haemostasis</vt:lpstr>
      <vt:lpstr>6.Surgery</vt:lpstr>
      <vt:lpstr>Esophageal varices</vt:lpstr>
      <vt:lpstr>1. Pharmacological therapy</vt:lpstr>
      <vt:lpstr>2. Endotherapy</vt:lpstr>
      <vt:lpstr>عرض تقديمي في PowerPoint</vt:lpstr>
      <vt:lpstr>3. Sengestaken tube</vt:lpstr>
      <vt:lpstr>عرض تقديمي في PowerPoint</vt:lpstr>
      <vt:lpstr>3. Transjugular intrahepatic portovenous shunt (TIPS)</vt:lpstr>
      <vt:lpstr>عرض تقديمي في PowerPoint</vt:lpstr>
      <vt:lpstr>4. Portosystemic shunt surgery </vt:lpstr>
      <vt:lpstr> 5. Antibiotics</vt:lpstr>
      <vt:lpstr>Emergency management of bleeding varices</vt:lpstr>
      <vt:lpstr>Prevention of recurrent  P.U bleeding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upper gastrointestinal bleeding</dc:title>
  <dc:creator>Apple</dc:creator>
  <cp:lastModifiedBy>Apple</cp:lastModifiedBy>
  <cp:revision>90</cp:revision>
  <dcterms:created xsi:type="dcterms:W3CDTF">2012-03-01T18:50:31Z</dcterms:created>
  <dcterms:modified xsi:type="dcterms:W3CDTF">2013-11-26T17:01:29Z</dcterms:modified>
</cp:coreProperties>
</file>