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41B3-9F48-478C-95AC-6EF3ACDB9477}" type="datetimeFigureOut">
              <a:rPr lang="ar-IQ" smtClean="0"/>
              <a:pPr/>
              <a:t>14/12/1434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5C28-9922-469C-97FE-A224BEFE39E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142984"/>
            <a:ext cx="8286808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Objectives of this </a:t>
            </a:r>
            <a:r>
              <a:rPr lang="en-US" sz="2800" dirty="0" smtClean="0">
                <a:latin typeface="Arial Black" pitchFamily="34" charset="0"/>
                <a:cs typeface="Arial" pitchFamily="34" charset="0"/>
              </a:rPr>
              <a:t>lecture:</a:t>
            </a:r>
          </a:p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1.What’s celiac disease?</a:t>
            </a:r>
          </a:p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2.What’s </a:t>
            </a:r>
            <a:r>
              <a:rPr lang="en-US" sz="2800" dirty="0" err="1" smtClean="0">
                <a:latin typeface="Arial Black" pitchFamily="34" charset="0"/>
                <a:cs typeface="Arial" pitchFamily="34" charset="0"/>
              </a:rPr>
              <a:t>acrodermatitis</a:t>
            </a:r>
            <a:r>
              <a:rPr lang="en-US" sz="28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  <a:cs typeface="Arial" pitchFamily="34" charset="0"/>
              </a:rPr>
              <a:t>enteropathica</a:t>
            </a:r>
            <a:r>
              <a:rPr lang="en-US" sz="2800" dirty="0" smtClean="0">
                <a:latin typeface="Arial Black" pitchFamily="34" charset="0"/>
                <a:cs typeface="Arial" pitchFamily="34" charset="0"/>
              </a:rPr>
              <a:t>?</a:t>
            </a:r>
          </a:p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3.What’s intestinal </a:t>
            </a:r>
            <a:r>
              <a:rPr lang="en-US" sz="2800" dirty="0" err="1" smtClean="0">
                <a:latin typeface="Arial Black" pitchFamily="34" charset="0"/>
                <a:cs typeface="Arial" pitchFamily="34" charset="0"/>
              </a:rPr>
              <a:t>lymphangiectasia</a:t>
            </a:r>
            <a:r>
              <a:rPr lang="en-US" sz="2800" dirty="0" smtClean="0">
                <a:latin typeface="Arial Black" pitchFamily="34" charset="0"/>
                <a:cs typeface="Arial" pitchFamily="34" charset="0"/>
              </a:rPr>
              <a:t>?</a:t>
            </a:r>
          </a:p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4. Cystic Fibrosis</a:t>
            </a:r>
          </a:p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5.DDx of constipation</a:t>
            </a:r>
          </a:p>
          <a:p>
            <a:pPr algn="l" rtl="0"/>
            <a:r>
              <a:rPr lang="en-US" sz="2800" dirty="0" smtClean="0">
                <a:latin typeface="Arial Black" pitchFamily="34" charset="0"/>
                <a:cs typeface="Arial" pitchFamily="34" charset="0"/>
              </a:rPr>
              <a:t>6.DDx of recurrent abdominal pain</a:t>
            </a:r>
          </a:p>
          <a:p>
            <a:pPr algn="l" rtl="0"/>
            <a:endParaRPr lang="ar-IQ" sz="28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00042"/>
            <a:ext cx="87868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is a rare </a:t>
            </a:r>
            <a:r>
              <a:rPr lang="en-US" sz="2400" dirty="0" smtClean="0"/>
              <a:t>AR</a:t>
            </a:r>
            <a:r>
              <a:rPr lang="en-US" sz="2400" dirty="0" smtClean="0"/>
              <a:t> </a:t>
            </a:r>
            <a:r>
              <a:rPr lang="en-US" sz="2400" dirty="0" smtClean="0"/>
              <a:t>disorder caused by an inability to absorb sufficient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zinc</a:t>
            </a:r>
            <a:r>
              <a:rPr lang="en-US" sz="2400" dirty="0" smtClean="0"/>
              <a:t> from the </a:t>
            </a:r>
            <a:r>
              <a:rPr lang="en-US" sz="2400" dirty="0" smtClean="0"/>
              <a:t>diet.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 smtClean="0"/>
              <a:t>genetic defect is in the intestinal zinc specific transporter gene . Initial signs and symptoms usually occur in the first few months of life, often after weaning from breast milk to cow's milk.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00B0F0"/>
                </a:solidFill>
              </a:rPr>
              <a:t>cutaneous eruption </a:t>
            </a:r>
            <a:r>
              <a:rPr lang="en-US" sz="2400" dirty="0" smtClean="0"/>
              <a:t>consists of </a:t>
            </a:r>
            <a:r>
              <a:rPr lang="en-US" sz="2400" dirty="0" err="1" smtClean="0"/>
              <a:t>vesiculobullous</a:t>
            </a:r>
            <a:r>
              <a:rPr lang="en-US" sz="2400" dirty="0" smtClean="0"/>
              <a:t>, eczematous, dry, scaly, or </a:t>
            </a:r>
            <a:r>
              <a:rPr lang="en-US" sz="2400" dirty="0" err="1" smtClean="0"/>
              <a:t>psoriasiform</a:t>
            </a:r>
            <a:r>
              <a:rPr lang="en-US" sz="2400" dirty="0" smtClean="0"/>
              <a:t> skin lesions symmetrically distributed in the </a:t>
            </a:r>
            <a:r>
              <a:rPr lang="en-US" sz="2400" dirty="0" err="1" smtClean="0"/>
              <a:t>perioral</a:t>
            </a:r>
            <a:r>
              <a:rPr lang="en-US" sz="2400" dirty="0" smtClean="0"/>
              <a:t>, </a:t>
            </a:r>
            <a:r>
              <a:rPr lang="en-US" sz="2400" dirty="0" err="1" smtClean="0"/>
              <a:t>acral</a:t>
            </a:r>
            <a:r>
              <a:rPr lang="en-US" sz="2400" dirty="0" smtClean="0"/>
              <a:t>, </a:t>
            </a:r>
            <a:r>
              <a:rPr lang="en-US" sz="2400" dirty="0" err="1" smtClean="0"/>
              <a:t>perineal</a:t>
            </a:r>
            <a:r>
              <a:rPr lang="en-US" sz="2400" dirty="0" smtClean="0"/>
              <a:t> areas </a:t>
            </a:r>
            <a:r>
              <a:rPr lang="en-US" sz="2400" dirty="0" smtClean="0"/>
              <a:t>&amp; </a:t>
            </a:r>
            <a:r>
              <a:rPr lang="en-US" sz="2400" dirty="0" smtClean="0"/>
              <a:t>on the cheeks, knees, and elbows . 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00042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hair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often has a peculiar, reddish tint,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alopecia of some degree is characteristic.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Ocular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manifestations include photophobia, conjunctivitis,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blepharitis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and corneal dystrophy detectable by slit-lamp examination.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Associated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manifestations include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chronic diarrhea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stomatitis,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glossitis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paronychia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nail dystrophy, growth retardation, irritability, delayed wound healing,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intercurrent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bacterial infections,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superinfection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with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Candida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albicans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Lymphocyte function and free radical scavenging are impaired.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Without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Rx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the course is chronic and intermittent but often relentlessly progressive. When the disease is less severe, only growth retardation and delayed development may be apparent.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726612" cy="356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065506" y="571480"/>
            <a:ext cx="394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Acrodermatitis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enteropathica</a:t>
            </a:r>
            <a:endParaRPr lang="ar-IQ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714356"/>
            <a:ext cx="842968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Dx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established by the constellation of clinical findings and detection of a low plasma zinc concentration.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Histopathologic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changes in the skin are nonspecific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Rx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Oral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zinc compounds is the treatment of choice. Optimal doses range from 50 mg/24 hr of zinc sulfate, acetate, or gluconate daily for infants up to 150 mg/24 hr for older children.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DDx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secondary zinc deficiency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2428868"/>
            <a:ext cx="6775829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i="1" dirty="0" smtClean="0"/>
              <a:t>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Intestinal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Lymphangiectasia</a:t>
            </a:r>
            <a:r>
              <a:rPr lang="en-US" b="1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71480"/>
            <a:ext cx="89297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Obstruction of the lymphatic drainage of the intestine can be due to either congenital defects in lymphatic duct formation or to </a:t>
            </a:r>
            <a:r>
              <a:rPr lang="en-US" sz="2800" dirty="0" smtClean="0"/>
              <a:t>2ry</a:t>
            </a:r>
            <a:r>
              <a:rPr lang="en-US" sz="2800" dirty="0" smtClean="0"/>
              <a:t> </a:t>
            </a:r>
            <a:r>
              <a:rPr lang="en-US" sz="2800" dirty="0" smtClean="0"/>
              <a:t>causes 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congenital</a:t>
            </a:r>
            <a:r>
              <a:rPr lang="en-US" sz="2800" dirty="0" smtClean="0"/>
              <a:t> form is often associated with lymphatic abnormalities elsewhere in the body, as occur with Turner, Noonan, and </a:t>
            </a:r>
            <a:r>
              <a:rPr lang="en-US" sz="2800" dirty="0" err="1" smtClean="0"/>
              <a:t>Klippel</a:t>
            </a:r>
            <a:r>
              <a:rPr lang="en-US" sz="2800" dirty="0" smtClean="0"/>
              <a:t>-</a:t>
            </a:r>
            <a:r>
              <a:rPr lang="en-US" sz="2800" dirty="0" err="1" smtClean="0"/>
              <a:t>Trenaunay</a:t>
            </a:r>
            <a:r>
              <a:rPr lang="en-US" sz="2800" dirty="0" smtClean="0"/>
              <a:t>-Weber syndromes.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Causes of </a:t>
            </a:r>
            <a:r>
              <a:rPr lang="en-US" sz="2800" b="1" dirty="0" smtClean="0">
                <a:solidFill>
                  <a:srgbClr val="C00000"/>
                </a:solidFill>
              </a:rPr>
              <a:t>secondary</a:t>
            </a:r>
            <a:r>
              <a:rPr lang="en-US" sz="2800" dirty="0" smtClean="0"/>
              <a:t> </a:t>
            </a:r>
            <a:r>
              <a:rPr lang="en-US" sz="2800" dirty="0" err="1" smtClean="0"/>
              <a:t>lymphangiectasia</a:t>
            </a:r>
            <a:r>
              <a:rPr lang="en-US" sz="2800" dirty="0" smtClean="0"/>
              <a:t> include:</a:t>
            </a:r>
          </a:p>
          <a:p>
            <a:pPr algn="l" rtl="0"/>
            <a:r>
              <a:rPr lang="en-US" sz="2800" dirty="0" smtClean="0"/>
              <a:t> constrictive </a:t>
            </a:r>
            <a:r>
              <a:rPr lang="en-US" sz="2800" dirty="0" err="1" smtClean="0"/>
              <a:t>pericarditis</a:t>
            </a:r>
            <a:endParaRPr lang="en-US" sz="2800" dirty="0" smtClean="0"/>
          </a:p>
          <a:p>
            <a:pPr algn="l" rtl="0"/>
            <a:r>
              <a:rPr lang="en-US" sz="2800" dirty="0" smtClean="0"/>
              <a:t> heart failure</a:t>
            </a:r>
          </a:p>
          <a:p>
            <a:pPr algn="l" rtl="0"/>
            <a:r>
              <a:rPr lang="en-US" sz="2800" dirty="0" smtClean="0"/>
              <a:t> retroperitoneal fibrosis</a:t>
            </a:r>
          </a:p>
          <a:p>
            <a:pPr algn="l" rtl="0"/>
            <a:r>
              <a:rPr lang="en-US" sz="2800" dirty="0" smtClean="0"/>
              <a:t> abdominal </a:t>
            </a:r>
            <a:r>
              <a:rPr lang="en-US" sz="2800" dirty="0" smtClean="0"/>
              <a:t>T.B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l" rtl="0"/>
            <a:r>
              <a:rPr lang="en-US" sz="2800" dirty="0" smtClean="0"/>
              <a:t> retroperitoneal malignancies 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71480"/>
            <a:ext cx="8501122" cy="5016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Lymph rich in proteins, lipids, and lymphocytes leaks into the bowel lumen, resulting in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protein-losing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enteropathy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steatorrhea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and lymphocyte depletion.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Hypoalbuminemia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hypogammaglobulinemia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edema,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lymphopenia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malabsorption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of fat and fat-soluble vitamins,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chylous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ascites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often occur.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642918"/>
            <a:ext cx="82868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 err="1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Dx</a:t>
            </a:r>
            <a:endParaRPr lang="en-US" sz="4400" b="1" dirty="0" smtClean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suggested by the typical findings 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elevated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fecal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α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-antitrypsin clearance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Radiologic findings of uniform, symmetric thickening of mucosal folds throughout the small intestine are characteristic but nonspecific.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Small bowel mucosal biopsy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can show dilated lacteals with distortion of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villi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no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inflammatory infiltrate.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425470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000" b="1" dirty="0" smtClean="0">
                <a:solidFill>
                  <a:srgbClr val="C00000"/>
                </a:solidFill>
              </a:rPr>
              <a:t>Rx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3200" dirty="0" smtClean="0"/>
              <a:t>includes restricting the amount of long-chain fat ingested </a:t>
            </a:r>
            <a:r>
              <a:rPr lang="en-US" sz="3200" dirty="0" smtClean="0"/>
              <a:t>&amp;</a:t>
            </a:r>
            <a:r>
              <a:rPr lang="en-US" sz="3200" dirty="0" smtClean="0"/>
              <a:t> </a:t>
            </a:r>
            <a:r>
              <a:rPr lang="en-US" sz="3200" dirty="0" smtClean="0"/>
              <a:t>administering a formula containing protein and medium-chain triglycerides (MCTs).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 Supplementing a low-fat diet with MCT oil in cooking is used in the management of older children. </a:t>
            </a:r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Rarely, </a:t>
            </a:r>
            <a:r>
              <a:rPr lang="en-US" sz="3200" dirty="0" err="1" smtClean="0"/>
              <a:t>parenteral</a:t>
            </a:r>
            <a:r>
              <a:rPr lang="en-US" sz="3200" dirty="0" smtClean="0"/>
              <a:t> nutrition is required. If only a portion of the intestine is involved, surgical resection may be considered.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643182"/>
            <a:ext cx="6051208" cy="1015663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6000" b="1" dirty="0" smtClean="0"/>
              <a:t>Cystic Fibrosis (CF)</a:t>
            </a:r>
            <a:endParaRPr lang="ar-IQ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000240"/>
            <a:ext cx="8501122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Coeliac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disease( Gluten-Sensitive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Enteropathy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GSE 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23698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disorder, the most common life-limiting  genetic disease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gene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for CF, localized to the long arm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is a large gene that encodes a polypeptide termed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cystic fibrosis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transmembrane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regulator 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CFTR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mutated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causing dysfunctional epithelial transport  &amp; leading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CF.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secretory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and absorptive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characters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epithelial cells are affected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714752"/>
            <a:ext cx="8715436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Most pts with CF have exocrine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pancreatic insufficiency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early in life (if not at birth) as a result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inspissation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of mucus in the pancreatic ducts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Maldigestion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with 2ry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malab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steatorrhea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&amp; many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def.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states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A, D, E, &amp; K) in untreated pt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 in addition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chronic chest infection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finger clubbing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&amp; other respiratory symptoms.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00496" y="507207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428604"/>
            <a:ext cx="8929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About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10% of pts are born with intestinal obstruction resulting from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inspissated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meconium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meconium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ileus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In older patients, intestinal obstruction may occur because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maldigestion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and thick mucus in the intestinal lumen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distal intestinal obstruction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syndrome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”DIOS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14282" y="3000372"/>
            <a:ext cx="821537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DX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 positive quantitative  </a:t>
            </a:r>
            <a:r>
              <a:rPr kumimoji="0" lang="en-US" sz="24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chloride sweat test (</a:t>
            </a:r>
            <a:r>
              <a:rPr kumimoji="0" lang="en-US" sz="2400" b="1" i="0" u="none" strike="noStrike" normalizeH="0" baseline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Cl</a:t>
            </a:r>
            <a:r>
              <a:rPr kumimoji="0" lang="en-US" sz="2400" b="1" i="0" u="none" strike="noStrike" normalizeH="0" baseline="30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−</a:t>
            </a:r>
            <a:r>
              <a:rPr kumimoji="0" lang="en-US" sz="24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≥ 60 </a:t>
            </a:r>
            <a:r>
              <a:rPr kumimoji="0" lang="en-US" sz="2400" b="1" i="0" u="none" strike="noStrike" normalizeH="0" baseline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mEq</a:t>
            </a:r>
            <a:r>
              <a:rPr kumimoji="0" lang="en-US" sz="2400" b="1" i="0" u="none" strike="noStrike" normalizeH="0" baseline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/L)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conjunction with 1 or more of the following features: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typical chronic obstructive pulmonary disease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documented exocrine pancreatic insufficiency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 positive family history.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357166"/>
            <a:ext cx="9001156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Calibri" pitchFamily="34" charset="0"/>
              </a:rPr>
              <a:t>Newborn Screening</a:t>
            </a:r>
            <a:r>
              <a:rPr kumimoji="0" lang="en-US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immunoreactive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trypsinogen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 results &amp; limited DNA testing on blood spots, which are then coupled with confirmatory sweat analysis.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2357430"/>
            <a:ext cx="885828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Calibri" pitchFamily="34" charset="0"/>
              </a:rPr>
              <a:t>Rx of Intestinal Complications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pancreatic enzyme replacement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When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meconium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ileus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is suspected, a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NGT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placed for suction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&amp;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newborn is hydrated. In many cases,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gastrografin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enemas with reflux of contrast material into the ileum not only confirm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but have also resulted in the passage of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meconium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plug and clearing of the obstruction.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2000240"/>
            <a:ext cx="5589800" cy="13234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Constipation</a:t>
            </a:r>
            <a:endParaRPr lang="ar-IQ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571480"/>
            <a:ext cx="88582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Any definition of constipation 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relative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depends on stool consistency, stool frequency,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difficulty in passing the stool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 normal child might have a soft stool only every 2nd or 3rd day without difficulty; this is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not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constipation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 hard stool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passed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with difficulty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every 3rd day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should be treated as constipation.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Constipation can arise from defects either in filling or emptying the rectum 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other definitions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Passage of hard scybalous pebble like or cylindrical cracked stools,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Straining or painful defecation).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DDx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Functional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constipation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Anal &amp; rectal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diso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.(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fissure,anal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stenosis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Imperf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…)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Neurological/ neuromuscular(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Hirschsprung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dis,CP,Down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Metabolic &amp;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endocrine(</a:t>
            </a:r>
            <a:r>
              <a:rPr lang="en-US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hypothyroidism,hypoK,hyperCa,DI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Medications(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anticholinergics,antihistamines,opiods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….)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Toxins(lead poisoning, botulism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…..)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Miscellaneous( CMPA,celiac disease…..)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14480" y="2786058"/>
            <a:ext cx="5786478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haroni" pitchFamily="2" charset="-79"/>
                <a:ea typeface="Calibri" pitchFamily="34" charset="0"/>
                <a:cs typeface="Aharoni" pitchFamily="2" charset="-79"/>
              </a:rPr>
              <a:t>Abdominal Pain</a:t>
            </a:r>
            <a:endParaRPr kumimoji="0" lang="en-US" sz="4400" b="1" i="0" u="none" strike="noStrike" cap="all" normalizeH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one of the most common symptoms in children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&amp;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adolescents &amp; is estimated to account for ˷ 5% of unscheduled office visits.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Recurrent abdominal pain (RAP)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 a recognizable entity in childhood was first characterized by  pain that occurs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doni MT Black" pitchFamily="18" charset="0"/>
                <a:ea typeface="Calibri" pitchFamily="34" charset="0"/>
                <a:cs typeface="Calibri" pitchFamily="34" charset="0"/>
              </a:rPr>
              <a:t>at least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doni MT Black" pitchFamily="18" charset="0"/>
                <a:ea typeface="Calibri" pitchFamily="34" charset="0"/>
                <a:cs typeface="Calibri" pitchFamily="34" charset="0"/>
              </a:rPr>
              <a:t>three times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doni MT Black" pitchFamily="18" charset="0"/>
                <a:ea typeface="Calibri" pitchFamily="34" charset="0"/>
                <a:cs typeface="Calibri" pitchFamily="34" charset="0"/>
              </a:rPr>
              <a:t>over a period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doni MT Black" pitchFamily="18" charset="0"/>
                <a:ea typeface="Calibri" pitchFamily="34" charset="0"/>
                <a:cs typeface="Calibri" pitchFamily="34" charset="0"/>
              </a:rPr>
              <a:t>3 or more months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doni MT Black" pitchFamily="18" charset="0"/>
                <a:ea typeface="Calibri" pitchFamily="34" charset="0"/>
                <a:cs typeface="Calibri" pitchFamily="34" charset="0"/>
              </a:rPr>
              <a:t> severely enough to affect daily activities in children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doni MT Black" pitchFamily="18" charset="0"/>
                <a:ea typeface="Calibri" pitchFamily="34" charset="0"/>
                <a:cs typeface="Calibri" pitchFamily="34" charset="0"/>
              </a:rPr>
              <a:t>older than 3 years.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Bodoni MT Blac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214414" y="214290"/>
            <a:ext cx="6167073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  <a:cs typeface="Calibri" pitchFamily="34" charset="0"/>
              </a:rPr>
              <a:t>Causes of  recurrent or chronic abdominal pain: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85720" y="1357298"/>
            <a:ext cx="7000892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Associated with upper GI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symptoms: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GERD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Peptic ulcer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Crohn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disease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Henoch-Schonlein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purpura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Parasitic infection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Giardia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8596" y="5143512"/>
            <a:ext cx="678661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Motility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disorders: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Idiopathic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gastroparesis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40318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Associated with altered bowel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pattern: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inflammatory bowel disorders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(UC,CD idiopathic)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Parasitic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Bacterial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(C.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difficile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Yersinia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Campylobacter,TB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Lactose intolerance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Chronic constipation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Neoplasia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(lymphoma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Psychiatric disorders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such as anxiety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785794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It  is an 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enteropathy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 in which the 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gliadin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 fraction of gluten provokes a damaging immunological response in the proximal small intestinal mucosa. As a result, the rate of migration of absorptive cells moving up the 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villi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enterocytes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) from the crypts is massively increased but is insufficient to compensate for increased cell loss from the villous tips. 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Villi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 become progressively shorter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alibri" pitchFamily="34" charset="0"/>
                <a:ea typeface="Times New Roman" pitchFamily="18" charset="0"/>
                <a:cs typeface="Calibri" pitchFamily="34" charset="0"/>
              </a:rPr>
              <a:t>then absent, leaving a flat mucosa.</a:t>
            </a:r>
            <a:endParaRPr kumimoji="0" lang="en-US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5720" y="4071942"/>
            <a:ext cx="8858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The incidence 1:3000. It is considered an autoimmune condition because of the presence of anti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Times New Roman" pitchFamily="18" charset="0"/>
                <a:cs typeface="Calibri" pitchFamily="34" charset="0"/>
              </a:rPr>
              <a:t>–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TG2 antibodies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the association with other autoimmune diseases (thyroid, liver, diabetes, adrenal).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It is triggered by the ingestion of </a:t>
            </a:r>
            <a:r>
              <a:rPr kumimoji="0" lang="en-US" sz="2400" b="1" i="0" u="none" strike="noStrike" normalizeH="0" baseline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wheat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gluten and related </a:t>
            </a:r>
            <a:r>
              <a:rPr kumimoji="0" lang="en-US" sz="2400" b="1" i="0" u="none" strike="noStrike" normalizeH="0" baseline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prolamines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from </a:t>
            </a:r>
            <a:r>
              <a:rPr kumimoji="0" lang="en-US" sz="2400" b="1" i="0" u="none" strike="noStrike" normalizeH="0" baseline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rye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normalizeH="0" baseline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barley</a:t>
            </a:r>
            <a:r>
              <a:rPr kumimoji="0" lang="en-US" sz="2400" b="1" i="0" u="none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n-US" sz="2400" b="1" i="0" u="none" strike="noStrike" normalizeH="0" baseline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85720" y="642918"/>
            <a:ext cx="8643998" cy="501675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Presenting as isolated paroxysmal abdominal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pain: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Obstructive disorders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Small bowel lymphoma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Postsurgical adhesions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Abdominal migraine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Acute intermittent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porphyria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Vascular disorders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Mental disorders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school phobia)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Functional abdominal pain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2826127"/>
            <a:ext cx="8215370" cy="35394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Other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Chronic pancreatitis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Sickle cell crisis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Chronic hepatitis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Chronic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cholecystitis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&amp;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Choledochal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cyst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UPJ  obstruction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&amp;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Hydronephrosis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Familial Mediterranean fever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214290"/>
            <a:ext cx="8143932" cy="25545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Surgical: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Meckel's</a:t>
            </a: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diverticulum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Recurrent </a:t>
            </a:r>
            <a:r>
              <a:rPr lang="en-US" sz="32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intussusception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Internal, inguinal, or abdominal wall hernia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Chronic appendicitis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363915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The alarming signs &amp; symptoms that suggest organic rather than functional causes for RAP: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involuntary weight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deceleration of linear growth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GIT blood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significant vomiting, chronic severe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diarrhea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persistent right upper or right lower quadrant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unexplained fever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family history of inflammatory bowel disease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&amp; etc..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85728"/>
            <a:ext cx="878684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 genetic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predilection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 suggested by the family aggregation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&amp;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concordance in monozygotic twins, which approaches 100%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but 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nvironmental factors might affect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Prolonged breastfeeding has been associated with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incidence of symptomatic disease.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classical presentation is at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8-24 months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of life with: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FTT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following  introduction of gluten in cereals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General irritability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bnormal stools(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steatorrheal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i.e. offensive greasy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or  not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Abdominal distension and buttock wasting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Increasingly, children may present 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later childhood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with: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anemia (iron and/or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folate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deficiency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growth failure or short stature, with little or no GIT symptoms.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Occasionally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constipation, rectal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prolapse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intussusception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3263" y="566738"/>
            <a:ext cx="265747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01440" y="2500306"/>
            <a:ext cx="2218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Celiac patient</a:t>
            </a:r>
            <a:endParaRPr lang="ar-IQ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itannic Bold" pitchFamily="34" charset="0"/>
                <a:ea typeface="Times New Roman" pitchFamily="18" charset="0"/>
                <a:cs typeface="Calibri" pitchFamily="34" charset="0"/>
              </a:rPr>
              <a:t>Diagnosis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Serologic tests have a crucial role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Dx</a:t>
            </a:r>
            <a:endParaRPr lang="en-US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Times New Roman" pitchFamily="18" charset="0"/>
                <a:cs typeface="Calibri" pitchFamily="34" charset="0"/>
              </a:rPr>
              <a:t>IgA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Times New Roman" pitchFamily="18" charset="0"/>
                <a:cs typeface="Calibri" pitchFamily="34" charset="0"/>
              </a:rPr>
              <a:t> anti-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Calibri" pitchFamily="34" charset="0"/>
                <a:cs typeface="Calibri" pitchFamily="34" charset="0"/>
              </a:rPr>
              <a:t> tissue 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Calibri" pitchFamily="34" charset="0"/>
                <a:cs typeface="Calibri" pitchFamily="34" charset="0"/>
              </a:rPr>
              <a:t>transglutaminase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Times New Roman" pitchFamily="18" charset="0"/>
                <a:cs typeface="Calibri" pitchFamily="34" charset="0"/>
              </a:rPr>
              <a:t>TG2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doni MT Black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[sensitivity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is  ˷ 87%,  specificity is  ˷ 95%).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Some 10% of pts who  diagnosed earlier than 2 yr of age show absence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anti-TG2. For them, the measurement of :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serum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antigliadin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generally advised.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Ab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against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gliadin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-derived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deamidated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peptides (D-AGA) have been assessed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problem with serology is represented by the association of celiac disease with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IgA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deficiency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Serum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should always be checked,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&amp;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this case  D-AGA,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IgG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anti-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endomysium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or TG2 should be sought.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Negative serology should not preclude a biopsy examination when the clinical suspicion is strong.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Confirmation depends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upon: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demonstration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a flat mucosa on </a:t>
            </a:r>
            <a:r>
              <a:rPr kumimoji="0" lang="en-US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jejunal biopsy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followed by the resolution of symptoms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&amp;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catch-up growth upon gluten withdrawal.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{There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no place for the empirical use of a gluten-free diet as a diagnostic test for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coeliac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disease in the absence of a jejunal biopsy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 OTHER CAUSES OF FLAT MUCOSA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Tropical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sprue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Giardiasis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Cow's milk &amp; soy protein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enteropathy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…….etc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282" y="285728"/>
            <a:ext cx="8643998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Silent celiac disease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 No apparent symptoms in spite of histological evidence of villous atrophy) is being increasingly recognized, mainly in asymptomatic 1st-degree relatives of celiac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pts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2844" y="1714488"/>
            <a:ext cx="878684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Treatment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only treatment for celiac disease is lifelong strict adherence to a gluten-free diet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07181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Times New Roman" pitchFamily="18" charset="0"/>
                <a:cs typeface="Calibri" pitchFamily="34" charset="0"/>
              </a:rPr>
              <a:t>Screening for celiac disease is indicated 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DM type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Down ,Turner &amp; William syndromes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Unexplained 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1st-degree relatives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Autoimmune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thyroiditis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Addison disease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Dermatitis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herpetiformis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Short stature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Unexplained osteoporosis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/>
            <a:r>
              <a:rPr lang="en-US" b="1" dirty="0" err="1" smtClean="0"/>
              <a:t>Acrodermatitis</a:t>
            </a:r>
            <a:r>
              <a:rPr lang="en-US" b="1" dirty="0" smtClean="0"/>
              <a:t> </a:t>
            </a:r>
            <a:r>
              <a:rPr lang="en-US" b="1" dirty="0" err="1" smtClean="0"/>
              <a:t>Enteropathica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1636</Words>
  <Application>Microsoft Office PowerPoint</Application>
  <PresentationFormat>On-screen Show (4:3)</PresentationFormat>
  <Paragraphs>198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Acrodermatitis Enteropathica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</dc:creator>
  <cp:lastModifiedBy>Apple</cp:lastModifiedBy>
  <cp:revision>49</cp:revision>
  <dcterms:created xsi:type="dcterms:W3CDTF">2013-09-02T11:03:43Z</dcterms:created>
  <dcterms:modified xsi:type="dcterms:W3CDTF">2013-10-18T17:44:44Z</dcterms:modified>
</cp:coreProperties>
</file>