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3" r:id="rId6"/>
    <p:sldId id="260" r:id="rId7"/>
    <p:sldId id="261" r:id="rId8"/>
    <p:sldId id="262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84380"/>
    <p:restoredTop sz="94660"/>
  </p:normalViewPr>
  <p:slideViewPr>
    <p:cSldViewPr>
      <p:cViewPr varScale="1">
        <p:scale>
          <a:sx n="70" d="100"/>
          <a:sy n="70" d="100"/>
        </p:scale>
        <p:origin x="-60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B41B3-9F48-478C-95AC-6EF3ACDB9477}" type="datetimeFigureOut">
              <a:rPr lang="ar-IQ" smtClean="0"/>
              <a:pPr/>
              <a:t>14/12/1434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635C28-9922-469C-97FE-A224BEFE39E2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B41B3-9F48-478C-95AC-6EF3ACDB9477}" type="datetimeFigureOut">
              <a:rPr lang="ar-IQ" smtClean="0"/>
              <a:pPr/>
              <a:t>14/12/1434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635C28-9922-469C-97FE-A224BEFE39E2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B41B3-9F48-478C-95AC-6EF3ACDB9477}" type="datetimeFigureOut">
              <a:rPr lang="ar-IQ" smtClean="0"/>
              <a:pPr/>
              <a:t>14/12/1434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635C28-9922-469C-97FE-A224BEFE39E2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B41B3-9F48-478C-95AC-6EF3ACDB9477}" type="datetimeFigureOut">
              <a:rPr lang="ar-IQ" smtClean="0"/>
              <a:pPr/>
              <a:t>14/12/1434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635C28-9922-469C-97FE-A224BEFE39E2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B41B3-9F48-478C-95AC-6EF3ACDB9477}" type="datetimeFigureOut">
              <a:rPr lang="ar-IQ" smtClean="0"/>
              <a:pPr/>
              <a:t>14/12/1434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635C28-9922-469C-97FE-A224BEFE39E2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B41B3-9F48-478C-95AC-6EF3ACDB9477}" type="datetimeFigureOut">
              <a:rPr lang="ar-IQ" smtClean="0"/>
              <a:pPr/>
              <a:t>14/12/1434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635C28-9922-469C-97FE-A224BEFE39E2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B41B3-9F48-478C-95AC-6EF3ACDB9477}" type="datetimeFigureOut">
              <a:rPr lang="ar-IQ" smtClean="0"/>
              <a:pPr/>
              <a:t>14/12/1434</a:t>
            </a:fld>
            <a:endParaRPr lang="ar-IQ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635C28-9922-469C-97FE-A224BEFE39E2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B41B3-9F48-478C-95AC-6EF3ACDB9477}" type="datetimeFigureOut">
              <a:rPr lang="ar-IQ" smtClean="0"/>
              <a:pPr/>
              <a:t>14/12/1434</a:t>
            </a:fld>
            <a:endParaRPr lang="ar-IQ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635C28-9922-469C-97FE-A224BEFE39E2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B41B3-9F48-478C-95AC-6EF3ACDB9477}" type="datetimeFigureOut">
              <a:rPr lang="ar-IQ" smtClean="0"/>
              <a:pPr/>
              <a:t>14/12/1434</a:t>
            </a:fld>
            <a:endParaRPr lang="ar-IQ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635C28-9922-469C-97FE-A224BEFE39E2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B41B3-9F48-478C-95AC-6EF3ACDB9477}" type="datetimeFigureOut">
              <a:rPr lang="ar-IQ" smtClean="0"/>
              <a:pPr/>
              <a:t>14/12/1434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635C28-9922-469C-97FE-A224BEFE39E2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IQ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B41B3-9F48-478C-95AC-6EF3ACDB9477}" type="datetimeFigureOut">
              <a:rPr lang="ar-IQ" smtClean="0"/>
              <a:pPr/>
              <a:t>14/12/1434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635C28-9922-469C-97FE-A224BEFE39E2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75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DB41B3-9F48-478C-95AC-6EF3ACDB9477}" type="datetimeFigureOut">
              <a:rPr lang="ar-IQ" smtClean="0"/>
              <a:pPr/>
              <a:t>14/12/1434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635C28-9922-469C-97FE-A224BEFE39E2}" type="slidenum">
              <a:rPr lang="ar-IQ" smtClean="0"/>
              <a:pPr/>
              <a:t>‹#›</a:t>
            </a:fld>
            <a:endParaRPr lang="ar-IQ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IQ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5720" y="1142984"/>
            <a:ext cx="8286808" cy="353943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l" rtl="0"/>
            <a:r>
              <a:rPr lang="en-US" sz="2800" dirty="0" smtClean="0">
                <a:latin typeface="Arial Black" pitchFamily="34" charset="0"/>
                <a:cs typeface="Arial" pitchFamily="34" charset="0"/>
              </a:rPr>
              <a:t>Objectives of this </a:t>
            </a:r>
            <a:r>
              <a:rPr lang="en-US" sz="2800" dirty="0" smtClean="0">
                <a:latin typeface="Arial Black" pitchFamily="34" charset="0"/>
                <a:cs typeface="Arial" pitchFamily="34" charset="0"/>
              </a:rPr>
              <a:t>lecture:</a:t>
            </a:r>
          </a:p>
          <a:p>
            <a:pPr algn="l" rtl="0"/>
            <a:r>
              <a:rPr lang="en-US" sz="2800" dirty="0" smtClean="0">
                <a:latin typeface="Arial Black" pitchFamily="34" charset="0"/>
                <a:cs typeface="Arial" pitchFamily="34" charset="0"/>
              </a:rPr>
              <a:t>1.What’s celiac disease?</a:t>
            </a:r>
          </a:p>
          <a:p>
            <a:pPr algn="l" rtl="0"/>
            <a:r>
              <a:rPr lang="en-US" sz="2800" dirty="0" smtClean="0">
                <a:latin typeface="Arial Black" pitchFamily="34" charset="0"/>
                <a:cs typeface="Arial" pitchFamily="34" charset="0"/>
              </a:rPr>
              <a:t>2.What’s </a:t>
            </a:r>
            <a:r>
              <a:rPr lang="en-US" sz="2800" dirty="0" err="1" smtClean="0">
                <a:latin typeface="Arial Black" pitchFamily="34" charset="0"/>
                <a:cs typeface="Arial" pitchFamily="34" charset="0"/>
              </a:rPr>
              <a:t>acrodermatitis</a:t>
            </a:r>
            <a:r>
              <a:rPr lang="en-US" sz="2800" dirty="0" smtClean="0">
                <a:latin typeface="Arial Black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 Black" pitchFamily="34" charset="0"/>
                <a:cs typeface="Arial" pitchFamily="34" charset="0"/>
              </a:rPr>
              <a:t>enteropathica</a:t>
            </a:r>
            <a:r>
              <a:rPr lang="en-US" sz="2800" dirty="0" smtClean="0">
                <a:latin typeface="Arial Black" pitchFamily="34" charset="0"/>
                <a:cs typeface="Arial" pitchFamily="34" charset="0"/>
              </a:rPr>
              <a:t>?</a:t>
            </a:r>
          </a:p>
          <a:p>
            <a:pPr algn="l" rtl="0"/>
            <a:r>
              <a:rPr lang="en-US" sz="2800" dirty="0" smtClean="0">
                <a:latin typeface="Arial Black" pitchFamily="34" charset="0"/>
                <a:cs typeface="Arial" pitchFamily="34" charset="0"/>
              </a:rPr>
              <a:t>3.What’s intestinal </a:t>
            </a:r>
            <a:r>
              <a:rPr lang="en-US" sz="2800" dirty="0" err="1" smtClean="0">
                <a:latin typeface="Arial Black" pitchFamily="34" charset="0"/>
                <a:cs typeface="Arial" pitchFamily="34" charset="0"/>
              </a:rPr>
              <a:t>lymphangiectasia</a:t>
            </a:r>
            <a:r>
              <a:rPr lang="en-US" sz="2800" dirty="0" smtClean="0">
                <a:latin typeface="Arial Black" pitchFamily="34" charset="0"/>
                <a:cs typeface="Arial" pitchFamily="34" charset="0"/>
              </a:rPr>
              <a:t>?</a:t>
            </a:r>
          </a:p>
          <a:p>
            <a:pPr algn="l" rtl="0"/>
            <a:r>
              <a:rPr lang="en-US" sz="2800" dirty="0" smtClean="0">
                <a:latin typeface="Arial Black" pitchFamily="34" charset="0"/>
                <a:cs typeface="Arial" pitchFamily="34" charset="0"/>
              </a:rPr>
              <a:t>4. Cystic Fibrosis</a:t>
            </a:r>
          </a:p>
          <a:p>
            <a:pPr algn="l" rtl="0"/>
            <a:r>
              <a:rPr lang="en-US" sz="2800" dirty="0" smtClean="0">
                <a:latin typeface="Arial Black" pitchFamily="34" charset="0"/>
                <a:cs typeface="Arial" pitchFamily="34" charset="0"/>
              </a:rPr>
              <a:t>5.DDx of constipation</a:t>
            </a:r>
          </a:p>
          <a:p>
            <a:pPr algn="l" rtl="0"/>
            <a:r>
              <a:rPr lang="en-US" sz="2800" dirty="0" smtClean="0">
                <a:latin typeface="Arial Black" pitchFamily="34" charset="0"/>
                <a:cs typeface="Arial" pitchFamily="34" charset="0"/>
              </a:rPr>
              <a:t>6.DDx of recurrent abdominal pain</a:t>
            </a:r>
          </a:p>
          <a:p>
            <a:pPr algn="l" rtl="0"/>
            <a:endParaRPr lang="ar-IQ" sz="2800" dirty="0">
              <a:latin typeface="Arial Black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14282" y="500042"/>
            <a:ext cx="8786874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/>
            <a:r>
              <a:rPr lang="en-US" sz="2400" dirty="0" smtClean="0"/>
              <a:t>is a rare </a:t>
            </a:r>
            <a:r>
              <a:rPr lang="en-US" sz="2400" dirty="0" smtClean="0"/>
              <a:t>AR</a:t>
            </a:r>
            <a:r>
              <a:rPr lang="en-US" sz="2400" dirty="0" smtClean="0"/>
              <a:t> </a:t>
            </a:r>
            <a:r>
              <a:rPr lang="en-US" sz="2400" dirty="0" smtClean="0"/>
              <a:t>disorder caused by an inability to absorb sufficient </a:t>
            </a:r>
            <a:r>
              <a:rPr lang="en-US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zinc</a:t>
            </a:r>
            <a:r>
              <a:rPr lang="en-US" sz="2400" dirty="0" smtClean="0"/>
              <a:t> from the </a:t>
            </a:r>
            <a:r>
              <a:rPr lang="en-US" sz="2400" dirty="0" smtClean="0"/>
              <a:t>diet.</a:t>
            </a:r>
          </a:p>
          <a:p>
            <a:pPr algn="l" rtl="0"/>
            <a:endParaRPr lang="en-US" sz="2400" dirty="0" smtClean="0"/>
          </a:p>
          <a:p>
            <a:pPr algn="l" rtl="0"/>
            <a:r>
              <a:rPr lang="en-US" sz="2400" dirty="0" smtClean="0"/>
              <a:t>The </a:t>
            </a:r>
            <a:r>
              <a:rPr lang="en-US" sz="2400" dirty="0" smtClean="0"/>
              <a:t>genetic defect is in the intestinal zinc specific transporter gene . Initial signs and symptoms usually occur in the first few months of life, often after weaning from breast milk to cow's milk.</a:t>
            </a:r>
          </a:p>
          <a:p>
            <a:pPr algn="l" rtl="0"/>
            <a:endParaRPr lang="en-US" sz="2400" dirty="0" smtClean="0"/>
          </a:p>
          <a:p>
            <a:pPr algn="l" rtl="0"/>
            <a:r>
              <a:rPr lang="en-US" sz="2400" dirty="0" smtClean="0"/>
              <a:t> The </a:t>
            </a:r>
            <a:r>
              <a:rPr lang="en-US" sz="2400" dirty="0" smtClean="0">
                <a:solidFill>
                  <a:srgbClr val="00B0F0"/>
                </a:solidFill>
              </a:rPr>
              <a:t>cutaneous eruption </a:t>
            </a:r>
            <a:r>
              <a:rPr lang="en-US" sz="2400" dirty="0" smtClean="0"/>
              <a:t>consists of </a:t>
            </a:r>
            <a:r>
              <a:rPr lang="en-US" sz="2400" dirty="0" err="1" smtClean="0"/>
              <a:t>vesiculobullous</a:t>
            </a:r>
            <a:r>
              <a:rPr lang="en-US" sz="2400" dirty="0" smtClean="0"/>
              <a:t>, eczematous, dry, scaly, or </a:t>
            </a:r>
            <a:r>
              <a:rPr lang="en-US" sz="2400" dirty="0" err="1" smtClean="0"/>
              <a:t>psoriasiform</a:t>
            </a:r>
            <a:r>
              <a:rPr lang="en-US" sz="2400" dirty="0" smtClean="0"/>
              <a:t> skin lesions symmetrically distributed in the </a:t>
            </a:r>
            <a:r>
              <a:rPr lang="en-US" sz="2400" dirty="0" err="1" smtClean="0"/>
              <a:t>perioral</a:t>
            </a:r>
            <a:r>
              <a:rPr lang="en-US" sz="2400" dirty="0" smtClean="0"/>
              <a:t>, </a:t>
            </a:r>
            <a:r>
              <a:rPr lang="en-US" sz="2400" dirty="0" err="1" smtClean="0"/>
              <a:t>acral</a:t>
            </a:r>
            <a:r>
              <a:rPr lang="en-US" sz="2400" dirty="0" smtClean="0"/>
              <a:t>, </a:t>
            </a:r>
            <a:r>
              <a:rPr lang="en-US" sz="2400" dirty="0" err="1" smtClean="0"/>
              <a:t>perineal</a:t>
            </a:r>
            <a:r>
              <a:rPr lang="en-US" sz="2400" dirty="0" smtClean="0"/>
              <a:t> areas </a:t>
            </a:r>
            <a:r>
              <a:rPr lang="en-US" sz="2400" dirty="0" smtClean="0"/>
              <a:t>&amp; </a:t>
            </a:r>
            <a:r>
              <a:rPr lang="en-US" sz="2400" dirty="0" smtClean="0"/>
              <a:t>on the cheeks, knees, and elbows . </a:t>
            </a:r>
            <a:endParaRPr lang="ar-IQ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1"/>
          <p:cNvSpPr>
            <a:spLocks noChangeArrowheads="1"/>
          </p:cNvSpPr>
          <p:nvPr/>
        </p:nvSpPr>
        <p:spPr bwMode="auto">
          <a:xfrm>
            <a:off x="0" y="500042"/>
            <a:ext cx="8858280" cy="56323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The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B0F0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hair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 often has a peculiar, reddish tint, </a:t>
            </a:r>
            <a:r>
              <a:rPr lang="en-US" sz="2400" dirty="0" smtClean="0">
                <a:latin typeface="Calibri" pitchFamily="34" charset="0"/>
                <a:ea typeface="Times New Roman" pitchFamily="18" charset="0"/>
                <a:cs typeface="Calibri" pitchFamily="34" charset="0"/>
              </a:rPr>
              <a:t>&amp;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alopecia of some degree is characteristic.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Times New Roman" pitchFamily="18" charset="0"/>
              <a:cs typeface="Calibri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B0F0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Ocular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 manifestations include photophobia, conjunctivitis,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blepharitis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, and corneal dystrophy detectable by slit-lamp examination. 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Times New Roman" pitchFamily="18" charset="0"/>
              <a:cs typeface="Calibri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400" dirty="0" smtClean="0">
              <a:latin typeface="Calibri" pitchFamily="34" charset="0"/>
              <a:ea typeface="Times New Roman" pitchFamily="18" charset="0"/>
              <a:cs typeface="Calibri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Associated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manifestations include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B0F0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chronic diarrhea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,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B0F0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stomatitis,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00B0F0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glossitis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B0F0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,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00B0F0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paronychia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B0F0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, nail dystrophy, growth retardation, irritability, delayed wound healing,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00B0F0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intercurrent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B0F0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 bacterial infections, and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00B0F0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superinfection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B0F0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 with </a:t>
            </a:r>
            <a:r>
              <a:rPr kumimoji="0" lang="en-US" sz="2400" b="0" i="1" u="none" strike="noStrike" cap="none" normalizeH="0" baseline="0" dirty="0" smtClean="0">
                <a:ln>
                  <a:noFill/>
                </a:ln>
                <a:solidFill>
                  <a:srgbClr val="00B0F0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Candida </a:t>
            </a:r>
            <a:r>
              <a:rPr kumimoji="0" lang="en-US" sz="2400" b="0" i="1" u="none" strike="noStrike" cap="none" normalizeH="0" baseline="0" dirty="0" err="1" smtClean="0">
                <a:ln>
                  <a:noFill/>
                </a:ln>
                <a:solidFill>
                  <a:srgbClr val="00B0F0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albicans</a:t>
            </a:r>
            <a:r>
              <a:rPr kumimoji="0" lang="en-US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.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 Lymphocyte function and free radical scavenging are impaired.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Times New Roman" pitchFamily="18" charset="0"/>
              <a:cs typeface="Calibri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Without </a:t>
            </a:r>
            <a:r>
              <a:rPr kumimoji="0" lang="en-US" sz="2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 Rx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, the course is chronic and intermittent but often relentlessly progressive. When the disease is less severe, only growth retardation and delayed development may be apparent.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048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048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048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5786" y="1214422"/>
            <a:ext cx="7726612" cy="35671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Rectangle 2"/>
          <p:cNvSpPr/>
          <p:nvPr/>
        </p:nvSpPr>
        <p:spPr>
          <a:xfrm>
            <a:off x="2065506" y="571480"/>
            <a:ext cx="394434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Acrodermatitis</a:t>
            </a:r>
            <a:r>
              <a:rPr lang="en-US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400" b="1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enteropathica</a:t>
            </a:r>
            <a:endParaRPr lang="ar-IQ" sz="24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1"/>
          <p:cNvSpPr>
            <a:spLocks noChangeArrowheads="1"/>
          </p:cNvSpPr>
          <p:nvPr/>
        </p:nvSpPr>
        <p:spPr bwMode="auto">
          <a:xfrm>
            <a:off x="428596" y="714356"/>
            <a:ext cx="8429684" cy="53245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US" sz="3200" b="1" i="0" u="none" strike="noStrike" cap="none" normalizeH="0" baseline="0" dirty="0" err="1" smtClean="0">
                <a:ln>
                  <a:noFill/>
                </a:ln>
                <a:solidFill>
                  <a:srgbClr val="00B0F0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Dx</a:t>
            </a:r>
            <a:endParaRPr kumimoji="0" lang="en-US" sz="2800" b="1" i="0" u="none" strike="noStrike" cap="none" normalizeH="0" baseline="0" dirty="0" smtClean="0">
              <a:ln>
                <a:noFill/>
              </a:ln>
              <a:solidFill>
                <a:srgbClr val="00B0F0"/>
              </a:solidFill>
              <a:effectLst/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established by the constellation of clinical findings and detection of a low plasma zinc concentration.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Histopathologic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changes in the skin are nonspecific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00B0F0"/>
                </a:solidFill>
                <a:effectLst/>
                <a:latin typeface="Arial" pitchFamily="34" charset="0"/>
                <a:cs typeface="Arial" pitchFamily="34" charset="0"/>
              </a:rPr>
              <a:t>Rx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Oral 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zinc compounds is the treatment of choice. Optimal doses range from 50 mg/24 hr of zinc sulfate, acetate, or gluconate daily for infants up to 150 mg/24 hr for older children.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rgbClr val="00B0F0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DDx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: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secondary zinc deficiency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457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2457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2457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285852" y="2428868"/>
            <a:ext cx="6775829" cy="769441"/>
          </a:xfrm>
          <a:prstGeom prst="rect">
            <a:avLst/>
          </a:prstGeom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en-US" b="1" i="1" dirty="0" smtClean="0"/>
              <a:t> </a:t>
            </a:r>
            <a:r>
              <a:rPr lang="en-US" sz="4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Intestinal </a:t>
            </a:r>
            <a:r>
              <a:rPr lang="en-US" sz="44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Lymphangiectasia</a:t>
            </a:r>
            <a:r>
              <a:rPr lang="en-US" b="1" dirty="0" smtClean="0"/>
              <a:t> </a:t>
            </a:r>
            <a:endParaRPr lang="ar-IQ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14282" y="571480"/>
            <a:ext cx="8929718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/>
            <a:r>
              <a:rPr lang="en-US" sz="2800" dirty="0" smtClean="0"/>
              <a:t>Obstruction of the lymphatic drainage of the intestine can be due to either congenital defects in lymphatic duct formation or to </a:t>
            </a:r>
            <a:r>
              <a:rPr lang="en-US" sz="2800" dirty="0" smtClean="0"/>
              <a:t>2ry</a:t>
            </a:r>
            <a:r>
              <a:rPr lang="en-US" sz="2800" dirty="0" smtClean="0"/>
              <a:t> </a:t>
            </a:r>
            <a:r>
              <a:rPr lang="en-US" sz="2800" dirty="0" smtClean="0"/>
              <a:t>causes .</a:t>
            </a:r>
          </a:p>
          <a:p>
            <a:pPr algn="l" rtl="0"/>
            <a:endParaRPr lang="en-US" sz="2800" dirty="0" smtClean="0"/>
          </a:p>
          <a:p>
            <a:pPr algn="l" rtl="0"/>
            <a:r>
              <a:rPr lang="en-US" sz="2800" dirty="0" smtClean="0"/>
              <a:t>The </a:t>
            </a:r>
            <a:r>
              <a:rPr lang="en-US" sz="2800" b="1" dirty="0" smtClean="0">
                <a:solidFill>
                  <a:srgbClr val="C00000"/>
                </a:solidFill>
              </a:rPr>
              <a:t>congenital</a:t>
            </a:r>
            <a:r>
              <a:rPr lang="en-US" sz="2800" dirty="0" smtClean="0"/>
              <a:t> form is often associated with lymphatic abnormalities elsewhere in the body, as occur with Turner, Noonan, and </a:t>
            </a:r>
            <a:r>
              <a:rPr lang="en-US" sz="2800" dirty="0" err="1" smtClean="0"/>
              <a:t>Klippel</a:t>
            </a:r>
            <a:r>
              <a:rPr lang="en-US" sz="2800" dirty="0" smtClean="0"/>
              <a:t>-</a:t>
            </a:r>
            <a:r>
              <a:rPr lang="en-US" sz="2800" dirty="0" err="1" smtClean="0"/>
              <a:t>Trenaunay</a:t>
            </a:r>
            <a:r>
              <a:rPr lang="en-US" sz="2800" dirty="0" smtClean="0"/>
              <a:t>-Weber syndromes.</a:t>
            </a:r>
          </a:p>
          <a:p>
            <a:pPr algn="l" rtl="0"/>
            <a:endParaRPr lang="en-US" sz="2800" dirty="0" smtClean="0"/>
          </a:p>
          <a:p>
            <a:pPr algn="l" rtl="0"/>
            <a:r>
              <a:rPr lang="en-US" sz="2800" dirty="0" smtClean="0"/>
              <a:t> Causes of </a:t>
            </a:r>
            <a:r>
              <a:rPr lang="en-US" sz="2800" b="1" dirty="0" smtClean="0">
                <a:solidFill>
                  <a:srgbClr val="C00000"/>
                </a:solidFill>
              </a:rPr>
              <a:t>secondary</a:t>
            </a:r>
            <a:r>
              <a:rPr lang="en-US" sz="2800" dirty="0" smtClean="0"/>
              <a:t> </a:t>
            </a:r>
            <a:r>
              <a:rPr lang="en-US" sz="2800" dirty="0" err="1" smtClean="0"/>
              <a:t>lymphangiectasia</a:t>
            </a:r>
            <a:r>
              <a:rPr lang="en-US" sz="2800" dirty="0" smtClean="0"/>
              <a:t> include:</a:t>
            </a:r>
          </a:p>
          <a:p>
            <a:pPr algn="l" rtl="0"/>
            <a:r>
              <a:rPr lang="en-US" sz="2800" dirty="0" smtClean="0"/>
              <a:t> constrictive </a:t>
            </a:r>
            <a:r>
              <a:rPr lang="en-US" sz="2800" dirty="0" err="1" smtClean="0"/>
              <a:t>pericarditis</a:t>
            </a:r>
            <a:endParaRPr lang="en-US" sz="2800" dirty="0" smtClean="0"/>
          </a:p>
          <a:p>
            <a:pPr algn="l" rtl="0"/>
            <a:r>
              <a:rPr lang="en-US" sz="2800" dirty="0" smtClean="0"/>
              <a:t> heart failure</a:t>
            </a:r>
          </a:p>
          <a:p>
            <a:pPr algn="l" rtl="0"/>
            <a:r>
              <a:rPr lang="en-US" sz="2800" dirty="0" smtClean="0"/>
              <a:t> retroperitoneal fibrosis</a:t>
            </a:r>
          </a:p>
          <a:p>
            <a:pPr algn="l" rtl="0"/>
            <a:r>
              <a:rPr lang="en-US" sz="2800" dirty="0" smtClean="0"/>
              <a:t> abdominal </a:t>
            </a:r>
            <a:r>
              <a:rPr lang="en-US" sz="2800" dirty="0" smtClean="0"/>
              <a:t>T.B</a:t>
            </a:r>
            <a:r>
              <a:rPr lang="en-US" sz="2800" dirty="0" smtClean="0"/>
              <a:t> </a:t>
            </a:r>
            <a:endParaRPr lang="en-US" sz="2800" dirty="0" smtClean="0"/>
          </a:p>
          <a:p>
            <a:pPr algn="l" rtl="0"/>
            <a:r>
              <a:rPr lang="en-US" sz="2800" dirty="0" smtClean="0"/>
              <a:t> retroperitoneal malignancies </a:t>
            </a:r>
            <a:endParaRPr lang="ar-IQ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428596" y="571480"/>
            <a:ext cx="8501122" cy="5016758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Lymph rich in proteins, lipids, and lymphocytes leaks into the bowel lumen, resulting in 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rgbClr val="00B0F0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protein-losing </a:t>
            </a: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rgbClr val="00B0F0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enteropathy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, </a:t>
            </a: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steatorrhea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, and lymphocyte depletion.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3200" dirty="0" smtClean="0">
              <a:latin typeface="Calibri" pitchFamily="34" charset="0"/>
              <a:ea typeface="Times New Roman" pitchFamily="18" charset="0"/>
              <a:cs typeface="Calibri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Hypoalbuminemia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, </a:t>
            </a: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hypogammaglobulinemia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, edema, </a:t>
            </a: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lymphopenia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, </a:t>
            </a: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malabsorption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 of fat and fat-soluble vitamins, </a:t>
            </a:r>
            <a:r>
              <a:rPr lang="en-US" sz="3200" dirty="0" smtClean="0">
                <a:solidFill>
                  <a:schemeClr val="tx1"/>
                </a:solidFill>
                <a:latin typeface="Calibri" pitchFamily="34" charset="0"/>
                <a:ea typeface="Times New Roman" pitchFamily="18" charset="0"/>
                <a:cs typeface="Calibri" pitchFamily="34" charset="0"/>
              </a:rPr>
              <a:t>&amp;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 </a:t>
            </a: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chylous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 </a:t>
            </a: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ascites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 often occur.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3200" dirty="0" smtClean="0">
              <a:solidFill>
                <a:schemeClr val="tx1"/>
              </a:solidFill>
              <a:latin typeface="Calibri" pitchFamily="34" charset="0"/>
              <a:ea typeface="Times New Roman" pitchFamily="18" charset="0"/>
              <a:cs typeface="Calibri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  </a:t>
            </a:r>
            <a:endParaRPr kumimoji="0" lang="en-US" sz="4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1"/>
          <p:cNvSpPr>
            <a:spLocks noChangeArrowheads="1"/>
          </p:cNvSpPr>
          <p:nvPr/>
        </p:nvSpPr>
        <p:spPr bwMode="auto">
          <a:xfrm>
            <a:off x="571472" y="642918"/>
            <a:ext cx="8286808" cy="56938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4400" b="1" dirty="0" err="1" smtClean="0">
                <a:solidFill>
                  <a:srgbClr val="C00000"/>
                </a:solidFill>
                <a:latin typeface="Calibri" pitchFamily="34" charset="0"/>
                <a:ea typeface="Times New Roman" pitchFamily="18" charset="0"/>
                <a:cs typeface="Calibri" pitchFamily="34" charset="0"/>
              </a:rPr>
              <a:t>Dx</a:t>
            </a:r>
            <a:endParaRPr lang="en-US" sz="4400" b="1" dirty="0" smtClean="0">
              <a:solidFill>
                <a:srgbClr val="C00000"/>
              </a:solidFill>
              <a:latin typeface="Calibri" pitchFamily="34" charset="0"/>
              <a:ea typeface="Times New Roman" pitchFamily="18" charset="0"/>
              <a:cs typeface="Calibri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 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suggested by the typical findings </a:t>
            </a:r>
            <a:r>
              <a:rPr lang="en-US" sz="3200" dirty="0" smtClean="0">
                <a:latin typeface="Calibri" pitchFamily="34" charset="0"/>
                <a:ea typeface="Times New Roman" pitchFamily="18" charset="0"/>
                <a:cs typeface="Calibri" pitchFamily="34" charset="0"/>
              </a:rPr>
              <a:t>+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 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elevated 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rgbClr val="00B0F0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fecal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 α</a:t>
            </a:r>
            <a:r>
              <a:rPr kumimoji="0" lang="en-US" sz="32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1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-antitrypsin clearance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Times New Roman" pitchFamily="18" charset="0"/>
              <a:cs typeface="Calibri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 Radiologic findings of uniform, symmetric thickening of mucosal folds throughout the small intestine are characteristic but nonspecific.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3200" dirty="0" smtClean="0">
              <a:latin typeface="Calibri" pitchFamily="34" charset="0"/>
              <a:ea typeface="Times New Roman" pitchFamily="18" charset="0"/>
              <a:cs typeface="Calibri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 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rgbClr val="00B0F0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Small bowel mucosal biopsy 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can show dilated lacteals with distortion of </a:t>
            </a: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villi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 </a:t>
            </a:r>
            <a:r>
              <a:rPr lang="en-US" sz="3200" dirty="0" smtClean="0">
                <a:latin typeface="Calibri" pitchFamily="34" charset="0"/>
                <a:ea typeface="Times New Roman" pitchFamily="18" charset="0"/>
                <a:cs typeface="Calibri" pitchFamily="34" charset="0"/>
              </a:rPr>
              <a:t>&amp;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 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rgbClr val="00B0F0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no 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inflammatory infiltrate.  </a:t>
            </a: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969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57158" y="425470"/>
            <a:ext cx="8501122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/>
            <a:r>
              <a:rPr lang="en-US" sz="4000" b="1" dirty="0" smtClean="0">
                <a:solidFill>
                  <a:srgbClr val="C00000"/>
                </a:solidFill>
              </a:rPr>
              <a:t>Rx</a:t>
            </a:r>
          </a:p>
          <a:p>
            <a:pPr algn="l" rtl="0"/>
            <a:r>
              <a:rPr lang="en-US" sz="2400" dirty="0" smtClean="0"/>
              <a:t> </a:t>
            </a:r>
            <a:r>
              <a:rPr lang="en-US" sz="3200" dirty="0" smtClean="0"/>
              <a:t>includes restricting the amount of long-chain fat ingested </a:t>
            </a:r>
            <a:r>
              <a:rPr lang="en-US" sz="3200" dirty="0" smtClean="0"/>
              <a:t>&amp;</a:t>
            </a:r>
            <a:r>
              <a:rPr lang="en-US" sz="3200" dirty="0" smtClean="0"/>
              <a:t> </a:t>
            </a:r>
            <a:r>
              <a:rPr lang="en-US" sz="3200" dirty="0" smtClean="0"/>
              <a:t>administering a formula containing protein and medium-chain triglycerides (MCTs).</a:t>
            </a:r>
          </a:p>
          <a:p>
            <a:pPr algn="l" rtl="0"/>
            <a:endParaRPr lang="en-US" sz="3200" dirty="0" smtClean="0"/>
          </a:p>
          <a:p>
            <a:pPr algn="l" rtl="0"/>
            <a:r>
              <a:rPr lang="en-US" sz="3200" dirty="0" smtClean="0"/>
              <a:t> Supplementing a low-fat diet with MCT oil in cooking is used in the management of older children. </a:t>
            </a:r>
          </a:p>
          <a:p>
            <a:pPr algn="l" rtl="0"/>
            <a:endParaRPr lang="en-US" sz="3200" dirty="0" smtClean="0"/>
          </a:p>
          <a:p>
            <a:pPr algn="l" rtl="0"/>
            <a:r>
              <a:rPr lang="en-US" sz="3200" dirty="0" smtClean="0"/>
              <a:t>Rarely, </a:t>
            </a:r>
            <a:r>
              <a:rPr lang="en-US" sz="3200" dirty="0" err="1" smtClean="0"/>
              <a:t>parenteral</a:t>
            </a:r>
            <a:r>
              <a:rPr lang="en-US" sz="3200" dirty="0" smtClean="0"/>
              <a:t> nutrition is required. If only a portion of the intestine is involved, surgical resection may be considered.</a:t>
            </a:r>
            <a:endParaRPr lang="ar-IQ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14348" y="2643182"/>
            <a:ext cx="6051208" cy="1015663"/>
          </a:xfrm>
          <a:prstGeom prst="rect">
            <a:avLst/>
          </a:prstGeom>
          <a:scene3d>
            <a:camera prst="isometricOffAxis1Right"/>
            <a:lightRig rig="threePt" dir="t"/>
          </a:scene3d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en-US" sz="6000" b="1" dirty="0" smtClean="0"/>
              <a:t>Cystic Fibrosis (CF)</a:t>
            </a:r>
            <a:endParaRPr lang="ar-IQ" sz="6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142844" y="2000240"/>
            <a:ext cx="8501122" cy="954107"/>
          </a:xfrm>
          <a:prstGeom prst="rect">
            <a:avLst/>
          </a:prstGeom>
          <a:solidFill>
            <a:schemeClr val="accent6">
              <a:lumMod val="75000"/>
            </a:schemeClr>
          </a:solidFill>
          <a:ln w="9525">
            <a:noFill/>
            <a:miter lim="800000"/>
            <a:headEnd/>
            <a:tailEnd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Coeliac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 disease( Gluten-Sensitive </a:t>
            </a: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Enteropathy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 GSE )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Black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285728"/>
            <a:ext cx="9144000" cy="236988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A</a:t>
            </a:r>
            <a:r>
              <a:rPr lang="en-US" sz="2400" dirty="0" smtClean="0">
                <a:solidFill>
                  <a:schemeClr val="tx1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R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disorder, the most common life-limiting  genetic disease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B0F0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The gene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for CF, localized to the long arm of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00B0F0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chrom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B0F0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B0F0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7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, is a large gene that encodes a polypeptide termed 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cystic fibrosis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transmembrane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regulator (</a:t>
            </a:r>
            <a:r>
              <a:rPr kumimoji="0" lang="en-US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CFTR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)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B0F0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is mutated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00B0F0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causing dysfunctional epithelial transport  &amp; leading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to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CF.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The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secretory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and absorptive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characters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of epithelial cells are affected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.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214282" y="3714752"/>
            <a:ext cx="8715436" cy="2677656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Most pts with CF have exocrine 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pancreatic insufficiency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early in life (if not at birth) as a result of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inspissation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of mucus in the pancreatic ducts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Maldigestion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with 2ry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malab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US" sz="2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       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chemeClr val="tx2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steatorrhea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 &amp; many </a:t>
            </a:r>
            <a:r>
              <a:rPr lang="en-US" sz="2400" dirty="0" smtClean="0">
                <a:solidFill>
                  <a:schemeClr val="tx1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2ry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def.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states (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vit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A, D, E, &amp; K) in untreated pt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.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This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is in addition to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chronic chest infection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,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finger clubbing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&amp; other respiratory symptoms.</a:t>
            </a:r>
            <a:endParaRPr kumimoji="0" lang="en-US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4000496" y="5072074"/>
            <a:ext cx="64294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6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1"/>
          <p:cNvSpPr>
            <a:spLocks noChangeArrowheads="1"/>
          </p:cNvSpPr>
          <p:nvPr/>
        </p:nvSpPr>
        <p:spPr bwMode="auto">
          <a:xfrm>
            <a:off x="214282" y="428604"/>
            <a:ext cx="8929718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About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10% of pts are born with intestinal obstruction resulting from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inspissated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meconium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B0F0"/>
                </a:solidFill>
                <a:effectLst/>
                <a:latin typeface="Arial Black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rgbClr val="00B0F0"/>
                </a:solidFill>
                <a:effectLst/>
                <a:latin typeface="Arial Black" pitchFamily="34" charset="0"/>
                <a:ea typeface="Calibri" pitchFamily="34" charset="0"/>
                <a:cs typeface="Calibri" pitchFamily="34" charset="0"/>
              </a:rPr>
              <a:t>meconium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00B0F0"/>
                </a:solidFill>
                <a:effectLst/>
                <a:latin typeface="Arial Black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rgbClr val="00B0F0"/>
                </a:solidFill>
                <a:effectLst/>
                <a:latin typeface="Arial Black" pitchFamily="34" charset="0"/>
                <a:ea typeface="Calibri" pitchFamily="34" charset="0"/>
                <a:cs typeface="Calibri" pitchFamily="34" charset="0"/>
              </a:rPr>
              <a:t>ileus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B0F0"/>
                </a:solidFill>
                <a:effectLst/>
                <a:latin typeface="Arial Black" pitchFamily="34" charset="0"/>
                <a:ea typeface="Calibri" pitchFamily="34" charset="0"/>
                <a:cs typeface="Calibri" pitchFamily="34" charset="0"/>
              </a:rPr>
              <a:t>).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In older patients, intestinal obstruction may occur because of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maldigestion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and thick mucus in the intestinal lumen (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distal intestinal obstruction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syndrome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rgbClr val="00B0F0"/>
                </a:solidFill>
                <a:effectLst/>
                <a:latin typeface="Arial Black" pitchFamily="34" charset="0"/>
                <a:ea typeface="Calibri" pitchFamily="34" charset="0"/>
                <a:cs typeface="Calibri" pitchFamily="34" charset="0"/>
              </a:rPr>
              <a:t>”DIOS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”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).</a:t>
            </a:r>
            <a:endParaRPr kumimoji="0" lang="en-US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3794" name="Rectangle 2"/>
          <p:cNvSpPr>
            <a:spLocks noChangeArrowheads="1"/>
          </p:cNvSpPr>
          <p:nvPr/>
        </p:nvSpPr>
        <p:spPr bwMode="auto">
          <a:xfrm>
            <a:off x="214282" y="3000372"/>
            <a:ext cx="8215370" cy="2677656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Calibri" pitchFamily="34" charset="0"/>
                <a:ea typeface="Calibri" pitchFamily="34" charset="0"/>
                <a:cs typeface="Calibri" pitchFamily="34" charset="0"/>
              </a:rPr>
              <a:t>DX</a:t>
            </a:r>
            <a:endParaRPr kumimoji="0" lang="en-US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a positive quantitative  </a:t>
            </a:r>
            <a:r>
              <a:rPr kumimoji="0" lang="en-US" sz="2400" b="1" i="0" u="none" strike="noStrike" normalizeH="0" baseline="0" dirty="0" smtClean="0">
                <a:ln w="1905"/>
                <a:solidFill>
                  <a:srgbClr val="C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ea typeface="Calibri" pitchFamily="34" charset="0"/>
                <a:cs typeface="Calibri" pitchFamily="34" charset="0"/>
              </a:rPr>
              <a:t>chloride sweat test (</a:t>
            </a:r>
            <a:r>
              <a:rPr kumimoji="0" lang="en-US" sz="2400" b="1" i="0" u="none" strike="noStrike" normalizeH="0" baseline="0" dirty="0" err="1" smtClean="0">
                <a:ln w="1905"/>
                <a:solidFill>
                  <a:srgbClr val="C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ea typeface="Calibri" pitchFamily="34" charset="0"/>
                <a:cs typeface="Calibri" pitchFamily="34" charset="0"/>
              </a:rPr>
              <a:t>Cl</a:t>
            </a:r>
            <a:r>
              <a:rPr kumimoji="0" lang="en-US" sz="2400" b="1" i="0" u="none" strike="noStrike" normalizeH="0" baseline="30000" dirty="0" smtClean="0">
                <a:ln w="1905"/>
                <a:solidFill>
                  <a:srgbClr val="C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ea typeface="Calibri" pitchFamily="34" charset="0"/>
                <a:cs typeface="Calibri" pitchFamily="34" charset="0"/>
              </a:rPr>
              <a:t>−</a:t>
            </a:r>
            <a:r>
              <a:rPr kumimoji="0" lang="en-US" sz="2400" b="1" i="0" u="none" strike="noStrike" normalizeH="0" baseline="0" dirty="0" smtClean="0">
                <a:ln w="1905"/>
                <a:solidFill>
                  <a:srgbClr val="C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ea typeface="Calibri" pitchFamily="34" charset="0"/>
                <a:cs typeface="Calibri" pitchFamily="34" charset="0"/>
              </a:rPr>
              <a:t> ≥ 60 </a:t>
            </a:r>
            <a:r>
              <a:rPr kumimoji="0" lang="en-US" sz="2400" b="1" i="0" u="none" strike="noStrike" normalizeH="0" baseline="0" dirty="0" err="1" smtClean="0">
                <a:ln w="1905"/>
                <a:solidFill>
                  <a:srgbClr val="C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ea typeface="Calibri" pitchFamily="34" charset="0"/>
                <a:cs typeface="Calibri" pitchFamily="34" charset="0"/>
              </a:rPr>
              <a:t>mEq</a:t>
            </a:r>
            <a:r>
              <a:rPr kumimoji="0" lang="en-US" sz="2400" b="1" i="0" u="none" strike="noStrike" normalizeH="0" baseline="0" dirty="0" smtClean="0">
                <a:ln w="1905"/>
                <a:solidFill>
                  <a:srgbClr val="C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ea typeface="Calibri" pitchFamily="34" charset="0"/>
                <a:cs typeface="Calibri" pitchFamily="34" charset="0"/>
              </a:rPr>
              <a:t>/L)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in conjunction with 1 or more of the following features: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typical chronic obstructive pulmonary disease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documented exocrine pancreatic insufficiency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a positive family history.</a:t>
            </a:r>
            <a:endParaRPr kumimoji="0" lang="en-US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37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4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1"/>
          <p:cNvSpPr>
            <a:spLocks noChangeArrowheads="1"/>
          </p:cNvSpPr>
          <p:nvPr/>
        </p:nvSpPr>
        <p:spPr bwMode="auto">
          <a:xfrm>
            <a:off x="0" y="357166"/>
            <a:ext cx="9001156" cy="92333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normalizeH="0" baseline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Black" pitchFamily="34" charset="0"/>
                <a:ea typeface="Calibri" pitchFamily="34" charset="0"/>
                <a:cs typeface="Calibri" pitchFamily="34" charset="0"/>
              </a:rPr>
              <a:t>Newborn Screening</a:t>
            </a:r>
            <a:r>
              <a:rPr kumimoji="0" lang="en-US" b="1" i="0" u="none" strike="noStrike" normalizeH="0" baseline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Black" pitchFamily="34" charset="0"/>
                <a:ea typeface="Times New Roman" pitchFamily="18" charset="0"/>
                <a:cs typeface="Calibri" pitchFamily="34" charset="0"/>
              </a:rPr>
              <a:t>: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normalizeH="0" baseline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Black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Calibri" pitchFamily="34" charset="0"/>
                <a:cs typeface="Calibri" pitchFamily="34" charset="0"/>
              </a:rPr>
              <a:t>immunoreactive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Calibri" pitchFamily="34" charset="0"/>
                <a:cs typeface="Calibri" pitchFamily="34" charset="0"/>
              </a:rPr>
              <a:t>trypsinogen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Calibri" pitchFamily="34" charset="0"/>
                <a:cs typeface="Calibri" pitchFamily="34" charset="0"/>
              </a:rPr>
              <a:t> results &amp; limited DNA testing on blood spots, which are then coupled with confirmatory sweat analysis.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Black" pitchFamily="34" charset="0"/>
              <a:cs typeface="Arial" pitchFamily="34" charset="0"/>
            </a:endParaRPr>
          </a:p>
        </p:txBody>
      </p:sp>
      <p:sp>
        <p:nvSpPr>
          <p:cNvPr id="34818" name="Rectangle 2"/>
          <p:cNvSpPr>
            <a:spLocks noChangeArrowheads="1"/>
          </p:cNvSpPr>
          <p:nvPr/>
        </p:nvSpPr>
        <p:spPr bwMode="auto">
          <a:xfrm>
            <a:off x="0" y="2357430"/>
            <a:ext cx="8858280" cy="341632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Calibri" pitchFamily="34" charset="0"/>
                <a:cs typeface="Calibri" pitchFamily="34" charset="0"/>
              </a:rPr>
              <a:t>Rx of Intestinal Complications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: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Black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SzTx/>
              <a:buFont typeface="Wingdings" pitchFamily="2" charset="2"/>
              <a:buChar char="v"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pancreatic enzyme replacement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SzTx/>
              <a:buFont typeface="Wingdings" pitchFamily="2" charset="2"/>
              <a:buChar char="v"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SzTx/>
              <a:buFont typeface="Wingdings" pitchFamily="2" charset="2"/>
              <a:buChar char="v"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When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meconium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ileus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is suspected, a </a:t>
            </a:r>
            <a:r>
              <a:rPr lang="en-US" sz="2400" dirty="0" smtClean="0">
                <a:solidFill>
                  <a:schemeClr val="tx1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NGT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is placed for suction </a:t>
            </a:r>
            <a:r>
              <a:rPr lang="en-US" sz="2400" dirty="0" smtClean="0">
                <a:solidFill>
                  <a:schemeClr val="tx1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&amp;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the newborn is hydrated. In many cases,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gastrografin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enemas with reflux of contrast material into the ileum not only confirm the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Dx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but have also resulted in the passage of a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meconium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plug and clearing of the obstruction.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48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18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142976" y="2000240"/>
            <a:ext cx="5589800" cy="1323439"/>
          </a:xfrm>
          <a:prstGeom prst="rect">
            <a:avLst/>
          </a:prstGeom>
          <a:solidFill>
            <a:srgbClr val="FFC000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>
            <a:spAutoFit/>
            <a:scene3d>
              <a:camera prst="orthographicFront"/>
              <a:lightRig rig="flat" dir="tl"/>
            </a:scene3d>
            <a:sp3d contourW="19050" prstMaterial="clear">
              <a:bevelT w="50800" h="50800"/>
              <a:contourClr>
                <a:schemeClr val="accent5">
                  <a:tint val="70000"/>
                  <a:satMod val="180000"/>
                  <a:alpha val="70000"/>
                </a:schemeClr>
              </a:contourClr>
            </a:sp3d>
          </a:bodyPr>
          <a:lstStyle/>
          <a:p>
            <a:r>
              <a:rPr lang="en-US" sz="80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Constipation</a:t>
            </a:r>
            <a:endParaRPr lang="ar-IQ" b="1" dirty="0">
              <a:ln/>
              <a:solidFill>
                <a:schemeClr val="accent5">
                  <a:tint val="50000"/>
                  <a:satMod val="18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1"/>
          <p:cNvSpPr>
            <a:spLocks noChangeArrowheads="1"/>
          </p:cNvSpPr>
          <p:nvPr/>
        </p:nvSpPr>
        <p:spPr bwMode="auto">
          <a:xfrm>
            <a:off x="285720" y="571480"/>
            <a:ext cx="8858280" cy="56938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Any definition of constipation is 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B0F0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relative </a:t>
            </a:r>
            <a:r>
              <a:rPr lang="en-US" sz="2800" dirty="0" smtClean="0">
                <a:latin typeface="Calibri" pitchFamily="34" charset="0"/>
                <a:ea typeface="Times New Roman" pitchFamily="18" charset="0"/>
                <a:cs typeface="Calibri" pitchFamily="34" charset="0"/>
              </a:rPr>
              <a:t>&amp;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 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depends on stool consistency, stool frequency, </a:t>
            </a:r>
            <a:r>
              <a:rPr lang="en-US" sz="2800" dirty="0" smtClean="0">
                <a:latin typeface="Calibri" pitchFamily="34" charset="0"/>
                <a:ea typeface="Times New Roman" pitchFamily="18" charset="0"/>
                <a:cs typeface="Calibri" pitchFamily="34" charset="0"/>
              </a:rPr>
              <a:t>&amp;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 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difficulty in passing the stool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Times New Roman" pitchFamily="18" charset="0"/>
              <a:cs typeface="Calibri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 A normal child might have a soft stool only every 2nd or 3rd day without difficulty; this is </a:t>
            </a:r>
            <a:r>
              <a:rPr kumimoji="0" lang="en-US" sz="28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not 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constipation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Times New Roman" pitchFamily="18" charset="0"/>
              <a:cs typeface="Calibri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 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A hard stool 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passed 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with difficulty 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every 3rd day 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should be treated as constipation.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 Constipation can arise from defects either in filling or emptying the rectum .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other definitions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( 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Passage of hard scybalous pebble like or cylindrical cracked stools,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Straining or painful defecation).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584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584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1"/>
          <p:cNvSpPr>
            <a:spLocks noChangeArrowheads="1"/>
          </p:cNvSpPr>
          <p:nvPr/>
        </p:nvSpPr>
        <p:spPr bwMode="auto">
          <a:xfrm>
            <a:off x="0" y="357166"/>
            <a:ext cx="9144000" cy="61247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DDx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: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 Black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§"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Functional 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constipation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§"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Anal &amp; rectal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diso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.( 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anal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fissure,anal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stenosis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Imperf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. 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anus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…)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§"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Neurological/ neuromuscular(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Hirschsprung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 dis,CP,Down 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)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algn="l" rtl="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Metabolic &amp;</a:t>
            </a:r>
            <a:r>
              <a:rPr lang="en-US" sz="2800" dirty="0" smtClean="0">
                <a:latin typeface="Calibri" pitchFamily="34" charset="0"/>
                <a:ea typeface="Times New Roman" pitchFamily="18" charset="0"/>
                <a:cs typeface="Calibri" pitchFamily="34" charset="0"/>
              </a:rPr>
              <a:t>endocrine(</a:t>
            </a:r>
            <a:r>
              <a:rPr lang="en-US" sz="2800" dirty="0" err="1" smtClean="0">
                <a:latin typeface="Calibri" pitchFamily="34" charset="0"/>
                <a:ea typeface="Times New Roman" pitchFamily="18" charset="0"/>
                <a:cs typeface="Calibri" pitchFamily="34" charset="0"/>
              </a:rPr>
              <a:t>hypothyroidism,hypoK,hyperCa,DI</a:t>
            </a:r>
            <a:r>
              <a:rPr lang="en-US" sz="2800" dirty="0" smtClean="0">
                <a:latin typeface="Calibri" pitchFamily="34" charset="0"/>
                <a:ea typeface="Times New Roman" pitchFamily="18" charset="0"/>
                <a:cs typeface="Calibri" pitchFamily="34" charset="0"/>
              </a:rPr>
              <a:t>)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 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Times New Roman" pitchFamily="18" charset="0"/>
              <a:cs typeface="Calibri" pitchFamily="34" charset="0"/>
            </a:endParaRPr>
          </a:p>
          <a:p>
            <a:pPr lvl="0" algn="l" rtl="0" eaLnBrk="0" fontAlgn="base" hangingPunct="0">
              <a:spcBef>
                <a:spcPct val="0"/>
              </a:spcBef>
              <a:spcAft>
                <a:spcPct val="0"/>
              </a:spcAft>
            </a:pP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§"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Medications(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anticholinergics,antihistamines,opiods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….)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§"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Toxins(lead poisoning, botulism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…..)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§"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Miscellaneous( CMPA,celiac disease…..)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8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788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8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788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8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788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8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788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8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788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8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788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8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788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1"/>
          <p:cNvSpPr>
            <a:spLocks noChangeArrowheads="1"/>
          </p:cNvSpPr>
          <p:nvPr/>
        </p:nvSpPr>
        <p:spPr bwMode="auto">
          <a:xfrm>
            <a:off x="1714480" y="2786058"/>
            <a:ext cx="5786478" cy="769441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4400" b="1" i="0" u="none" strike="noStrike" cap="all" normalizeH="0" baseline="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Aharoni" pitchFamily="2" charset="-79"/>
                <a:ea typeface="Calibri" pitchFamily="34" charset="0"/>
                <a:cs typeface="Aharoni" pitchFamily="2" charset="-79"/>
              </a:rPr>
              <a:t>Abdominal Pain</a:t>
            </a:r>
            <a:endParaRPr kumimoji="0" lang="en-US" sz="4400" b="1" i="0" u="none" strike="noStrike" cap="all" normalizeH="0" baseline="0" dirty="0" smtClean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  <a:latin typeface="Aharoni" pitchFamily="2" charset="-79"/>
              <a:cs typeface="Aharoni" pitchFamily="2" charset="-79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Rectangle 1"/>
          <p:cNvSpPr>
            <a:spLocks noChangeArrowheads="1"/>
          </p:cNvSpPr>
          <p:nvPr/>
        </p:nvSpPr>
        <p:spPr bwMode="auto">
          <a:xfrm>
            <a:off x="0" y="1000108"/>
            <a:ext cx="9144000" cy="3970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is one of the most common symptoms in children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&amp;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adolescents &amp; is estimated to account for ˷ 5% of unscheduled office visits.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800" dirty="0" smtClean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US" sz="2800" b="1" i="0" u="none" strike="noStrike" cap="all" normalizeH="0" baseline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Calibri" pitchFamily="34" charset="0"/>
                <a:ea typeface="Calibri" pitchFamily="34" charset="0"/>
                <a:cs typeface="Calibri" pitchFamily="34" charset="0"/>
              </a:rPr>
              <a:t>Recurrent abdominal pain (RAP) 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as a recognizable entity in childhood was first characterized by  pain that occurs 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Bodoni MT Black" pitchFamily="18" charset="0"/>
                <a:ea typeface="Calibri" pitchFamily="34" charset="0"/>
                <a:cs typeface="Calibri" pitchFamily="34" charset="0"/>
              </a:rPr>
              <a:t>at least 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B0F0"/>
                </a:solidFill>
                <a:effectLst/>
                <a:latin typeface="Bodoni MT Black" pitchFamily="18" charset="0"/>
                <a:ea typeface="Calibri" pitchFamily="34" charset="0"/>
                <a:cs typeface="Calibri" pitchFamily="34" charset="0"/>
              </a:rPr>
              <a:t>three times 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Bodoni MT Black" pitchFamily="18" charset="0"/>
                <a:ea typeface="Calibri" pitchFamily="34" charset="0"/>
                <a:cs typeface="Calibri" pitchFamily="34" charset="0"/>
              </a:rPr>
              <a:t>over a period of 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B0F0"/>
                </a:solidFill>
                <a:effectLst/>
                <a:latin typeface="Bodoni MT Black" pitchFamily="18" charset="0"/>
                <a:ea typeface="Calibri" pitchFamily="34" charset="0"/>
                <a:cs typeface="Calibri" pitchFamily="34" charset="0"/>
              </a:rPr>
              <a:t>3 or more months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Bodoni MT Black" pitchFamily="18" charset="0"/>
                <a:ea typeface="Calibri" pitchFamily="34" charset="0"/>
                <a:cs typeface="Calibri" pitchFamily="34" charset="0"/>
              </a:rPr>
              <a:t> severely enough to affect daily activities in children 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B0F0"/>
                </a:solidFill>
                <a:effectLst/>
                <a:latin typeface="Bodoni MT Black" pitchFamily="18" charset="0"/>
                <a:ea typeface="Calibri" pitchFamily="34" charset="0"/>
                <a:cs typeface="Calibri" pitchFamily="34" charset="0"/>
              </a:rPr>
              <a:t>older than 3 years.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rgbClr val="00B0F0"/>
              </a:solidFill>
              <a:effectLst/>
              <a:latin typeface="Bodoni MT Black" pitchFamily="18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993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1"/>
          <p:cNvSpPr>
            <a:spLocks noChangeArrowheads="1"/>
          </p:cNvSpPr>
          <p:nvPr/>
        </p:nvSpPr>
        <p:spPr bwMode="auto">
          <a:xfrm>
            <a:off x="1214414" y="214290"/>
            <a:ext cx="6167073" cy="461665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erlin Sans FB" pitchFamily="34" charset="0"/>
                <a:ea typeface="Times New Roman" pitchFamily="18" charset="0"/>
                <a:cs typeface="Calibri" pitchFamily="34" charset="0"/>
              </a:rPr>
              <a:t>Causes of  recurrent or chronic abdominal pain:</a:t>
            </a:r>
            <a:endParaRPr kumimoji="0" lang="en-US" sz="36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erlin Sans FB" pitchFamily="34" charset="0"/>
              <a:cs typeface="Arial" pitchFamily="34" charset="0"/>
            </a:endParaRPr>
          </a:p>
        </p:txBody>
      </p:sp>
      <p:sp>
        <p:nvSpPr>
          <p:cNvPr id="40962" name="Rectangle 2"/>
          <p:cNvSpPr>
            <a:spLocks noChangeArrowheads="1"/>
          </p:cNvSpPr>
          <p:nvPr/>
        </p:nvSpPr>
        <p:spPr bwMode="auto">
          <a:xfrm>
            <a:off x="285720" y="1357298"/>
            <a:ext cx="7000892" cy="3046988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Associated with upper GI 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symptoms:</a:t>
            </a: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   GERD</a:t>
            </a: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   Peptic ulcer </a:t>
            </a: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   </a:t>
            </a: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Crohn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disease</a:t>
            </a: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   </a:t>
            </a: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Henoch-Schonlein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purpura</a:t>
            </a: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   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Parasitic infection </a:t>
            </a:r>
            <a:r>
              <a:rPr kumimoji="0" lang="en-US" sz="3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kumimoji="0" lang="en-US" sz="32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Giardia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)</a:t>
            </a: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0963" name="Rectangle 3"/>
          <p:cNvSpPr>
            <a:spLocks noChangeArrowheads="1"/>
          </p:cNvSpPr>
          <p:nvPr/>
        </p:nvSpPr>
        <p:spPr bwMode="auto">
          <a:xfrm>
            <a:off x="428596" y="5143512"/>
            <a:ext cx="6786610" cy="1077218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Motility 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disorders:</a:t>
            </a: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  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Idiopathic </a:t>
            </a: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gastroparesis</a:t>
            </a: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09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09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62" grpId="0" animBg="1"/>
      <p:bldP spid="40963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Rectangle 1"/>
          <p:cNvSpPr>
            <a:spLocks noChangeArrowheads="1"/>
          </p:cNvSpPr>
          <p:nvPr/>
        </p:nvSpPr>
        <p:spPr bwMode="auto">
          <a:xfrm>
            <a:off x="285720" y="500042"/>
            <a:ext cx="8572560" cy="4031873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Associated with altered bowel 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pattern:</a:t>
            </a: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  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inflammatory bowel disorders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(UC,CD idiopathic)</a:t>
            </a: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  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Parasitic</a:t>
            </a: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  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Bacterial </a:t>
            </a:r>
            <a:r>
              <a:rPr kumimoji="0" lang="en-US" sz="3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(C. </a:t>
            </a:r>
            <a:r>
              <a:rPr kumimoji="0" lang="en-US" sz="32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difficile</a:t>
            </a:r>
            <a:r>
              <a:rPr kumimoji="0" lang="en-US" sz="3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kumimoji="0" lang="en-US" sz="32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Yersinia</a:t>
            </a:r>
            <a:r>
              <a:rPr kumimoji="0" lang="en-US" sz="3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kumimoji="0" lang="en-US" sz="32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Campylobacter,TB</a:t>
            </a:r>
            <a:r>
              <a:rPr kumimoji="0" lang="en-US" sz="3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  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Lactose intolerance</a:t>
            </a: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  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Chronic constipation</a:t>
            </a: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  </a:t>
            </a: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Neoplasia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(lymphoma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)</a:t>
            </a: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  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Psychiatric disorders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 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such as anxiety</a:t>
            </a: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1"/>
          <p:cNvSpPr>
            <a:spLocks noChangeArrowheads="1"/>
          </p:cNvSpPr>
          <p:nvPr/>
        </p:nvSpPr>
        <p:spPr bwMode="auto">
          <a:xfrm>
            <a:off x="214282" y="785794"/>
            <a:ext cx="8643998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normalizeH="0" baseline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latin typeface="Calibri" pitchFamily="34" charset="0"/>
                <a:ea typeface="Times New Roman" pitchFamily="18" charset="0"/>
                <a:cs typeface="Calibri" pitchFamily="34" charset="0"/>
              </a:rPr>
              <a:t>It  is an </a:t>
            </a:r>
            <a:r>
              <a:rPr kumimoji="0" lang="en-US" sz="2400" b="1" i="0" u="none" strike="noStrike" normalizeH="0" baseline="0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latin typeface="Calibri" pitchFamily="34" charset="0"/>
                <a:ea typeface="Times New Roman" pitchFamily="18" charset="0"/>
                <a:cs typeface="Calibri" pitchFamily="34" charset="0"/>
              </a:rPr>
              <a:t>enteropathy</a:t>
            </a:r>
            <a:r>
              <a:rPr kumimoji="0" lang="en-US" sz="2400" b="1" i="0" u="none" strike="noStrike" normalizeH="0" baseline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latin typeface="Calibri" pitchFamily="34" charset="0"/>
                <a:ea typeface="Times New Roman" pitchFamily="18" charset="0"/>
                <a:cs typeface="Calibri" pitchFamily="34" charset="0"/>
              </a:rPr>
              <a:t> in which the </a:t>
            </a:r>
            <a:r>
              <a:rPr kumimoji="0" lang="en-US" sz="2400" b="1" i="0" u="none" strike="noStrike" normalizeH="0" baseline="0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latin typeface="Calibri" pitchFamily="34" charset="0"/>
                <a:ea typeface="Times New Roman" pitchFamily="18" charset="0"/>
                <a:cs typeface="Calibri" pitchFamily="34" charset="0"/>
              </a:rPr>
              <a:t>gliadin</a:t>
            </a:r>
            <a:r>
              <a:rPr kumimoji="0" lang="en-US" sz="2400" b="1" i="0" u="none" strike="noStrike" normalizeH="0" baseline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latin typeface="Calibri" pitchFamily="34" charset="0"/>
                <a:ea typeface="Times New Roman" pitchFamily="18" charset="0"/>
                <a:cs typeface="Calibri" pitchFamily="34" charset="0"/>
              </a:rPr>
              <a:t> fraction of gluten provokes a damaging immunological response in the proximal small intestinal mucosa. As a result, the rate of migration of absorptive cells moving up the </a:t>
            </a:r>
            <a:r>
              <a:rPr kumimoji="0" lang="en-US" sz="2400" b="1" i="0" u="none" strike="noStrike" normalizeH="0" baseline="0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latin typeface="Calibri" pitchFamily="34" charset="0"/>
                <a:ea typeface="Times New Roman" pitchFamily="18" charset="0"/>
                <a:cs typeface="Calibri" pitchFamily="34" charset="0"/>
              </a:rPr>
              <a:t>villi</a:t>
            </a:r>
            <a:r>
              <a:rPr kumimoji="0" lang="en-US" sz="2400" b="1" i="0" u="none" strike="noStrike" normalizeH="0" baseline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latin typeface="Calibri" pitchFamily="34" charset="0"/>
                <a:ea typeface="Times New Roman" pitchFamily="18" charset="0"/>
                <a:cs typeface="Calibri" pitchFamily="34" charset="0"/>
              </a:rPr>
              <a:t> (</a:t>
            </a:r>
            <a:r>
              <a:rPr kumimoji="0" lang="en-US" sz="2400" b="1" i="0" u="none" strike="noStrike" normalizeH="0" baseline="0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latin typeface="Calibri" pitchFamily="34" charset="0"/>
                <a:ea typeface="Times New Roman" pitchFamily="18" charset="0"/>
                <a:cs typeface="Calibri" pitchFamily="34" charset="0"/>
              </a:rPr>
              <a:t>enterocytes</a:t>
            </a:r>
            <a:r>
              <a:rPr kumimoji="0" lang="en-US" sz="2400" b="1" i="0" u="none" strike="noStrike" normalizeH="0" baseline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latin typeface="Calibri" pitchFamily="34" charset="0"/>
                <a:ea typeface="Times New Roman" pitchFamily="18" charset="0"/>
                <a:cs typeface="Calibri" pitchFamily="34" charset="0"/>
              </a:rPr>
              <a:t>) from the crypts is massively increased but is insufficient to compensate for increased cell loss from the villous tips. </a:t>
            </a:r>
            <a:r>
              <a:rPr kumimoji="0" lang="en-US" sz="2400" b="1" i="0" u="none" strike="noStrike" normalizeH="0" baseline="0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latin typeface="Calibri" pitchFamily="34" charset="0"/>
                <a:ea typeface="Times New Roman" pitchFamily="18" charset="0"/>
                <a:cs typeface="Calibri" pitchFamily="34" charset="0"/>
              </a:rPr>
              <a:t>Villi</a:t>
            </a:r>
            <a:r>
              <a:rPr kumimoji="0" lang="en-US" sz="2400" b="1" i="0" u="none" strike="noStrike" normalizeH="0" baseline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latin typeface="Calibri" pitchFamily="34" charset="0"/>
                <a:ea typeface="Times New Roman" pitchFamily="18" charset="0"/>
                <a:cs typeface="Calibri" pitchFamily="34" charset="0"/>
              </a:rPr>
              <a:t> become progressively shorter </a:t>
            </a:r>
            <a:r>
              <a:rPr lang="en-US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latin typeface="Calibri" pitchFamily="34" charset="0"/>
                <a:ea typeface="Times New Roman" pitchFamily="18" charset="0"/>
                <a:cs typeface="Calibri" pitchFamily="34" charset="0"/>
              </a:rPr>
              <a:t>&amp;</a:t>
            </a:r>
            <a:r>
              <a:rPr kumimoji="0" lang="en-US" sz="2400" b="1" i="0" u="none" strike="noStrike" normalizeH="0" baseline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latin typeface="Calibri" pitchFamily="34" charset="0"/>
                <a:ea typeface="Times New Roman" pitchFamily="18" charset="0"/>
                <a:cs typeface="Calibri" pitchFamily="34" charset="0"/>
              </a:rPr>
              <a:t> </a:t>
            </a:r>
            <a:r>
              <a:rPr kumimoji="0" lang="en-US" sz="2400" b="1" i="0" u="none" strike="noStrike" normalizeH="0" baseline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latin typeface="Calibri" pitchFamily="34" charset="0"/>
                <a:ea typeface="Times New Roman" pitchFamily="18" charset="0"/>
                <a:cs typeface="Calibri" pitchFamily="34" charset="0"/>
              </a:rPr>
              <a:t>then absent, leaving a flat mucosa.</a:t>
            </a:r>
            <a:endParaRPr kumimoji="0" lang="en-US" sz="2400" b="1" i="0" u="none" strike="noStrike" normalizeH="0" baseline="0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latin typeface="Arial" pitchFamily="34" charset="0"/>
              <a:cs typeface="Arial" pitchFamily="34" charset="0"/>
            </a:endParaRPr>
          </a:p>
        </p:txBody>
      </p:sp>
      <p:sp>
        <p:nvSpPr>
          <p:cNvPr id="16386" name="Rectangle 2"/>
          <p:cNvSpPr>
            <a:spLocks noChangeArrowheads="1"/>
          </p:cNvSpPr>
          <p:nvPr/>
        </p:nvSpPr>
        <p:spPr bwMode="auto">
          <a:xfrm>
            <a:off x="285720" y="4071942"/>
            <a:ext cx="8858280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normalizeH="0" baseline="0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ea typeface="Times New Roman" pitchFamily="18" charset="0"/>
                <a:cs typeface="Calibri" pitchFamily="34" charset="0"/>
              </a:rPr>
              <a:t>The incidence 1:3000. It is considered an autoimmune condition because of the presence of anti</a:t>
            </a:r>
            <a:r>
              <a:rPr kumimoji="0" lang="en-US" sz="2400" b="1" i="0" u="none" strike="noStrike" normalizeH="0" baseline="0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/>
                <a:ea typeface="Times New Roman" pitchFamily="18" charset="0"/>
                <a:cs typeface="Calibri" pitchFamily="34" charset="0"/>
              </a:rPr>
              <a:t>–</a:t>
            </a:r>
            <a:r>
              <a:rPr kumimoji="0" lang="en-US" sz="2400" b="1" i="0" u="none" strike="noStrike" normalizeH="0" baseline="0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ea typeface="Times New Roman" pitchFamily="18" charset="0"/>
                <a:cs typeface="Calibri" pitchFamily="34" charset="0"/>
              </a:rPr>
              <a:t>TG2 antibodies </a:t>
            </a:r>
            <a:r>
              <a:rPr lang="en-US" sz="24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ea typeface="Times New Roman" pitchFamily="18" charset="0"/>
                <a:cs typeface="Calibri" pitchFamily="34" charset="0"/>
              </a:rPr>
              <a:t>&amp;</a:t>
            </a:r>
            <a:r>
              <a:rPr kumimoji="0" lang="en-US" sz="2400" b="1" i="0" u="none" strike="noStrike" normalizeH="0" baseline="0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ea typeface="Times New Roman" pitchFamily="18" charset="0"/>
                <a:cs typeface="Calibri" pitchFamily="34" charset="0"/>
              </a:rPr>
              <a:t> </a:t>
            </a:r>
            <a:r>
              <a:rPr kumimoji="0" lang="en-US" sz="2400" b="1" i="0" u="none" strike="noStrike" normalizeH="0" baseline="0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ea typeface="Times New Roman" pitchFamily="18" charset="0"/>
                <a:cs typeface="Calibri" pitchFamily="34" charset="0"/>
              </a:rPr>
              <a:t>the association with other autoimmune diseases (thyroid, liver, diabetes, adrenal).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normalizeH="0" baseline="0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ea typeface="Times New Roman" pitchFamily="18" charset="0"/>
                <a:cs typeface="Calibri" pitchFamily="34" charset="0"/>
              </a:rPr>
              <a:t>It is triggered by the ingestion of </a:t>
            </a:r>
            <a:r>
              <a:rPr kumimoji="0" lang="en-US" sz="2400" b="1" i="0" u="none" strike="noStrike" normalizeH="0" baseline="0" dirty="0" smtClean="0">
                <a:ln w="1905"/>
                <a:solidFill>
                  <a:srgbClr val="00B0F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ea typeface="Times New Roman" pitchFamily="18" charset="0"/>
                <a:cs typeface="Calibri" pitchFamily="34" charset="0"/>
              </a:rPr>
              <a:t>wheat</a:t>
            </a:r>
            <a:r>
              <a:rPr kumimoji="0" lang="en-US" sz="2400" b="1" i="0" u="none" strike="noStrike" normalizeH="0" baseline="0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ea typeface="Times New Roman" pitchFamily="18" charset="0"/>
                <a:cs typeface="Calibri" pitchFamily="34" charset="0"/>
              </a:rPr>
              <a:t> gluten and related </a:t>
            </a:r>
            <a:r>
              <a:rPr kumimoji="0" lang="en-US" sz="2400" b="1" i="0" u="none" strike="noStrike" normalizeH="0" baseline="0" dirty="0" err="1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ea typeface="Times New Roman" pitchFamily="18" charset="0"/>
                <a:cs typeface="Calibri" pitchFamily="34" charset="0"/>
              </a:rPr>
              <a:t>prolamines</a:t>
            </a:r>
            <a:r>
              <a:rPr kumimoji="0" lang="en-US" sz="2400" b="1" i="0" u="none" strike="noStrike" normalizeH="0" baseline="0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ea typeface="Times New Roman" pitchFamily="18" charset="0"/>
                <a:cs typeface="Calibri" pitchFamily="34" charset="0"/>
              </a:rPr>
              <a:t> from </a:t>
            </a:r>
            <a:r>
              <a:rPr kumimoji="0" lang="en-US" sz="2400" b="1" i="0" u="none" strike="noStrike" normalizeH="0" baseline="0" dirty="0" smtClean="0">
                <a:ln w="1905"/>
                <a:solidFill>
                  <a:srgbClr val="00B0F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ea typeface="Times New Roman" pitchFamily="18" charset="0"/>
                <a:cs typeface="Calibri" pitchFamily="34" charset="0"/>
              </a:rPr>
              <a:t>rye</a:t>
            </a:r>
            <a:r>
              <a:rPr kumimoji="0" lang="en-US" sz="2400" b="1" i="0" u="none" strike="noStrike" normalizeH="0" baseline="0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ea typeface="Times New Roman" pitchFamily="18" charset="0"/>
                <a:cs typeface="Calibri" pitchFamily="34" charset="0"/>
              </a:rPr>
              <a:t> </a:t>
            </a:r>
            <a:r>
              <a:rPr lang="en-US" sz="24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ea typeface="Times New Roman" pitchFamily="18" charset="0"/>
                <a:cs typeface="Calibri" pitchFamily="34" charset="0"/>
              </a:rPr>
              <a:t>&amp;</a:t>
            </a:r>
            <a:r>
              <a:rPr kumimoji="0" lang="en-US" sz="2400" b="1" i="0" u="none" strike="noStrike" normalizeH="0" baseline="0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ea typeface="Times New Roman" pitchFamily="18" charset="0"/>
                <a:cs typeface="Calibri" pitchFamily="34" charset="0"/>
              </a:rPr>
              <a:t> </a:t>
            </a:r>
            <a:r>
              <a:rPr kumimoji="0" lang="en-US" sz="2400" b="1" i="0" u="none" strike="noStrike" normalizeH="0" baseline="0" dirty="0" smtClean="0">
                <a:ln w="1905"/>
                <a:solidFill>
                  <a:srgbClr val="00B0F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ea typeface="Times New Roman" pitchFamily="18" charset="0"/>
                <a:cs typeface="Calibri" pitchFamily="34" charset="0"/>
              </a:rPr>
              <a:t>barley</a:t>
            </a:r>
            <a:r>
              <a:rPr kumimoji="0" lang="en-US" sz="2400" b="1" i="0" u="none" strike="noStrike" normalizeH="0" baseline="0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ea typeface="Times New Roman" pitchFamily="18" charset="0"/>
                <a:cs typeface="Calibri" pitchFamily="34" charset="0"/>
              </a:rPr>
              <a:t>.</a:t>
            </a:r>
            <a:endParaRPr kumimoji="0" lang="en-US" sz="2400" b="1" i="0" u="none" strike="noStrike" normalizeH="0" baseline="0" dirty="0" smtClean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63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63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ectangle 1"/>
          <p:cNvSpPr>
            <a:spLocks noChangeArrowheads="1"/>
          </p:cNvSpPr>
          <p:nvPr/>
        </p:nvSpPr>
        <p:spPr bwMode="auto">
          <a:xfrm>
            <a:off x="285720" y="642918"/>
            <a:ext cx="8643998" cy="5016758"/>
          </a:xfrm>
          <a:prstGeom prst="rect">
            <a:avLst/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Presenting as isolated paroxysmal abdominal 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pain:</a:t>
            </a: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  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Obstructive disorders</a:t>
            </a: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  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Small bowel lymphoma</a:t>
            </a: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  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Postsurgical adhesions</a:t>
            </a: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  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Abdominal migraine</a:t>
            </a: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  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Acute intermittent </a:t>
            </a: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porphyria</a:t>
            </a: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  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Vascular disorders</a:t>
            </a: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  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Mental disorders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 (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school phobia)</a:t>
            </a: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  Functional abdominal pain</a:t>
            </a: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Rectangle 1"/>
          <p:cNvSpPr>
            <a:spLocks noChangeArrowheads="1"/>
          </p:cNvSpPr>
          <p:nvPr/>
        </p:nvSpPr>
        <p:spPr bwMode="auto">
          <a:xfrm>
            <a:off x="428596" y="2826127"/>
            <a:ext cx="8215370" cy="3539430"/>
          </a:xfrm>
          <a:prstGeom prst="rect">
            <a:avLst/>
          </a:prstGeom>
          <a:solidFill>
            <a:srgbClr val="0070C0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Other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s</a:t>
            </a: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  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Chronic pancreatitis</a:t>
            </a: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  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Sickle cell crisis</a:t>
            </a: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  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Chronic hepatitis</a:t>
            </a: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  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Chronic </a:t>
            </a: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cholecystitis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 &amp; </a:t>
            </a: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Choledochal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cyst</a:t>
            </a: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  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UPJ  obstruction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 &amp; </a:t>
            </a: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Hydronephrosis</a:t>
            </a: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  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Familial Mediterranean fever</a:t>
            </a: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57158" y="214290"/>
            <a:ext cx="8143932" cy="2554545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 algn="l" rtl="0" fontAlgn="base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n-US" sz="3200" dirty="0" smtClean="0">
                <a:latin typeface="Calibri" pitchFamily="34" charset="0"/>
                <a:ea typeface="Times New Roman" pitchFamily="18" charset="0"/>
                <a:cs typeface="Calibri" pitchFamily="34" charset="0"/>
              </a:rPr>
              <a:t>Surgical:</a:t>
            </a:r>
            <a:endParaRPr lang="en-US" sz="3200" dirty="0" smtClean="0">
              <a:latin typeface="Arial" pitchFamily="34" charset="0"/>
              <a:cs typeface="Arial" pitchFamily="34" charset="0"/>
            </a:endParaRPr>
          </a:p>
          <a:p>
            <a:pPr lvl="0" algn="l" rt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3200" dirty="0" err="1" smtClean="0">
                <a:latin typeface="Calibri" pitchFamily="34" charset="0"/>
                <a:ea typeface="Calibri" pitchFamily="34" charset="0"/>
                <a:cs typeface="Calibri" pitchFamily="34" charset="0"/>
              </a:rPr>
              <a:t>Meckel's</a:t>
            </a:r>
            <a:r>
              <a:rPr lang="en-US" sz="32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3200" dirty="0" err="1" smtClean="0">
                <a:latin typeface="Calibri" pitchFamily="34" charset="0"/>
                <a:ea typeface="Calibri" pitchFamily="34" charset="0"/>
                <a:cs typeface="Calibri" pitchFamily="34" charset="0"/>
              </a:rPr>
              <a:t>diverticulum</a:t>
            </a:r>
            <a:endParaRPr lang="en-US" sz="3200" dirty="0" smtClean="0">
              <a:latin typeface="Arial" pitchFamily="34" charset="0"/>
              <a:cs typeface="Arial" pitchFamily="34" charset="0"/>
            </a:endParaRPr>
          </a:p>
          <a:p>
            <a:pPr lvl="0" algn="l" rt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32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Recurrent </a:t>
            </a:r>
            <a:r>
              <a:rPr lang="en-US" sz="3200" dirty="0" err="1" smtClean="0">
                <a:latin typeface="Calibri" pitchFamily="34" charset="0"/>
                <a:ea typeface="Calibri" pitchFamily="34" charset="0"/>
                <a:cs typeface="Calibri" pitchFamily="34" charset="0"/>
              </a:rPr>
              <a:t>intussusception</a:t>
            </a:r>
            <a:endParaRPr lang="en-US" sz="3200" dirty="0" smtClean="0">
              <a:latin typeface="Arial" pitchFamily="34" charset="0"/>
              <a:cs typeface="Arial" pitchFamily="34" charset="0"/>
            </a:endParaRPr>
          </a:p>
          <a:p>
            <a:pPr lvl="0" algn="l" rt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32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Internal, inguinal, or abdominal wall hernia</a:t>
            </a:r>
            <a:endParaRPr lang="en-US" sz="3200" dirty="0" smtClean="0">
              <a:latin typeface="Arial" pitchFamily="34" charset="0"/>
              <a:cs typeface="Arial" pitchFamily="34" charset="0"/>
            </a:endParaRPr>
          </a:p>
          <a:p>
            <a:pPr lvl="0" algn="l" rt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32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Chronic appendicitis</a:t>
            </a:r>
            <a:endParaRPr lang="en-US" sz="3200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40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3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Rectangle 1"/>
          <p:cNvSpPr>
            <a:spLocks noChangeArrowheads="1"/>
          </p:cNvSpPr>
          <p:nvPr/>
        </p:nvSpPr>
        <p:spPr bwMode="auto">
          <a:xfrm>
            <a:off x="0" y="363915"/>
            <a:ext cx="9144000" cy="50167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rgbClr val="00B0F0"/>
                </a:solidFill>
                <a:effectLst/>
                <a:latin typeface="Aharoni" pitchFamily="2" charset="-79"/>
                <a:ea typeface="Times New Roman" pitchFamily="18" charset="0"/>
                <a:cs typeface="Aharoni" pitchFamily="2" charset="-79"/>
              </a:rPr>
              <a:t>The alarming signs &amp; symptoms that suggest organic rather than functional causes for RAP: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involuntary weight loss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deceleration of linear growth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GIT blood loss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significant vomiting, chronic severe 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diarrhea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 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persistent right upper or right lower quadrant 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pain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unexplained fever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family history of inflammatory bowel disease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 &amp; etc..</a:t>
            </a: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505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505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505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505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505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505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4505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1"/>
          <p:cNvSpPr>
            <a:spLocks noChangeArrowheads="1"/>
          </p:cNvSpPr>
          <p:nvPr/>
        </p:nvSpPr>
        <p:spPr bwMode="auto">
          <a:xfrm>
            <a:off x="0" y="285728"/>
            <a:ext cx="8786842" cy="60016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A genetic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predilection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is suggested by the family aggregation </a:t>
            </a:r>
            <a:r>
              <a:rPr lang="en-US" sz="2400" dirty="0" smtClean="0">
                <a:latin typeface="Calibri" pitchFamily="34" charset="0"/>
                <a:ea typeface="Times New Roman" pitchFamily="18" charset="0"/>
                <a:cs typeface="Calibri" pitchFamily="34" charset="0"/>
              </a:rPr>
              <a:t>&amp;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the concordance in monozygotic twins, which approaches 100%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  but e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nvironmental factors might affect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.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Prolonged breastfeeding has been associated with </a:t>
            </a:r>
            <a:r>
              <a:rPr lang="en-US" sz="2400" dirty="0" smtClean="0">
                <a:latin typeface="Calibri" pitchFamily="34" charset="0"/>
                <a:ea typeface="Times New Roman" pitchFamily="18" charset="0"/>
                <a:cs typeface="Calibri" pitchFamily="34" charset="0"/>
              </a:rPr>
              <a:t>↓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incidence of symptomatic disease.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classical presentation is at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8-24 months 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of life with: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Times New Roman" pitchFamily="18" charset="0"/>
              <a:cs typeface="Calibri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 FTT</a:t>
            </a:r>
            <a:r>
              <a:rPr kumimoji="0" lang="en-US" sz="2400" b="0" i="0" u="none" strike="noStrike" cap="none" normalizeH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 following  introduction of gluten in cereals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 General irritability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400" dirty="0">
                <a:solidFill>
                  <a:srgbClr val="FF0000"/>
                </a:solidFill>
                <a:latin typeface="Calibri" pitchFamily="34" charset="0"/>
                <a:ea typeface="Times New Roman" pitchFamily="18" charset="0"/>
                <a:cs typeface="Calibri" pitchFamily="34" charset="0"/>
              </a:rPr>
              <a:t>A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bnormal stools(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steatorrheal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 i.e. offensive greasy </a:t>
            </a:r>
            <a:r>
              <a:rPr kumimoji="0" lang="en-US" sz="2400" b="0" i="0" u="none" strike="noStrike" cap="none" normalizeH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 or  not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)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Abdominal distension and buttock wasting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 </a:t>
            </a:r>
            <a:endParaRPr lang="en-US" sz="2400" dirty="0">
              <a:latin typeface="Calibri" pitchFamily="34" charset="0"/>
              <a:ea typeface="Times New Roman" pitchFamily="18" charset="0"/>
              <a:cs typeface="Calibri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Times New Roman" pitchFamily="18" charset="0"/>
              <a:cs typeface="Calibri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 Increasingly, children may present in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later childhood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with: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anemia (iron and/or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00B050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folate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 deficiency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),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growth failure or short stature, with little or no GIT symptoms.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Occasionally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constipation, rectal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00B050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prolapse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, or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00B050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intussusception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.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rgbClr val="00B05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740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740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740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1740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1740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1740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1740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740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43263" y="566738"/>
            <a:ext cx="2657475" cy="5724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Rectangle 2"/>
          <p:cNvSpPr/>
          <p:nvPr/>
        </p:nvSpPr>
        <p:spPr>
          <a:xfrm>
            <a:off x="101440" y="2500306"/>
            <a:ext cx="221862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/>
              <a:t>Celiac patient</a:t>
            </a:r>
            <a:endParaRPr lang="ar-IQ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0"/>
            <a:ext cx="9144000" cy="64940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Britannic Bold" pitchFamily="34" charset="0"/>
                <a:ea typeface="Times New Roman" pitchFamily="18" charset="0"/>
                <a:cs typeface="Calibri" pitchFamily="34" charset="0"/>
              </a:rPr>
              <a:t>Diagnosis :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Serologic tests have a crucial role in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Dx</a:t>
            </a:r>
            <a:endParaRPr lang="en-US" sz="2400" dirty="0" smtClean="0">
              <a:latin typeface="Calibri" pitchFamily="34" charset="0"/>
              <a:ea typeface="Times New Roman" pitchFamily="18" charset="0"/>
              <a:cs typeface="Calibri" pitchFamily="34" charset="0"/>
            </a:endParaRPr>
          </a:p>
          <a:p>
            <a:pPr lvl="0" algn="l" rt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sz="2400" b="1" i="0" u="none" strike="noStrike" normalizeH="0" baseline="0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Bodoni MT Black" pitchFamily="18" charset="0"/>
                <a:ea typeface="Times New Roman" pitchFamily="18" charset="0"/>
                <a:cs typeface="Calibri" pitchFamily="34" charset="0"/>
              </a:rPr>
              <a:t>IgA</a:t>
            </a:r>
            <a:r>
              <a:rPr kumimoji="0" lang="en-US" sz="2400" b="1" i="0" u="none" strike="noStrike" normalizeH="0" baseline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Bodoni MT Black" pitchFamily="18" charset="0"/>
                <a:ea typeface="Times New Roman" pitchFamily="18" charset="0"/>
                <a:cs typeface="Calibri" pitchFamily="34" charset="0"/>
              </a:rPr>
              <a:t> anti-</a:t>
            </a:r>
            <a:r>
              <a:rPr kumimoji="0" lang="en-US" sz="2400" b="1" i="0" u="none" strike="noStrike" normalizeH="0" baseline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Bodoni MT Black" pitchFamily="18" charset="0"/>
                <a:ea typeface="Calibri" pitchFamily="34" charset="0"/>
                <a:cs typeface="Calibri" pitchFamily="34" charset="0"/>
              </a:rPr>
              <a:t> tissue </a:t>
            </a:r>
            <a:r>
              <a:rPr kumimoji="0" lang="en-US" sz="2400" b="1" i="0" u="none" strike="noStrike" normalizeH="0" baseline="0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Bodoni MT Black" pitchFamily="18" charset="0"/>
                <a:ea typeface="Calibri" pitchFamily="34" charset="0"/>
                <a:cs typeface="Calibri" pitchFamily="34" charset="0"/>
              </a:rPr>
              <a:t>transglutaminase</a:t>
            </a:r>
            <a:r>
              <a:rPr kumimoji="0" lang="en-US" sz="2400" b="1" i="0" u="none" strike="noStrike" normalizeH="0" baseline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Bodoni MT Black" pitchFamily="18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US" sz="2400" b="1" i="0" u="none" strike="noStrike" normalizeH="0" baseline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Bodoni MT Black" pitchFamily="18" charset="0"/>
                <a:ea typeface="Times New Roman" pitchFamily="18" charset="0"/>
                <a:cs typeface="Calibri" pitchFamily="34" charset="0"/>
              </a:rPr>
              <a:t>TG2</a:t>
            </a:r>
            <a:r>
              <a:rPr lang="en-US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Bodoni MT Black" pitchFamily="18" charset="0"/>
                <a:ea typeface="Times New Roman" pitchFamily="18" charset="0"/>
                <a:cs typeface="Calibri" pitchFamily="34" charset="0"/>
              </a:rPr>
              <a:t> </a:t>
            </a:r>
            <a:r>
              <a:rPr lang="en-US" sz="2400" dirty="0" smtClean="0">
                <a:latin typeface="Calibri" pitchFamily="34" charset="0"/>
                <a:ea typeface="Times New Roman" pitchFamily="18" charset="0"/>
                <a:cs typeface="Calibri" pitchFamily="34" charset="0"/>
              </a:rPr>
              <a:t>[sensitivity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 is  ˷ 87%,  specificity is  ˷ 95%).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</a:p>
          <a:p>
            <a:pPr lvl="0" algn="l" rtl="0" eaLnBrk="0" fontAlgn="base" hangingPunct="0">
              <a:spcBef>
                <a:spcPct val="0"/>
              </a:spcBef>
              <a:spcAft>
                <a:spcPct val="0"/>
              </a:spcAft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lvl="0" algn="l" rt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Some 10% of pts who  diagnosed earlier than 2 yr of age show absence of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IgA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anti-TG2. For them, the measurement of :</a:t>
            </a:r>
          </a:p>
          <a:p>
            <a:pPr lvl="0" algn="l" rt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serum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antigliadin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Ab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is generally advised.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Ab</a:t>
            </a:r>
            <a:r>
              <a:rPr kumimoji="0" lang="en-US" sz="2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against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gliadin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-derived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deamidated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peptides (D-AGA) have been assessed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. </a:t>
            </a:r>
          </a:p>
          <a:p>
            <a:pPr lvl="0" algn="l" rt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 dirty="0" smtClean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lvl="0" algn="l" rt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A problem with serology is represented by the association of celiac disease with </a:t>
            </a:r>
            <a:r>
              <a:rPr kumimoji="0" lang="en-US" sz="2400" b="1" i="0" u="sng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IgA</a:t>
            </a:r>
            <a:r>
              <a:rPr kumimoji="0" lang="en-US" sz="24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deficiency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.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Serum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IgA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should always be checked, </a:t>
            </a:r>
            <a:r>
              <a:rPr lang="en-US" sz="2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&amp;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in this case  D-AGA,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IgG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anti-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endomysium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, or TG2 should be sought.</a:t>
            </a:r>
          </a:p>
          <a:p>
            <a:pPr lvl="0" algn="l" rt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 dirty="0" smtClean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lvl="0" algn="l" rt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Negative serology should not preclude a biopsy examination when the clinical suspicion is strong.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02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02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02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102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02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1"/>
          <p:cNvSpPr>
            <a:spLocks noChangeArrowheads="1"/>
          </p:cNvSpPr>
          <p:nvPr/>
        </p:nvSpPr>
        <p:spPr bwMode="auto">
          <a:xfrm>
            <a:off x="285720" y="571480"/>
            <a:ext cx="8501122" cy="5262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Confirmation depends 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upon: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demonstration 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of a flat mucosa on </a:t>
            </a:r>
            <a:r>
              <a:rPr kumimoji="0" lang="en-US" sz="2800" b="1" i="0" u="none" strike="noStrike" cap="all" normalizeH="0" baseline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Calibri" pitchFamily="34" charset="0"/>
                <a:ea typeface="Calibri" pitchFamily="34" charset="0"/>
                <a:cs typeface="Calibri" pitchFamily="34" charset="0"/>
              </a:rPr>
              <a:t>jejunal biopsy 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followed by the resolution of symptoms </a:t>
            </a:r>
            <a:r>
              <a:rPr lang="en-US" sz="28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&amp;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catch-up growth upon gluten withdrawal. 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B0F0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{There 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B0F0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is no place for the empirical use of a gluten-free diet as a diagnostic test for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B0F0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coeliac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B0F0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disease in the absence of a jejunal biopsy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B0F0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.}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rgbClr val="00B0F0"/>
              </a:solidFill>
              <a:effectLst/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800" dirty="0" smtClean="0">
              <a:latin typeface="Calibri" pitchFamily="34" charset="0"/>
              <a:cs typeface="Calibri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 OTHER CAUSES OF FLAT MUCOSA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Tropical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sprue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Giardiasis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Times New Roman" pitchFamily="18" charset="0"/>
              <a:cs typeface="Calibri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Cow's milk &amp; soy protein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enteropathy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…….etc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843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843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843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1843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ChangeArrowheads="1"/>
          </p:cNvSpPr>
          <p:nvPr/>
        </p:nvSpPr>
        <p:spPr bwMode="auto">
          <a:xfrm>
            <a:off x="214282" y="285728"/>
            <a:ext cx="8643998" cy="1200329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Silent celiac disease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( No apparent symptoms in spite of histological evidence of villous atrophy) is being increasingly recognized, mainly in asymptomatic 1st-degree relatives of celiac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pts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.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9460" name="Rectangle 4"/>
          <p:cNvSpPr>
            <a:spLocks noChangeArrowheads="1"/>
          </p:cNvSpPr>
          <p:nvPr/>
        </p:nvSpPr>
        <p:spPr bwMode="auto">
          <a:xfrm>
            <a:off x="142844" y="1714488"/>
            <a:ext cx="8786842" cy="1200329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Treatment :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The only treatment for celiac disease is lifelong strict adherence to a gluten-free diet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</a:p>
        </p:txBody>
      </p:sp>
      <p:sp>
        <p:nvSpPr>
          <p:cNvPr id="19461" name="Rectangle 5"/>
          <p:cNvSpPr>
            <a:spLocks noChangeArrowheads="1"/>
          </p:cNvSpPr>
          <p:nvPr/>
        </p:nvSpPr>
        <p:spPr bwMode="auto">
          <a:xfrm>
            <a:off x="0" y="3071810"/>
            <a:ext cx="9144000" cy="341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normalizeH="0" baseline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alibri" pitchFamily="34" charset="0"/>
                <a:ea typeface="Times New Roman" pitchFamily="18" charset="0"/>
                <a:cs typeface="Calibri" pitchFamily="34" charset="0"/>
              </a:rPr>
              <a:t>Screening for celiac disease is indicated in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DM type 1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Down ,Turner &amp; William syndromes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Unexplained </a:t>
            </a:r>
            <a:r>
              <a:rPr lang="en-US" sz="2400" dirty="0" smtClean="0">
                <a:latin typeface="Arial" pitchFamily="34" charset="0"/>
                <a:ea typeface="Calibri" pitchFamily="34" charset="0"/>
                <a:cs typeface="Arial" pitchFamily="34" charset="0"/>
              </a:rPr>
              <a:t>IDA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1st-degree relatives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Times New Roman" pitchFamily="18" charset="0"/>
              <a:cs typeface="Calibri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Autoimmune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thyroiditis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, Addison disease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Dermatitis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herpetiformis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Times New Roman" pitchFamily="18" charset="0"/>
              <a:cs typeface="Calibri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Short stature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Unexplained osteoporosis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94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94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94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946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1946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1946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946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946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1946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1946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1946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472" y="2786058"/>
            <a:ext cx="8229600" cy="114300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rtl="0"/>
            <a:r>
              <a:rPr lang="en-US" b="1" dirty="0" err="1" smtClean="0"/>
              <a:t>Acrodermatitis</a:t>
            </a:r>
            <a:r>
              <a:rPr lang="en-US" b="1" dirty="0" smtClean="0"/>
              <a:t> </a:t>
            </a:r>
            <a:r>
              <a:rPr lang="en-US" b="1" dirty="0" err="1" smtClean="0"/>
              <a:t>Enteropathica</a:t>
            </a:r>
            <a:r>
              <a:rPr lang="en-US" b="1" dirty="0" smtClean="0"/>
              <a:t> </a:t>
            </a:r>
            <a:r>
              <a:rPr lang="en-US" dirty="0" smtClean="0"/>
              <a:t/>
            </a:r>
            <a:br>
              <a:rPr lang="en-US" dirty="0" smtClean="0"/>
            </a:br>
            <a:endParaRPr lang="ar-IQ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251</TotalTime>
  <Words>1636</Words>
  <Application>Microsoft Office PowerPoint</Application>
  <PresentationFormat>On-screen Show (4:3)</PresentationFormat>
  <Paragraphs>198</Paragraphs>
  <Slides>32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3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Acrodermatitis Enteropathica  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  <vt:lpstr>Slide 26</vt:lpstr>
      <vt:lpstr>Slide 27</vt:lpstr>
      <vt:lpstr>Slide 28</vt:lpstr>
      <vt:lpstr>Slide 29</vt:lpstr>
      <vt:lpstr>Slide 30</vt:lpstr>
      <vt:lpstr>Slide 31</vt:lpstr>
      <vt:lpstr>Slide 32</vt:lpstr>
    </vt:vector>
  </TitlesOfParts>
  <Company>Naim Al Hussaini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Apple</dc:creator>
  <cp:lastModifiedBy>Apple</cp:lastModifiedBy>
  <cp:revision>49</cp:revision>
  <dcterms:created xsi:type="dcterms:W3CDTF">2013-09-02T11:03:43Z</dcterms:created>
  <dcterms:modified xsi:type="dcterms:W3CDTF">2013-10-18T17:44:44Z</dcterms:modified>
</cp:coreProperties>
</file>