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15" r:id="rId3"/>
    <p:sldId id="316" r:id="rId4"/>
    <p:sldId id="257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6" r:id="rId13"/>
    <p:sldId id="328" r:id="rId14"/>
    <p:sldId id="279" r:id="rId15"/>
    <p:sldId id="280" r:id="rId16"/>
    <p:sldId id="329" r:id="rId17"/>
    <p:sldId id="322" r:id="rId18"/>
    <p:sldId id="281" r:id="rId19"/>
    <p:sldId id="317" r:id="rId20"/>
    <p:sldId id="323" r:id="rId21"/>
    <p:sldId id="282" r:id="rId22"/>
    <p:sldId id="324" r:id="rId23"/>
    <p:sldId id="283" r:id="rId24"/>
    <p:sldId id="318" r:id="rId25"/>
    <p:sldId id="319" r:id="rId26"/>
    <p:sldId id="284" r:id="rId27"/>
    <p:sldId id="286" r:id="rId28"/>
    <p:sldId id="287" r:id="rId29"/>
    <p:sldId id="285" r:id="rId30"/>
    <p:sldId id="288" r:id="rId31"/>
    <p:sldId id="289" r:id="rId32"/>
    <p:sldId id="290" r:id="rId33"/>
    <p:sldId id="32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25" r:id="rId45"/>
    <p:sldId id="302" r:id="rId46"/>
    <p:sldId id="303" r:id="rId47"/>
    <p:sldId id="326" r:id="rId48"/>
    <p:sldId id="304" r:id="rId49"/>
    <p:sldId id="305" r:id="rId50"/>
    <p:sldId id="306" r:id="rId51"/>
    <p:sldId id="308" r:id="rId52"/>
    <p:sldId id="309" r:id="rId53"/>
    <p:sldId id="327" r:id="rId54"/>
    <p:sldId id="330" r:id="rId55"/>
    <p:sldId id="332" r:id="rId56"/>
    <p:sldId id="331" r:id="rId57"/>
    <p:sldId id="310" r:id="rId58"/>
    <p:sldId id="311" r:id="rId59"/>
    <p:sldId id="312" r:id="rId60"/>
    <p:sldId id="313" r:id="rId61"/>
    <p:sldId id="314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>
      <p:cViewPr varScale="1">
        <p:scale>
          <a:sx n="73" d="100"/>
          <a:sy n="73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50B1-2BBC-47F8-80E3-176F062612DD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7A3C-47F0-4D06-AA39-E24A4D419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7A3C-47F0-4D06-AA39-E24A4D4196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06-Mar-12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895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Diuretic Drugs</a:t>
            </a:r>
            <a:b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lang="en-US" sz="6600" dirty="0"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419442" y="3810000"/>
            <a:ext cx="1724558" cy="19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0854"/>
            <a:ext cx="8610600" cy="572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neph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467600" cy="587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16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65 % of filtered sodium is reabsorbed in: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        PCT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Na-K ATPase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4000" b="1" dirty="0" err="1" smtClean="0">
                <a:latin typeface="Calibri" pitchFamily="34" charset="0"/>
              </a:rPr>
              <a:t>Cl</a:t>
            </a:r>
            <a:r>
              <a:rPr lang="en-US" sz="4000" b="1" dirty="0" smtClean="0">
                <a:latin typeface="Calibri" pitchFamily="34" charset="0"/>
              </a:rPr>
              <a:t> also re-absorbed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1-Proximal convoluted tubule(PCT)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1-Osmotic diuretic.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 Carbonic Anhydrase Inhibitors.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Proximal convoluted tubule(PCT)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25 % of filtered sodium is re-absorbed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Ascending (Thick )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 Na and </a:t>
            </a:r>
            <a:r>
              <a:rPr lang="en-US" sz="4000" b="1" dirty="0" err="1" smtClean="0">
                <a:latin typeface="Calibri" pitchFamily="34" charset="0"/>
              </a:rPr>
              <a:t>Cl</a:t>
            </a:r>
            <a:r>
              <a:rPr lang="en-US" sz="40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“</a:t>
            </a:r>
            <a:r>
              <a:rPr lang="en-US" sz="4000" b="1" u="sng" dirty="0" smtClean="0">
                <a:latin typeface="Calibri" pitchFamily="34" charset="0"/>
              </a:rPr>
              <a:t>Interstitial concentration</a:t>
            </a:r>
            <a:r>
              <a:rPr lang="en-US" sz="4000" b="1" dirty="0" smtClean="0">
                <a:latin typeface="Calibri" pitchFamily="34" charset="0"/>
              </a:rPr>
              <a:t>”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Hypertonic Medullary Concentration 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2-Loop of Henle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ph63_0631_1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83" y="261214"/>
            <a:ext cx="6783317" cy="545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diure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142" y="304800"/>
            <a:ext cx="7012858" cy="543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Descending loop is permeable to water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Loop of Henle is the site of action of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“Loop diuretics”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Loop of Henle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Is the site of Thiazide diuretics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3-Distal convoluted tubule(DCT)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74837"/>
            <a:ext cx="8229600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1-Overview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2-Classification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3-Indiviual drugs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Lecture 1</a:t>
            </a:r>
            <a:endParaRPr lang="en-US" sz="3600" u="sng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705600" cy="563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   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Na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Is exchanged for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K and H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Mineralocorticosteroid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                      “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Aldosterone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4-Collecting duct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4491478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383" y="540806"/>
            <a:ext cx="6811817" cy="517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Final concentration step is under ADH control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Ethanol decrease ADH hormone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Collecting duct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Is the site of action of Aldosterone antagonists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</a:t>
            </a:r>
            <a:r>
              <a:rPr lang="en-US" sz="4400" b="1" u="sng" dirty="0" smtClean="0">
                <a:latin typeface="Calibri" pitchFamily="34" charset="0"/>
              </a:rPr>
              <a:t>Spironolactone</a:t>
            </a:r>
            <a:endParaRPr lang="en-US" sz="4000" b="1" u="sng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               “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K-sparing Diuretics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en-US" sz="4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Collecting ducts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 High efficacy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2-Intermediat efficacy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3-Low efficacy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Classification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acoording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 to the efficacy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4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800" b="1" dirty="0" smtClean="0">
                <a:latin typeface="Calibri" pitchFamily="34" charset="0"/>
              </a:rPr>
              <a:t>Furosemide</a:t>
            </a:r>
          </a:p>
          <a:p>
            <a:pPr>
              <a:buNone/>
            </a:pPr>
            <a:r>
              <a:rPr lang="en-US" sz="5800" b="1" dirty="0" smtClean="0">
                <a:latin typeface="Calibri" pitchFamily="34" charset="0"/>
              </a:rPr>
              <a:t>Frusemide</a:t>
            </a:r>
          </a:p>
          <a:p>
            <a:pPr>
              <a:buNone/>
            </a:pPr>
            <a:endParaRPr lang="en-US" sz="5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800" b="1" dirty="0" smtClean="0">
                <a:latin typeface="Calibri" pitchFamily="34" charset="0"/>
              </a:rPr>
              <a:t>Decrease the urine concentration mechanism at </a:t>
            </a:r>
            <a:r>
              <a:rPr lang="en-US" sz="5800" b="1" dirty="0" smtClean="0">
                <a:solidFill>
                  <a:srgbClr val="FF0000"/>
                </a:solidFill>
                <a:latin typeface="Calibri" pitchFamily="34" charset="0"/>
              </a:rPr>
              <a:t>loop of Henle</a:t>
            </a:r>
          </a:p>
          <a:p>
            <a:pPr>
              <a:buNone/>
            </a:pPr>
            <a:endParaRPr lang="en-US" sz="5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800" b="1" dirty="0" smtClean="0">
                <a:latin typeface="Calibri" pitchFamily="34" charset="0"/>
              </a:rPr>
              <a:t>Affecting the medullary concentration mechanism</a:t>
            </a:r>
          </a:p>
          <a:p>
            <a:pPr>
              <a:buNone/>
            </a:pPr>
            <a:endParaRPr lang="en-US" sz="5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800" b="1" dirty="0" smtClean="0">
                <a:latin typeface="Calibri" pitchFamily="34" charset="0"/>
              </a:rPr>
              <a:t>25% of filtered sodium excreted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1-High efficacy diuretics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Furosemide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Frusemide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Increasing the dose will increase the effect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                    “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No Ceiling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High efficacy diuretics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Furosemide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Frusemide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Overtreatment can induce dehydration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It is active even if the GFR is &lt; 10 ml/min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Normal GFR = 120 ml/ min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High efficacy diuretics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Thiazide family drugs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Bendrofluazide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Chlorthalidone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Indapamide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2-Moderate efficacy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74837"/>
            <a:ext cx="8229600" cy="3916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1-Indications of Diuretics.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2-Adverse effects.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3-Mannitol </a:t>
            </a:r>
            <a:r>
              <a:rPr lang="en-US" sz="4000" b="1" dirty="0" smtClean="0">
                <a:latin typeface="Calibri" pitchFamily="34" charset="0"/>
              </a:rPr>
              <a:t>and Carbonic Anhydrase inhibitors</a:t>
            </a:r>
            <a:r>
              <a:rPr lang="en-US" sz="4000" b="1" dirty="0" smtClean="0">
                <a:latin typeface="Calibri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Lecture 2</a:t>
            </a:r>
            <a:endParaRPr lang="en-US" sz="3600" u="sng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Thiazide family drugs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Increasing the dose will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NOT </a:t>
            </a:r>
            <a:r>
              <a:rPr lang="en-US" sz="4000" b="1" dirty="0" smtClean="0">
                <a:latin typeface="Calibri" pitchFamily="34" charset="0"/>
              </a:rPr>
              <a:t>increase the effect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“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Low ceiling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”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Ineffective when GFR &lt; 20 ml/ min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Moderate efficacy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Potassium sparing diuretics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Osmotic diuretic 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 (Aldosterone antagonist)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Amiloride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Triamterene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3-Law efficacy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22437"/>
            <a:ext cx="82296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Potassium sparing diuretics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2-3 % of filtered sodium is excreted by k sparing diuretics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Law efficacy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Furosemide   (Lasix)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Thiazides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Amiloride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3-Individual Drugs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Acts on the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thick</a:t>
            </a:r>
            <a:r>
              <a:rPr lang="en-US" sz="4000" b="1" dirty="0" smtClean="0">
                <a:latin typeface="Calibri" pitchFamily="34" charset="0"/>
              </a:rPr>
              <a:t> portion of loop of Henle (ascending)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K loss and hypokalemia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Mg and calcium loss also occur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Furosemide (Lasix)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70037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Well absorbed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Half Life = 2 hours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10 hours in renal failure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20- 120 mg / day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20 mg amp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Pharmacokinetics of Furosemide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Pictures\10276_103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477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Pictures\Lasix 20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482600"/>
            <a:ext cx="3867150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u="sng" dirty="0" smtClean="0">
                <a:latin typeface="Calibri" pitchFamily="34" charset="0"/>
              </a:rPr>
              <a:t>Adverse effects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Uncommon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electrolyte disturbance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Hypotension, nausea rarely deafness which is transient</a:t>
            </a:r>
            <a:endParaRPr lang="en-US" sz="48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Furosemide (Lasix)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Other Loop Diuretics: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Bumetanide       0.5-2 mg/day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Ethacrynic acid   50 mg/day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Furosemide (Lasix)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The kidneys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Comprise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0.5% </a:t>
            </a:r>
            <a:r>
              <a:rPr lang="en-US" sz="4000" b="1" dirty="0" smtClean="0">
                <a:latin typeface="Calibri" pitchFamily="34" charset="0"/>
              </a:rPr>
              <a:t>of body weight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    But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They receive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25% </a:t>
            </a:r>
            <a:r>
              <a:rPr lang="en-US" sz="4000" b="1" dirty="0" smtClean="0">
                <a:latin typeface="Calibri" pitchFamily="34" charset="0"/>
              </a:rPr>
              <a:t>the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</a:rPr>
              <a:t>cardiac output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Overview</a:t>
            </a:r>
            <a:endParaRPr lang="en-US" sz="3600" u="sng" dirty="0"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HP\Pictures\anatomy_Kidney_midsag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059" y="457200"/>
            <a:ext cx="2442341" cy="252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DCT increasing k exertion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Reduce the blood pressure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 reduction of intravascular volume.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2-reduction in peripheral vascular resistance.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Direct effect on vascular smooth muscle.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Thiazides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Used in: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1-Cardiac failure in combination with other drugs.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2-Hypertension.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Thiazides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Well absorbed acting within an hour of administration.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Half life less than 4 hours.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Thiazides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latin typeface="Calibri" pitchFamily="34" charset="0"/>
              </a:rPr>
              <a:t>Adverse Effects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Rashes and photosensitivity.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Thrombocytopenia.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Increase total plasma cholesterol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Thiazides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Pictures\73851_460749107690_304196437690_6145664_45515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961876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5769114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Photosensitivity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Bendroflumethiazide</a:t>
            </a:r>
            <a:r>
              <a:rPr lang="en-US" sz="4000" b="1" dirty="0" smtClean="0">
                <a:latin typeface="Calibri" pitchFamily="34" charset="0"/>
              </a:rPr>
              <a:t> 5- 10 mg orally at the morning.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1.25-2.25 mg as anti hypertensive.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Hydrochlorthazide</a:t>
            </a:r>
            <a:r>
              <a:rPr lang="en-US" sz="4000" b="1" dirty="0" smtClean="0">
                <a:latin typeface="Calibri" pitchFamily="34" charset="0"/>
              </a:rPr>
              <a:t>   25-100 mg/day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Thiazides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(Aldactone)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Structurally related to Aldosterone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“Competitive inhibitor of Aldosterone”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Pictures\200px-Aldosteron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32" y="670179"/>
            <a:ext cx="4399068" cy="3673221"/>
          </a:xfrm>
          <a:prstGeom prst="rect">
            <a:avLst/>
          </a:prstGeom>
          <a:noFill/>
        </p:spPr>
      </p:pic>
      <p:pic>
        <p:nvPicPr>
          <p:cNvPr id="9219" name="Picture 3" descr="C:\Users\HP\Pictures\0198529171.spironolactone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721" y="838200"/>
            <a:ext cx="4163079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4724400"/>
            <a:ext cx="304358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Aldosterone</a:t>
            </a:r>
            <a:endParaRPr lang="ar-SA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763869"/>
            <a:ext cx="3810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Spironolactone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 (Aldactone)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1-Hepatic cirrhosis and Nehrotic Syndrome.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2-Congestive heart failure.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Low efficacy diuretics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  (Aldactone)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Short half life  =  1.6 hours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Ineffective alone but more effective when given with other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Each day the body produce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180 liter </a:t>
            </a:r>
            <a:r>
              <a:rPr lang="en-US" sz="4000" b="1" dirty="0" smtClean="0">
                <a:latin typeface="Calibri" pitchFamily="34" charset="0"/>
              </a:rPr>
              <a:t>of glomerular filtrate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1.5 liters of urine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Overview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HP\Pictures\oilBarrel2.jpg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622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03237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 can be used with loop diuretics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Impaired renal function may increase the potassium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Contra indicated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 dose is 100- 200 mg 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Per day.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Spironolactone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Adverse reactions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1-Estrogenic effect which is dose dependent.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Breast tenderness and enlargement.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10 % of male patients breast discomfort. 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Menstrual irregularity.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2-Carcinogenic in rodents.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1933_BnH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7274"/>
            <a:ext cx="5943600" cy="565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u="sng" dirty="0" smtClean="0">
                <a:latin typeface="Calibri" pitchFamily="34" charset="0"/>
                <a:cs typeface="Calibri" pitchFamily="34" charset="0"/>
              </a:rPr>
              <a:t>Mechanism of action: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Directly blocking the epithelial sodium channel (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ENaC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) in the DCT.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Inhibiting sodium re-absorption in the  distal convoluted tubule.</a:t>
            </a:r>
            <a:endParaRPr lang="ar-SA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944562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Amiloride</a:t>
            </a:r>
            <a:endParaRPr lang="ar-SA" sz="44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5105400" cy="582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Dosage: 5- 10 mg/ day</a:t>
            </a:r>
          </a:p>
          <a:p>
            <a:pPr>
              <a:buNone/>
            </a:pPr>
            <a:endParaRPr lang="ar-SA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944562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Amiloride</a:t>
            </a:r>
            <a:endParaRPr lang="ar-SA" sz="44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373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Amiloride + Hydrochlorothiazide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2.5-5 mg Amiloride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25-50 mg Hydrochlorothiazide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Calibri" pitchFamily="34" charset="0"/>
              </a:rPr>
              <a:t>                       (Moduretic)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Hypertension and edema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Combination Formulae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Pictures\24M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P\Pictures\moduretic-1523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46" y="503243"/>
            <a:ext cx="7327154" cy="4868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If only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1 %  </a:t>
            </a:r>
            <a:r>
              <a:rPr lang="en-US" sz="4000" b="1" dirty="0" smtClean="0">
                <a:latin typeface="Calibri" pitchFamily="34" charset="0"/>
              </a:rPr>
              <a:t>of re-absorption is affected ?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Vast increase in urine output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     “Doubled”</a:t>
            </a:r>
          </a:p>
          <a:p>
            <a:pPr>
              <a:buNone/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Overview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Pictures\Moduretic_Tablets_50_5m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1714"/>
            <a:ext cx="7848600" cy="5343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Pictures\Moduretic tab_23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33470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High efficacy diuretics acts on: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A-Proximal con. Tubule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B-Loop of Henle.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C-Distal Con. Tubule.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D-Collecting Ducts.</a:t>
            </a: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All the following drugs are potassium sparing diuretics 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except: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A-Amiloride.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B-Spironolactone.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C-Triamterene.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D-Furosemide.</a:t>
            </a: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Which one of the following diuretics has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estrogenic</a:t>
            </a:r>
            <a:r>
              <a:rPr lang="en-US" sz="4000" b="1" dirty="0" smtClean="0">
                <a:latin typeface="Calibri" pitchFamily="34" charset="0"/>
              </a:rPr>
              <a:t> effect?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A-Amiloride.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B-Spironolactone.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C-Frusemide.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D-Hydrochlorothiazide.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The main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solute</a:t>
            </a:r>
            <a:r>
              <a:rPr lang="en-US" sz="3600" b="1" dirty="0" smtClean="0">
                <a:latin typeface="Calibri" pitchFamily="34" charset="0"/>
              </a:rPr>
              <a:t> excreted by diuretics is;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A-Potassium.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B-Sodium.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C-Chloride.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D-Calcium.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Dehydration</a:t>
            </a:r>
            <a:r>
              <a:rPr lang="en-US" sz="4000" b="1" dirty="0" smtClean="0">
                <a:latin typeface="Calibri" pitchFamily="34" charset="0"/>
              </a:rPr>
              <a:t> due to overtreatment is most common with: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A-Spironolactone.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B-Amiloride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C-Furosemide.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D-Hydrochlorothiazide.</a:t>
            </a: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It is best to take Furosemide: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A-At the morning.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B-At the afternoon.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C-Before dinner.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D-At Bedtime.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3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All the following diuretic combinations are </a:t>
            </a: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wrong except:</a:t>
            </a:r>
          </a:p>
          <a:p>
            <a:pPr>
              <a:buNone/>
            </a:pPr>
            <a:endParaRPr lang="en-US" sz="3600" b="1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A- Furosemide + Ethacrynic acid.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B-Hydrochlorothiazide + Amiloride.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C-Amiloride  + Spironolactone.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D-Chlorthalidone + Indapamide.</a:t>
            </a: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373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Which one of the following diuretics has a significant effect on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plasma cholesterol?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A-Furosemide.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B-Thiazides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 Ethacrynic acid.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D-Spironolactone.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A diuretic: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Is any drug which causes increase in water 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en-US" sz="4000" b="1" dirty="0" smtClean="0">
                <a:latin typeface="Calibri" pitchFamily="34" charset="0"/>
              </a:rPr>
              <a:t> solute excretion in the urine.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Sodium</a:t>
            </a:r>
            <a:r>
              <a:rPr lang="en-US" sz="4000" b="1" dirty="0" smtClean="0">
                <a:latin typeface="Calibri" pitchFamily="34" charset="0"/>
              </a:rPr>
              <a:t> is the most important solute. 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Definition: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Which diuretic is structurally similar to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Aldosterone?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A-Furosemide.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B-Thiazides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C-Spironolactone.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D-Amiloride.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Combination</a:t>
            </a:r>
            <a:r>
              <a:rPr lang="en-US" sz="3600" b="1" dirty="0" smtClean="0">
                <a:latin typeface="Calibri" pitchFamily="34" charset="0"/>
              </a:rPr>
              <a:t> in diuretics are used to:</a:t>
            </a: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A-Increase efficacy.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B- Minimize the adverse reactions.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C-Improve the patient compliance.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D- All of the above.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MCQs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74837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According to the 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Site of action.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(understanding)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According to the 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Efficacy.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 (clinical use)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Classification</a:t>
            </a:r>
            <a:endParaRPr lang="en-US" sz="3600" u="sng" dirty="0"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98637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The kidney contains 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1,000,000 unite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(Nephron)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                 (Basic unite)</a:t>
            </a:r>
          </a:p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Classification according to the site of action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HP\Pictures\86no2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472204" cy="327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1256</TotalTime>
  <Words>1049</Words>
  <Application>Microsoft Office PowerPoint</Application>
  <PresentationFormat>On-screen Show (4:3)</PresentationFormat>
  <Paragraphs>470</Paragraphs>
  <Slides>71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Concourse</vt:lpstr>
      <vt:lpstr>Diuretic Drugs </vt:lpstr>
      <vt:lpstr>Lecture 1</vt:lpstr>
      <vt:lpstr>Lecture 2</vt:lpstr>
      <vt:lpstr>Overview</vt:lpstr>
      <vt:lpstr>Overview</vt:lpstr>
      <vt:lpstr>Overview</vt:lpstr>
      <vt:lpstr>Definition:</vt:lpstr>
      <vt:lpstr>Classification</vt:lpstr>
      <vt:lpstr>Classification according to the site of action</vt:lpstr>
      <vt:lpstr>Slide 10</vt:lpstr>
      <vt:lpstr>Slide 11</vt:lpstr>
      <vt:lpstr>1-Proximal convoluted tubule(PCT)</vt:lpstr>
      <vt:lpstr>Slide 13</vt:lpstr>
      <vt:lpstr>Proximal convoluted tubule(PCT)</vt:lpstr>
      <vt:lpstr>2-Loop of Henle</vt:lpstr>
      <vt:lpstr>Slide 16</vt:lpstr>
      <vt:lpstr>Slide 17</vt:lpstr>
      <vt:lpstr>Loop of Henle</vt:lpstr>
      <vt:lpstr>3-Distal convoluted tubule(DCT)</vt:lpstr>
      <vt:lpstr>Slide 20</vt:lpstr>
      <vt:lpstr>4-Collecting duct</vt:lpstr>
      <vt:lpstr>Slide 22</vt:lpstr>
      <vt:lpstr>Collecting duct</vt:lpstr>
      <vt:lpstr>Collecting ducts</vt:lpstr>
      <vt:lpstr>Classification acoording to the efficacy</vt:lpstr>
      <vt:lpstr>1-High efficacy diuretics</vt:lpstr>
      <vt:lpstr>High efficacy diuretics</vt:lpstr>
      <vt:lpstr>High efficacy diuretics</vt:lpstr>
      <vt:lpstr>2-Moderate efficacy</vt:lpstr>
      <vt:lpstr>Moderate efficacy</vt:lpstr>
      <vt:lpstr>3-Law efficacy</vt:lpstr>
      <vt:lpstr>Law efficacy</vt:lpstr>
      <vt:lpstr>3-Individual Drugs</vt:lpstr>
      <vt:lpstr>Furosemide (Lasix)</vt:lpstr>
      <vt:lpstr>Pharmacokinetics of Furosemide</vt:lpstr>
      <vt:lpstr>Slide 36</vt:lpstr>
      <vt:lpstr>Slide 37</vt:lpstr>
      <vt:lpstr>Furosemide (Lasix)</vt:lpstr>
      <vt:lpstr>Furosemide (Lasix)</vt:lpstr>
      <vt:lpstr>Thiazides</vt:lpstr>
      <vt:lpstr>Thiazides</vt:lpstr>
      <vt:lpstr>Thiazides</vt:lpstr>
      <vt:lpstr>Thiazides</vt:lpstr>
      <vt:lpstr>Slide 44</vt:lpstr>
      <vt:lpstr>Thiazides</vt:lpstr>
      <vt:lpstr>Slide 46</vt:lpstr>
      <vt:lpstr>Slide 47</vt:lpstr>
      <vt:lpstr>Low efficacy diuretics</vt:lpstr>
      <vt:lpstr>Slide 49</vt:lpstr>
      <vt:lpstr>Slide 50</vt:lpstr>
      <vt:lpstr>Slide 51</vt:lpstr>
      <vt:lpstr>Slide 52</vt:lpstr>
      <vt:lpstr>Slide 53</vt:lpstr>
      <vt:lpstr>Amiloride</vt:lpstr>
      <vt:lpstr>Slide 55</vt:lpstr>
      <vt:lpstr>Amiloride</vt:lpstr>
      <vt:lpstr>Combination Formulae</vt:lpstr>
      <vt:lpstr>Slide 58</vt:lpstr>
      <vt:lpstr>Slide 59</vt:lpstr>
      <vt:lpstr>Slide 60</vt:lpstr>
      <vt:lpstr>Slide 61</vt:lpstr>
      <vt:lpstr>MCQs</vt:lpstr>
      <vt:lpstr>MCQs</vt:lpstr>
      <vt:lpstr>MCQs</vt:lpstr>
      <vt:lpstr>MCQs</vt:lpstr>
      <vt:lpstr>MCQs</vt:lpstr>
      <vt:lpstr>MCQs</vt:lpstr>
      <vt:lpstr>MCQs</vt:lpstr>
      <vt:lpstr>MCQs</vt:lpstr>
      <vt:lpstr>MCQs</vt:lpstr>
      <vt:lpstr>MCQs</vt:lpstr>
    </vt:vector>
  </TitlesOfParts>
  <Company>Collge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Preparations               for  External Use</dc:title>
  <dc:creator>Omar</dc:creator>
  <cp:lastModifiedBy>HP</cp:lastModifiedBy>
  <cp:revision>471</cp:revision>
  <dcterms:created xsi:type="dcterms:W3CDTF">2007-11-15T15:58:24Z</dcterms:created>
  <dcterms:modified xsi:type="dcterms:W3CDTF">2012-03-06T13:36:48Z</dcterms:modified>
</cp:coreProperties>
</file>