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sldIdLst>
    <p:sldId id="290" r:id="rId2"/>
    <p:sldId id="300" r:id="rId3"/>
    <p:sldId id="352" r:id="rId4"/>
    <p:sldId id="353" r:id="rId5"/>
    <p:sldId id="362" r:id="rId6"/>
    <p:sldId id="322" r:id="rId7"/>
    <p:sldId id="335" r:id="rId8"/>
    <p:sldId id="334" r:id="rId9"/>
    <p:sldId id="323" r:id="rId10"/>
    <p:sldId id="360" r:id="rId11"/>
    <p:sldId id="361" r:id="rId12"/>
    <p:sldId id="324" r:id="rId13"/>
    <p:sldId id="341" r:id="rId14"/>
    <p:sldId id="325" r:id="rId15"/>
    <p:sldId id="326" r:id="rId16"/>
    <p:sldId id="327" r:id="rId17"/>
    <p:sldId id="328" r:id="rId18"/>
    <p:sldId id="356" r:id="rId19"/>
    <p:sldId id="357" r:id="rId20"/>
    <p:sldId id="329" r:id="rId21"/>
    <p:sldId id="337" r:id="rId22"/>
    <p:sldId id="259" r:id="rId23"/>
    <p:sldId id="260" r:id="rId24"/>
    <p:sldId id="351" r:id="rId25"/>
    <p:sldId id="261" r:id="rId26"/>
    <p:sldId id="262" r:id="rId27"/>
    <p:sldId id="272" r:id="rId28"/>
    <p:sldId id="344" r:id="rId29"/>
    <p:sldId id="354" r:id="rId30"/>
    <p:sldId id="343" r:id="rId31"/>
    <p:sldId id="342" r:id="rId32"/>
    <p:sldId id="345" r:id="rId33"/>
    <p:sldId id="346" r:id="rId34"/>
    <p:sldId id="347" r:id="rId35"/>
    <p:sldId id="348" r:id="rId36"/>
    <p:sldId id="349" r:id="rId37"/>
    <p:sldId id="350" r:id="rId38"/>
    <p:sldId id="355" r:id="rId39"/>
    <p:sldId id="358" r:id="rId40"/>
    <p:sldId id="359" r:id="rId41"/>
    <p:sldId id="333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FFFF00"/>
    <a:srgbClr val="FF3300"/>
    <a:srgbClr val="33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223" autoAdjust="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D86A-7F47-46FA-AC6C-BA933D5D1ABC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822E-2A78-4D1A-A456-005B2B63FC35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7F2C-A47E-446B-A960-24C536B882CA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67F9-6343-4E8E-B528-3F98E7562FB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50AC-005B-415F-BFBE-AA3D6C48E22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A7FB-8A90-434F-8EFE-FF035D8C461F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00EB-D333-4997-84EA-40EA81B59084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8E75-ECFF-4C26-A34E-72F91E3F1FD8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1A2B-6DC2-438C-BB71-5DD76C6E280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8812-BFF1-45D5-AF02-E900F221DAFD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5955-8CB6-400B-99BD-9CEFE238ADF7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C4C830D-1807-46AC-AA3D-628FAA4734F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Bas39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7912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35950" y="5527675"/>
          <a:ext cx="679450" cy="871538"/>
        </p:xfrm>
        <a:graphic>
          <a:graphicData uri="http://schemas.openxmlformats.org/presentationml/2006/ole">
            <p:oleObj spid="_x0000_s1026" name="Clip" r:id="rId4" imgW="1539360" imgH="1971720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334375" y="5835650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5800" y="2209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ar-SA" sz="5400">
                <a:solidFill>
                  <a:srgbClr val="66FFFF"/>
                </a:solidFill>
              </a:rPr>
              <a:t>و ما أوتيتم من العلم الا قليلا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371600" y="4648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20000"/>
              </a:spcBef>
            </a:pPr>
            <a:r>
              <a:rPr lang="ar-IQ" sz="3200">
                <a:solidFill>
                  <a:srgbClr val="FFFF00"/>
                </a:solidFill>
              </a:rPr>
              <a:t>د.برع سلطان</a:t>
            </a:r>
          </a:p>
          <a:p>
            <a:pPr algn="ctr" rtl="0">
              <a:spcBef>
                <a:spcPct val="20000"/>
              </a:spcBef>
            </a:pPr>
            <a:r>
              <a:rPr lang="ar-IQ" sz="3200">
                <a:solidFill>
                  <a:srgbClr val="FFFF00"/>
                </a:solidFill>
              </a:rPr>
              <a:t>مدرس جراحة الفم  والوجه والفكين</a:t>
            </a:r>
          </a:p>
          <a:p>
            <a:pPr algn="ctr" rtl="0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</a:rPr>
              <a:t>BDS , MSc , FICMS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68" decel="1000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68" decel="100000"/>
                                        <p:tgtEl>
                                          <p:spTgt spid="3788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68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68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/>
      <p:bldP spid="3788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4"/>
            <a:ext cx="10440000" cy="69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71414"/>
            <a:ext cx="9900000" cy="653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3 -Severe periodontal disease; Bone loss,grade 3 mobility,furaction involvement.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4- -Impacted teeth ,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resorption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of roots of adjacent teeth.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4" name="Picture 5" descr="http://www.ahealthyme.com/Imagebank/Articles_images/dental/dental_impacted.jpg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5580063" y="5000636"/>
            <a:ext cx="2998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03604F-FDB8-4DD8-81D2-EA5BDBB732A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5843" name="Picture 4" descr="impactedmolar.jpg                                              00039CAC Little EM                      B907F3FA: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295400"/>
            <a:ext cx="6096000" cy="4572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5 -Orthodontic treatment ; Crowding,Space creation.Maxillary and Mandibular 1</a:t>
            </a:r>
            <a:r>
              <a:rPr lang="en-US" sz="2800" baseline="30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st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Pre-molar.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6 -Mal-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alligned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teeth ; Tissue trauma,mal-positioning,esthetics.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ndodovgan.com/images/man_in_pain.jpg"/>
          <p:cNvPicPr/>
          <p:nvPr/>
        </p:nvPicPr>
        <p:blipFill>
          <a:blip r:embed="rId2">
            <a:lum bright="-2000" contrast="4000"/>
          </a:blip>
          <a:stretch>
            <a:fillRect/>
          </a:stretch>
        </p:blipFill>
        <p:spPr bwMode="auto">
          <a:xfrm>
            <a:off x="7162800" y="4876800"/>
            <a:ext cx="1627188" cy="14636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458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7 -Esthetics ; Stained teeth, excessively protruded teeth,mal-alligned.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8 -Cracked and fractured tooth ;Tooth in fracture line,pain,Dialceration,, infection.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458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9 -Pre-prosthetic extraction ; Unsuitable abutments,interference with appliance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10 -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Supre-numerary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teeth ; Impacted,resorption, displacement,failure for eruption.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cancerbackup.org.uk/content/images/Cancertype/Brain/Treatment/Radiotherapy/7695?display=small"/>
          <p:cNvPicPr>
            <a:picLocks noChangeAspect="1" noChangeArrowheads="1"/>
          </p:cNvPicPr>
          <p:nvPr/>
        </p:nvPicPr>
        <p:blipFill>
          <a:blip r:embed="rId2">
            <a:lum bright="-6000" contrast="20000"/>
          </a:blip>
          <a:srcRect/>
          <a:stretch>
            <a:fillRect/>
          </a:stretch>
        </p:blipFill>
        <p:spPr bwMode="auto">
          <a:xfrm>
            <a:off x="6019800" y="4419600"/>
            <a:ext cx="2532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5364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334000"/>
          </a:xfrm>
        </p:spPr>
        <p:txBody>
          <a:bodyPr/>
          <a:lstStyle/>
          <a:p>
            <a:pPr lvl="1" algn="l">
              <a:buFont typeface="Wingdings 2" pitchFamily="18" charset="2"/>
              <a:buNone/>
            </a:pP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      </a:t>
            </a:r>
            <a:endParaRPr lang="en-US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1" algn="l">
              <a:buFont typeface="Wingdings 2" pitchFamily="18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11-Pre-radiation therapy ; 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to prevent </a:t>
            </a:r>
            <a:r>
              <a:rPr lang="en-US" sz="2400" dirty="0" err="1" smtClean="0">
                <a:solidFill>
                  <a:srgbClr val="FFFF00"/>
                </a:solidFill>
                <a:latin typeface="Bookman Old Style" pitchFamily="18" charset="0"/>
              </a:rPr>
              <a:t>Osteoradionecrosis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pPr lvl="1" algn="l">
              <a:buFont typeface="Wingdings 2" pitchFamily="18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12 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-Economical reason ; </a:t>
            </a:r>
            <a:r>
              <a:rPr lang="en-US" sz="2400" dirty="0" err="1" smtClean="0">
                <a:solidFill>
                  <a:srgbClr val="FFFF00"/>
                </a:solidFill>
                <a:latin typeface="Bookman Old Style" pitchFamily="18" charset="0"/>
              </a:rPr>
              <a:t>Unaffording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 patient.</a:t>
            </a:r>
          </a:p>
          <a:p>
            <a:pPr lvl="1" algn="l">
              <a:buFont typeface="Wingdings 2" pitchFamily="18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13 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-Lack of time ; Unavailability of time for other </a:t>
            </a:r>
            <a:endParaRPr lang="ar-IQ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1" algn="l" rtl="0">
              <a:buFont typeface="Wingdings 2" pitchFamily="18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options.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14- </a:t>
            </a:r>
            <a:r>
              <a:rPr lang="en-US" sz="2400" dirty="0" err="1" smtClean="0">
                <a:solidFill>
                  <a:srgbClr val="FFFF00"/>
                </a:solidFill>
                <a:latin typeface="Bookman Old Style" pitchFamily="18" charset="0"/>
              </a:rPr>
              <a:t>peri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 apical lesion or other pathology.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Periapical lesion associated with </a:t>
            </a:r>
            <a:r>
              <a:rPr lang="en-US" sz="2400" dirty="0" err="1" smtClean="0"/>
              <a:t>endodotically</a:t>
            </a:r>
            <a:r>
              <a:rPr lang="en-US" sz="2400" dirty="0" smtClean="0"/>
              <a:t> treated canals</a:t>
            </a:r>
            <a:endParaRPr lang="ar-IQ" sz="24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68420"/>
            <a:ext cx="6840000" cy="49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Regression of the lesion 6 months after retreatment of the tooth</a:t>
            </a:r>
            <a:endParaRPr lang="ar-IQ" sz="28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2756"/>
            <a:ext cx="5616000" cy="4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solidFill>
                  <a:srgbClr val="FF0000"/>
                </a:solidFill>
              </a:rPr>
              <a:t>Oral surgery </a:t>
            </a:r>
            <a:r>
              <a:rPr lang="en-US" sz="2800" smtClean="0"/>
              <a:t>is that branch of dentistry which deals with the diagnosis , prevention and\ or treatment of disease of the oral cavity.</a:t>
            </a:r>
          </a:p>
          <a:p>
            <a:pPr algn="l" rtl="0" eaLnBrk="1" hangingPunct="1"/>
            <a:r>
              <a:rPr lang="en-US" sz="2800" smtClean="0">
                <a:solidFill>
                  <a:srgbClr val="FFFFCC"/>
                </a:solidFill>
              </a:rPr>
              <a:t>The branch of oral surgery now has moved from simple extractions to complex surgeries . the oral surgeon is now referred to as a </a:t>
            </a:r>
            <a:r>
              <a:rPr lang="en-US" sz="2800" smtClean="0">
                <a:solidFill>
                  <a:srgbClr val="FFFF00"/>
                </a:solidFill>
              </a:rPr>
              <a:t>maxillofacial surgeon</a:t>
            </a:r>
            <a:r>
              <a:rPr lang="en-US" sz="2800" smtClean="0"/>
              <a:t>. </a:t>
            </a:r>
            <a:r>
              <a:rPr lang="en-US" sz="2800" smtClean="0">
                <a:solidFill>
                  <a:srgbClr val="FFFFCC"/>
                </a:solidFill>
              </a:rPr>
              <a:t>There are no sharp lines separating the maxillofacial surgeon from an ENT or a plastic surgeon and therefore many of us are referred to as </a:t>
            </a:r>
            <a:r>
              <a:rPr lang="en-US" sz="2800" smtClean="0"/>
              <a:t>”</a:t>
            </a:r>
            <a:r>
              <a:rPr lang="en-US" sz="2800" smtClean="0">
                <a:solidFill>
                  <a:srgbClr val="FFFF00"/>
                </a:solidFill>
              </a:rPr>
              <a:t>craniofacial surgeons</a:t>
            </a:r>
            <a:r>
              <a:rPr lang="en-US" sz="2800" smtClean="0"/>
              <a:t>”  </a:t>
            </a:r>
            <a:endParaRPr lang="ar-IQ" sz="2800" smtClean="0"/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sz="3600" u="sng" smtClean="0">
                <a:solidFill>
                  <a:srgbClr val="0070C0"/>
                </a:solidFill>
                <a:latin typeface="Arial Black" pitchFamily="34" charset="0"/>
                <a:ea typeface="Batang" pitchFamily="18" charset="-127"/>
              </a:rPr>
              <a:t>Contraindications Of Extraction:</a:t>
            </a:r>
            <a:r>
              <a:rPr lang="en-US" sz="3600" smtClean="0">
                <a:latin typeface="Arial Black" pitchFamily="34" charset="0"/>
              </a:rPr>
              <a:t/>
            </a:r>
            <a:br>
              <a:rPr lang="en-US" sz="3600" smtClean="0">
                <a:latin typeface="Arial Black" pitchFamily="34" charset="0"/>
              </a:rPr>
            </a:br>
            <a:endParaRPr lang="en-US" sz="360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900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Contraindications for Dental Extraction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Systemic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            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Local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47800" y="3124200"/>
            <a:ext cx="1295400" cy="1828800"/>
          </a:xfrm>
          <a:prstGeom prst="downArrow">
            <a:avLst/>
          </a:prstGeom>
          <a:solidFill>
            <a:srgbClr val="92D050">
              <a:alpha val="83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3124200"/>
            <a:ext cx="1295400" cy="1828800"/>
          </a:xfrm>
          <a:prstGeom prst="downArrow">
            <a:avLst/>
          </a:prstGeom>
          <a:solidFill>
            <a:srgbClr val="92D050">
              <a:alpha val="83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5575" cy="5111750"/>
          </a:xfrm>
          <a:solidFill>
            <a:srgbClr val="000099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flatTx/>
          </a:bodyPr>
          <a:lstStyle/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4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1- </a:t>
            </a: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Irradiated jaw which may lead to osteoradionerosis due to endarteritis obliterans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2-Tooth located within the area of tumor.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Cause: metastasis.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3-Acute pericoronitis around a partially erupted lower third molar 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Cause: trismus preoperatively &amp; dry socket post operatively.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4-Acute cellulites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5- Acute alveolar abcess</a:t>
            </a:r>
          </a:p>
          <a:p>
            <a:pPr marL="53975" indent="-53975" algn="l" rtl="0" eaLnBrk="1" hangingPunct="1">
              <a:lnSpc>
                <a:spcPct val="90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80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6- Acute infectious stomatitis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08225" y="519113"/>
            <a:ext cx="4256088" cy="5794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wrap="none">
            <a:spAutoFit/>
            <a:flatTx/>
          </a:bodyPr>
          <a:lstStyle/>
          <a:p>
            <a:pPr algn="ctr" rtl="0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Local contraindications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496300" cy="5329237"/>
          </a:xfrm>
          <a:solidFill>
            <a:srgbClr val="000099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flatTx/>
          </a:bodyPr>
          <a:lstStyle/>
          <a:p>
            <a:pPr marL="609600" indent="-609600" algn="ctr" rtl="0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Systemic contraindications</a:t>
            </a:r>
          </a:p>
          <a:p>
            <a:pPr marL="609600" indent="-609600" algn="l" rtl="0" eaLnBrk="1" hangingPunct="1">
              <a:lnSpc>
                <a:spcPct val="135000"/>
              </a:lnSpc>
              <a:buClr>
                <a:srgbClr val="FFFFCC"/>
              </a:buClr>
              <a:buFont typeface="Wingdings" pitchFamily="2" charset="2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Uncontrolled diabetes mellitus</a:t>
            </a:r>
          </a:p>
          <a:p>
            <a:pPr marL="609600" indent="-609600" algn="l" rtl="0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Reason</a:t>
            </a: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: infection &amp; delayed  healing</a:t>
            </a:r>
          </a:p>
          <a:p>
            <a:pPr marL="609600" indent="-609600" algn="l" rtl="0" eaLnBrk="1" hangingPunct="1">
              <a:lnSpc>
                <a:spcPct val="135000"/>
              </a:lnSpc>
              <a:buFont typeface="Wingdings" pitchFamily="2" charset="2"/>
              <a:buAutoNum type="arabicPeriod" startAt="2"/>
            </a:pP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End stage renal disease &amp;uremia</a:t>
            </a:r>
          </a:p>
          <a:p>
            <a:pPr marL="609600" indent="-609600" algn="l" rtl="0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  </a:t>
            </a:r>
            <a:endParaRPr lang="en-US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688013"/>
          </a:xfrm>
          <a:solidFill>
            <a:srgbClr val="000099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flatTx/>
          </a:bodyPr>
          <a:lstStyle/>
          <a:p>
            <a:pPr marL="609600" indent="-609600" algn="l" rtl="0" eaLnBrk="1" hangingPunct="1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Uncontrolled bleeding problems like hemophilia and thrombocytopenia.</a:t>
            </a:r>
            <a:endParaRPr lang="ar-SA" sz="28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l" rtl="0" eaLnBrk="1" hangingPunct="1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Uncontrolled hyper </a:t>
            </a:r>
            <a:r>
              <a:rPr lang="en-US" sz="2800" dirty="0" err="1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tensive</a:t>
            </a: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patient. </a:t>
            </a:r>
          </a:p>
          <a:p>
            <a:pPr marL="609600" indent="-609600" algn="l" rtl="0" eaLnBrk="1" hangingPunct="1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Uncontrolled cardiac disease .No</a:t>
            </a: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surgery is performed within 1</a:t>
            </a:r>
            <a:r>
              <a:rPr lang="en-US" sz="2800" baseline="300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6 months  due to  high incidence of cardiac instability &amp; arrhythmias	</a:t>
            </a:r>
            <a:endParaRPr lang="en-US" sz="28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 rtl="0" eaLnBrk="1" hangingPunct="1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Addison’s disease</a:t>
            </a:r>
          </a:p>
          <a:p>
            <a:pPr marL="609600" indent="-609600" algn="just" rtl="0" eaLnBrk="1" hangingPunct="1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Fever of unexplained origin</a:t>
            </a:r>
          </a:p>
          <a:p>
            <a:pPr marL="609600" indent="-609600" algn="just" rtl="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sz="2800" u="sng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Suspected bacterial </a:t>
            </a:r>
            <a:r>
              <a:rPr lang="en-US" sz="2800" u="sng" dirty="0" err="1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endocarditis</a:t>
            </a:r>
            <a:endParaRPr lang="en-US" sz="2800" u="sng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 rtl="0" eaLnBrk="1" hangingPunct="1">
              <a:buFont typeface="Wingdings" pitchFamily="2" charset="2"/>
              <a:buAutoNum type="arabicPeriod" startAt="8"/>
            </a:pP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Pregnancy: 1</a:t>
            </a:r>
            <a:r>
              <a:rPr lang="en-US" sz="2800" baseline="300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and 3</a:t>
            </a:r>
            <a:r>
              <a:rPr lang="en-US" sz="2800" baseline="300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rd</a:t>
            </a:r>
            <a:r>
              <a:rPr lang="en-US" sz="28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trimesters . Relative contra indication.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4" name="Picture 6" descr="عمليات1_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24863" cy="4824413"/>
          </a:xfrm>
          <a:solidFill>
            <a:srgbClr val="000099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flatTx/>
          </a:bodyPr>
          <a:lstStyle/>
          <a:p>
            <a:pPr marL="609600" indent="-609600" algn="just" rtl="0" eaLnBrk="1" hangingPunct="1">
              <a:buFontTx/>
              <a:buNone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9- uncontrolled thyroid disease.</a:t>
            </a:r>
          </a:p>
          <a:p>
            <a:pPr marL="609600" indent="-609600" algn="just" rtl="0" eaLnBrk="1" hangingPunct="1">
              <a:buFont typeface="Wingdings" pitchFamily="2" charset="2"/>
              <a:buAutoNum type="arabicPeriod" startAt="10"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Uncontrolled liver disease (bleeding)</a:t>
            </a:r>
          </a:p>
          <a:p>
            <a:pPr marL="609600" indent="-609600" algn="l" rtl="0" eaLnBrk="1" hangingPunct="1">
              <a:buFont typeface="Wingdings" pitchFamily="2" charset="2"/>
              <a:buAutoNum type="arabicPeriod" startAt="10"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Patient taking specific drugs : corticosteroids ,immunosuppressive ,</a:t>
            </a:r>
          </a:p>
          <a:p>
            <a:pPr marL="609600" indent="-609600" algn="just" rtl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     chemotherapeutic agents).</a:t>
            </a:r>
          </a:p>
          <a:p>
            <a:pPr marL="609600" indent="-609600" algn="just" rtl="0" eaLnBrk="1" hangingPunct="1">
              <a:buFont typeface="Wingdings" pitchFamily="2" charset="2"/>
              <a:buAutoNum type="arabicPeriod" startAt="12"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Senility: poor physiological response to injury.</a:t>
            </a:r>
          </a:p>
          <a:p>
            <a:pPr marL="609600" indent="-609600" algn="just" rtl="0" eaLnBrk="1" hangingPunct="1">
              <a:buFont typeface="Wingdings" pitchFamily="2" charset="2"/>
              <a:buAutoNum type="arabicPeriod" startAt="12"/>
            </a:pPr>
            <a:r>
              <a:rPr lang="en-US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Psychosis &amp; neurosis , epileptic patients.</a:t>
            </a:r>
          </a:p>
          <a:p>
            <a:pPr marL="609600" indent="-609600" algn="just" rtl="0" eaLnBrk="1" hangingPunct="1">
              <a:buFont typeface="Wingdings" pitchFamily="2" charset="2"/>
              <a:buNone/>
            </a:pPr>
            <a:endParaRPr lang="en-US" smtClean="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7848600" cy="4897438"/>
          </a:xfrm>
          <a:solidFill>
            <a:srgbClr val="000099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flatTx/>
          </a:bodyPr>
          <a:lstStyle/>
          <a:p>
            <a:pPr marL="609600" indent="-609600" algn="just" rtl="0" eaLnBrk="1" hangingPunct="1">
              <a:buFont typeface="Wingdings" pitchFamily="2" charset="2"/>
              <a:buAutoNum type="arabicPeriod" startAt="14"/>
            </a:pP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Uncontrolled pulmonary disease e.g. Asthma </a:t>
            </a: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 rtl="0" eaLnBrk="1" hangingPunct="1">
              <a:buFontTx/>
              <a:buNone/>
            </a:pPr>
            <a:r>
              <a:rPr lang="en-US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15 – uncontrolled epileptic patient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9750" y="2133600"/>
            <a:ext cx="7920038" cy="3057525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spAutoFit/>
            <a:flatTx/>
          </a:bodyPr>
          <a:lstStyle/>
          <a:p>
            <a:pPr algn="just" rtl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36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As a rule</a:t>
            </a:r>
            <a:r>
              <a:rPr lang="en-US" sz="36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; any uncontrolled systemic </a:t>
            </a:r>
          </a:p>
          <a:p>
            <a:pPr algn="just" rtl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36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disease is considered as a contraindication for surgery (tooth extraction)</a:t>
            </a:r>
          </a:p>
          <a:p>
            <a:pPr algn="just" rtl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360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905000"/>
            <a:ext cx="5181600" cy="1371600"/>
          </a:xfrm>
          <a:solidFill>
            <a:srgbClr val="0000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FFFF00"/>
                </a:solidFill>
                <a:latin typeface="Georgia" pitchFamily="18" charset="0"/>
              </a:rPr>
              <a:t>Instruments used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FFFF00"/>
                </a:solidFill>
                <a:latin typeface="Georgia" pitchFamily="18" charset="0"/>
              </a:rPr>
              <a:t>in tooth extraction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basic examination set, including dental mirror, dental probe, tweezers and gauze.</a:t>
            </a:r>
          </a:p>
          <a:p>
            <a:pPr algn="l" rtl="0"/>
            <a:r>
              <a:rPr lang="en-US" dirty="0" smtClean="0"/>
              <a:t>Strong light and adequate suction.</a:t>
            </a:r>
          </a:p>
          <a:p>
            <a:pPr algn="l" rtl="0"/>
            <a:r>
              <a:rPr lang="en-US" dirty="0" smtClean="0"/>
              <a:t>Local anesthetic , needle , dental syringe , and local anesthetic carpule.</a:t>
            </a:r>
          </a:p>
          <a:p>
            <a:pPr algn="l" rtl="0"/>
            <a:r>
              <a:rPr lang="en-US" dirty="0" smtClean="0"/>
              <a:t>Dental extraction instrument like dental forceps  and dental elevators. </a:t>
            </a:r>
            <a:endParaRPr lang="ar-IQ" dirty="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Oral and maxillofacial surgery involves the diagnosis and management of diseases , injuries, and defects of the human mouth and jaws and associated structures.</a:t>
            </a:r>
          </a:p>
          <a:p>
            <a:pPr algn="l" rtl="0">
              <a:buNone/>
            </a:pPr>
            <a:r>
              <a:rPr lang="en-US" dirty="0" smtClean="0"/>
              <a:t>In most countries , the </a:t>
            </a:r>
            <a:r>
              <a:rPr lang="en-US" dirty="0" err="1" smtClean="0"/>
              <a:t>speciality</a:t>
            </a:r>
            <a:r>
              <a:rPr lang="en-US" dirty="0" smtClean="0"/>
              <a:t> of oral and maxillofacial surgery has earned the respect of and acceptance of both the medical and dental professions.</a:t>
            </a:r>
            <a:endParaRPr lang="ar-IQ" dirty="0"/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65563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  <a:latin typeface="Georgia" pitchFamily="18" charset="0"/>
              </a:rPr>
              <a:t>Diagnostic instruments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044825"/>
          </a:xfrm>
          <a:solidFill>
            <a:srgbClr val="0000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marL="609600" indent="-609600" algn="l" rtl="0" eaLnBrk="1" hangingPunct="1"/>
            <a:r>
              <a:rPr lang="en-US" sz="3600" dirty="0" smtClean="0">
                <a:solidFill>
                  <a:srgbClr val="FFFFFF"/>
                </a:solidFill>
                <a:latin typeface="Georgia" pitchFamily="18" charset="0"/>
              </a:rPr>
              <a:t>Dental mirror</a:t>
            </a:r>
          </a:p>
          <a:p>
            <a:pPr marL="609600" indent="-609600"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Tissue reflection</a:t>
            </a:r>
          </a:p>
          <a:p>
            <a:pPr marL="609600" indent="-609600"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Indirect vision of inaccessible areas</a:t>
            </a:r>
          </a:p>
          <a:p>
            <a:pPr marL="609600" indent="-609600"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Light reflection.</a:t>
            </a:r>
          </a:p>
          <a:p>
            <a:pPr marL="609600" indent="-609600"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Checking of local anesthesia.</a:t>
            </a:r>
          </a:p>
          <a:p>
            <a:pPr marL="609600" indent="-609600" eaLnBrk="1" hangingPunct="1">
              <a:buClr>
                <a:schemeClr val="tx1"/>
              </a:buClr>
            </a:pPr>
            <a:endParaRPr lang="en-US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381000"/>
          <a:ext cx="8001000" cy="6019800"/>
        </p:xfrm>
        <a:graphic>
          <a:graphicData uri="http://schemas.openxmlformats.org/presentationml/2006/ole">
            <p:oleObj spid="_x0000_s2050" name="Bitmap Image" r:id="rId3" imgW="5210902" imgH="2962689" progId="PBrush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411663"/>
          </a:xfrm>
          <a:solidFill>
            <a:srgbClr val="0000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marL="609600" indent="-609600" algn="l" rtl="0" eaLnBrk="1" hangingPunct="1"/>
            <a:endParaRPr lang="en-US" sz="2800" dirty="0" smtClean="0">
              <a:solidFill>
                <a:srgbClr val="FFFFFF"/>
              </a:solidFill>
              <a:latin typeface="Georgia" pitchFamily="18" charset="0"/>
            </a:endParaRPr>
          </a:p>
          <a:p>
            <a:pPr marL="609600" indent="-609600" algn="l" rtl="0" eaLnBrk="1" hangingPunct="1">
              <a:buNone/>
            </a:pP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   Dental probe</a:t>
            </a:r>
          </a:p>
          <a:p>
            <a:pPr marL="609600" indent="-609600" algn="l" rtl="0" eaLnBrk="1" hangingPunct="1">
              <a:buClr>
                <a:srgbClr val="FFFF00"/>
              </a:buClr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Detection of carious lesion or cavitations especially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mesialy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or distally</a:t>
            </a:r>
          </a:p>
          <a:p>
            <a:pPr marL="609600" indent="-609600" algn="l" rtl="0" eaLnBrk="1" hangingPunct="1">
              <a:buClr>
                <a:srgbClr val="FFFF00"/>
              </a:buClr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Percussion to detect tenderness ( percussion of teeth mean use the handle of dental mirror or probe to tap teeth to elicit pain, indicative of apical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periodontitis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, usually in non vital teeth.  </a:t>
            </a:r>
          </a:p>
          <a:p>
            <a:pPr marL="609600" indent="-609600" algn="l" rtl="0" eaLnBrk="1" hangingPunct="1">
              <a:buClr>
                <a:srgbClr val="FFFF00"/>
              </a:buClr>
              <a:buFontTx/>
              <a:buAutoNum type="arabicParenR"/>
            </a:pP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Checking of anesthesia</a:t>
            </a:r>
          </a:p>
          <a:p>
            <a:pPr marL="609600" indent="-609600" eaLnBrk="1" hangingPunct="1">
              <a:buClr>
                <a:srgbClr val="FFFF00"/>
              </a:buClr>
              <a:buFontTx/>
              <a:buAutoNum type="arabicParenR"/>
            </a:pPr>
            <a:endParaRPr lang="en-US" sz="28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00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en-US" smtClean="0">
                <a:solidFill>
                  <a:srgbClr val="FFFFFF"/>
                </a:solidFill>
                <a:latin typeface="Georgia" pitchFamily="18" charset="0"/>
              </a:rPr>
              <a:t>Tweezers: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FFFFFF"/>
              </a:buClr>
              <a:buFontTx/>
              <a:buAutoNum type="arabicParenR"/>
            </a:pP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For carrying cotton and gauze to &amp; from oral cavity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FFFFFF"/>
              </a:buClr>
              <a:buFontTx/>
              <a:buAutoNum type="arabicParenR"/>
            </a:pP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Periodontal ligament separation and checking of anesthesia before extraction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FFFFFF"/>
              </a:buClr>
              <a:buFontTx/>
              <a:buAutoNum type="arabicParenR"/>
            </a:pP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During suture removal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FFFFFF"/>
              </a:buClr>
              <a:buFontTx/>
              <a:buAutoNum type="arabicParenR"/>
            </a:pP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Removal of any tooth fragment from site of the surgery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52800" y="381000"/>
          <a:ext cx="1524000" cy="6248400"/>
        </p:xfrm>
        <a:graphic>
          <a:graphicData uri="http://schemas.openxmlformats.org/presentationml/2006/ole">
            <p:oleObj spid="_x0000_s3074" name="Bitmap Image" r:id="rId3" imgW="781159" imgH="2819794" progId="PBrush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9975" y="620713"/>
            <a:ext cx="4032250" cy="57943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DEFINITIONS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1188" y="1989138"/>
            <a:ext cx="8208962" cy="2678112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spAutoFit/>
            <a:flatTx/>
          </a:bodyPr>
          <a:lstStyle/>
          <a:p>
            <a:pPr algn="l" rtl="0"/>
            <a:r>
              <a:rPr lang="en-US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Dental forceps</a:t>
            </a:r>
            <a:r>
              <a:rPr lang="en-US" sz="24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 : A surgical instrument used in the extraction of teeth. Handle (shank) + beaks (blades)</a:t>
            </a:r>
          </a:p>
          <a:p>
            <a:pPr algn="l" rtl="0"/>
            <a:r>
              <a:rPr lang="en-US" sz="24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Joined by a hinge joint .</a:t>
            </a:r>
          </a:p>
          <a:p>
            <a:pPr algn="l" rtl="0"/>
            <a:endParaRPr lang="en-US" sz="240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r>
              <a:rPr lang="en-US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Elevator (exolever) </a:t>
            </a:r>
            <a:r>
              <a:rPr lang="en-US" sz="240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:  is a single bladed instrument used to luxate or extract teeth or roots.</a:t>
            </a:r>
          </a:p>
          <a:p>
            <a:pPr algn="l" rtl="0"/>
            <a:endParaRPr lang="en-US" sz="2400">
              <a:solidFill>
                <a:srgbClr val="FFFF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9700" name="Picture 4" descr="DSCI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6096000" cy="1447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30723" name="Picture 6" descr="oimg_GC00083391_CA00084949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57650" y="1600200"/>
            <a:ext cx="1028700" cy="4525963"/>
          </a:xfrm>
          <a:noFill/>
        </p:spPr>
      </p:pic>
    </p:spTree>
  </p:cSld>
  <p:clrMapOvr>
    <a:masterClrMapping/>
  </p:clrMapOvr>
  <p:transition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Periotome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</a:t>
            </a:r>
            <a:r>
              <a:rPr lang="en-US" dirty="0" err="1" smtClean="0"/>
              <a:t>periotome</a:t>
            </a:r>
            <a:r>
              <a:rPr lang="en-US" smtClean="0"/>
              <a:t>?</a:t>
            </a:r>
            <a:endParaRPr lang="ar-IQ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516000" cy="42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000" dirty="0" smtClean="0"/>
              <a:t>One way to reduce trauma to adjacent bone during tooth extraction is via use of the </a:t>
            </a:r>
            <a:r>
              <a:rPr lang="en-US" sz="2000" dirty="0" err="1" smtClean="0"/>
              <a:t>periotome</a:t>
            </a:r>
            <a:r>
              <a:rPr lang="en-US" sz="2000" dirty="0" smtClean="0"/>
              <a:t>. </a:t>
            </a:r>
            <a:r>
              <a:rPr lang="en-US" sz="2000" dirty="0" err="1" smtClean="0"/>
              <a:t>Periotomes</a:t>
            </a:r>
            <a:r>
              <a:rPr lang="en-US" sz="2000" dirty="0" smtClean="0"/>
              <a:t> are extraction instruments that employ the mechanisms of “wedging” and “severing” to facilitate tooth removal. </a:t>
            </a:r>
            <a:r>
              <a:rPr lang="en-US" sz="2000" dirty="0" err="1" smtClean="0"/>
              <a:t>Periotomes</a:t>
            </a:r>
            <a:r>
              <a:rPr lang="en-US" sz="2000" dirty="0" smtClean="0"/>
              <a:t> are composed of very thin metallic blades that are gently wedged down the periodontal ligament (PDL) space in a repetitive circumferential fashion. In addition to minimally invasive </a:t>
            </a:r>
            <a:r>
              <a:rPr lang="en-US" sz="2000" dirty="0" err="1" smtClean="0"/>
              <a:t>luxation</a:t>
            </a:r>
            <a:r>
              <a:rPr lang="en-US" sz="2000" dirty="0" smtClean="0"/>
              <a:t>, the </a:t>
            </a:r>
            <a:r>
              <a:rPr lang="en-US" sz="2000" dirty="0" err="1" smtClean="0"/>
              <a:t>periotome</a:t>
            </a:r>
            <a:r>
              <a:rPr lang="en-US" sz="2000" dirty="0" smtClean="0"/>
              <a:t> blade severs </a:t>
            </a:r>
            <a:r>
              <a:rPr lang="en-US" sz="2000" dirty="0" err="1" smtClean="0"/>
              <a:t>Sharpey’s</a:t>
            </a:r>
            <a:r>
              <a:rPr lang="en-US" sz="2000" dirty="0" smtClean="0"/>
              <a:t> fibers that secure the tooth within the socket.</a:t>
            </a:r>
            <a:endParaRPr lang="ar-IQ" sz="2000" dirty="0"/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Oral and maxillofacial surgery is an exciting and rapidly growing specialty that has undergone tremendous changes in both the training requirements and scope of practice.</a:t>
            </a:r>
            <a:endParaRPr lang="ar-IQ" dirty="0"/>
          </a:p>
        </p:txBody>
      </p:sp>
    </p:spTree>
  </p:cSld>
  <p:clrMapOvr>
    <a:masterClrMapping/>
  </p:clrMapOvr>
  <p:transition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53256" y="1071546"/>
            <a:ext cx="22479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157684"/>
            <a:ext cx="2714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76311"/>
            <a:ext cx="3409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00108"/>
            <a:ext cx="3181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352948"/>
            <a:ext cx="3390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429132"/>
            <a:ext cx="2743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sz="3600" u="sng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Thank You:</a:t>
            </a:r>
            <a:r>
              <a:rPr lang="en-US" sz="360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360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60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endParaRPr lang="en-US" sz="2900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4" descr="http://www.dreamstime.com/happy-tooth-thumb614596.jpg"/>
          <p:cNvPicPr/>
          <p:nvPr/>
        </p:nvPicPr>
        <p:blipFill>
          <a:blip r:embed="rId2">
            <a:lum bright="-4000" contrast="14000"/>
          </a:blip>
          <a:srcRect/>
          <a:stretch>
            <a:fillRect/>
          </a:stretch>
        </p:blipFill>
        <p:spPr bwMode="auto">
          <a:xfrm>
            <a:off x="2438400" y="1524000"/>
            <a:ext cx="4724400" cy="4632325"/>
          </a:xfrm>
          <a:prstGeom prst="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50800" dir="5400000" algn="ctr" rotWithShape="0">
              <a:srgbClr val="7030A0">
                <a:alpha val="81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 descr="C:\Users\hp\Desktop\صورة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8964000" cy="6723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Dental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7724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Dental Extraction is defined as :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“The removal of a tooth from oral cavity by means of elevators and forceps”.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Also referred as “Exodontia”.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148" name="Picture 3" descr="http://services.epnet.com/GetImage.aspx/getImage.aspx?ImageIID=4981"/>
          <p:cNvPicPr>
            <a:picLocks noChangeAspect="1" noChangeArrowheads="1"/>
          </p:cNvPicPr>
          <p:nvPr/>
        </p:nvPicPr>
        <p:blipFill>
          <a:blip r:embed="rId2">
            <a:lum bright="-4000" contrast="6000"/>
          </a:blip>
          <a:srcRect/>
          <a:stretch>
            <a:fillRect/>
          </a:stretch>
        </p:blipFill>
        <p:spPr bwMode="auto">
          <a:xfrm>
            <a:off x="5638800" y="4953000"/>
            <a:ext cx="30130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79613" y="1196975"/>
            <a:ext cx="4392612" cy="6413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EXODONTIA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29622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http://www.geddesdental.co.nz/images/root1.jpg"/>
          <p:cNvPicPr>
            <a:picLocks noChangeAspect="1" noChangeArrowheads="1"/>
          </p:cNvPicPr>
          <p:nvPr/>
        </p:nvPicPr>
        <p:blipFill>
          <a:blip r:embed="rId3">
            <a:lum bright="-4000" contrast="12000"/>
          </a:blip>
          <a:srcRect/>
          <a:stretch>
            <a:fillRect/>
          </a:stretch>
        </p:blipFill>
        <p:spPr bwMode="auto">
          <a:xfrm>
            <a:off x="5580063" y="2852738"/>
            <a:ext cx="24844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571500" y="2071688"/>
            <a:ext cx="8229600" cy="4389437"/>
          </a:xfrm>
          <a:solidFill>
            <a:schemeClr val="accent2"/>
          </a:solidFill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0000"/>
                </a:solidFill>
              </a:rPr>
              <a:t>Tooth extraction </a:t>
            </a:r>
            <a:r>
              <a:rPr lang="en-US" sz="3600" smtClean="0"/>
              <a:t>:the ideal tooth extraction is the painless removal of the whole tooth or roots from its socket with minimal trauma to the investing tissues , so that the wound heals normally with no post operative prosthetic problem .</a:t>
            </a:r>
            <a:endParaRPr lang="ar-IQ" sz="36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r>
              <a:rPr lang="en-US" u="sng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Indications Of Extraction: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458200" cy="5334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Indications advocated for dental extraction: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1-Unrestorable carious tooth.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2 -Pulp necrosis and irreversible pulpitis;untreatable by endodontic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therapy,due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to calcified root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canal,or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patient refusal.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20" name="Picture 4" descr="http://www.kavo.com/img_content/produkte/therapie_instrumente/prophylaxe/diagnodent_pen/zahn.jpg"/>
          <p:cNvPicPr>
            <a:picLocks noChangeAspect="1" noChangeArrowheads="1"/>
          </p:cNvPicPr>
          <p:nvPr/>
        </p:nvPicPr>
        <p:blipFill>
          <a:blip r:embed="rId2">
            <a:lum bright="2000" contrast="16000"/>
          </a:blip>
          <a:srcRect/>
          <a:stretch>
            <a:fillRect/>
          </a:stretch>
        </p:blipFill>
        <p:spPr bwMode="auto">
          <a:xfrm>
            <a:off x="6400800" y="2895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945</Words>
  <Application>Microsoft Office PowerPoint</Application>
  <PresentationFormat>عرض على الشاشة (3:4)‏</PresentationFormat>
  <Paragraphs>134</Paragraphs>
  <Slides>41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41</vt:i4>
      </vt:variant>
    </vt:vector>
  </HeadingPairs>
  <TitlesOfParts>
    <vt:vector size="44" baseType="lpstr">
      <vt:lpstr>Default Design</vt:lpstr>
      <vt:lpstr>Clip</vt:lpstr>
      <vt:lpstr>Bitmap Image</vt:lpstr>
      <vt:lpstr>الشريحة 1</vt:lpstr>
      <vt:lpstr>الشريحة 2</vt:lpstr>
      <vt:lpstr>الشريحة 3</vt:lpstr>
      <vt:lpstr>الشريحة 4</vt:lpstr>
      <vt:lpstr>الشريحة 5</vt:lpstr>
      <vt:lpstr>Dental Extraction: </vt:lpstr>
      <vt:lpstr>الشريحة 7</vt:lpstr>
      <vt:lpstr>الشريحة 8</vt:lpstr>
      <vt:lpstr>Indications Of Extraction: </vt:lpstr>
      <vt:lpstr>الشريحة 10</vt:lpstr>
      <vt:lpstr>الشريحة 11</vt:lpstr>
      <vt:lpstr>Indications Of Extraction: </vt:lpstr>
      <vt:lpstr>الشريحة 13</vt:lpstr>
      <vt:lpstr>Indications Of Extraction: </vt:lpstr>
      <vt:lpstr>Indications Of Extraction: </vt:lpstr>
      <vt:lpstr>Indications Of Extraction: </vt:lpstr>
      <vt:lpstr>Indications Of Extraction: </vt:lpstr>
      <vt:lpstr>Periapical lesion associated with endodotically treated canals</vt:lpstr>
      <vt:lpstr>Regression of the lesion 6 months after retreatment of the tooth</vt:lpstr>
      <vt:lpstr>Contraindications Of Extraction: 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Diagnostic instruments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Periotome </vt:lpstr>
      <vt:lpstr>الشريحة 39</vt:lpstr>
      <vt:lpstr>الشريحة 40</vt:lpstr>
      <vt:lpstr>Thank You: </vt:lpstr>
    </vt:vector>
  </TitlesOfParts>
  <Company>شهباء الشام للكمبيوتر3622562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BigByte</dc:creator>
  <cp:lastModifiedBy>hp</cp:lastModifiedBy>
  <cp:revision>150</cp:revision>
  <dcterms:created xsi:type="dcterms:W3CDTF">2005-02-26T15:39:03Z</dcterms:created>
  <dcterms:modified xsi:type="dcterms:W3CDTF">2014-02-19T20:01:36Z</dcterms:modified>
</cp:coreProperties>
</file>