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34"/>
  </p:notesMasterIdLst>
  <p:sldIdLst>
    <p:sldId id="257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>
        <p:scale>
          <a:sx n="50" d="100"/>
          <a:sy n="50" d="100"/>
        </p:scale>
        <p:origin x="-1734" y="-3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B37D1A9A-FB9C-4A35-B766-101635863F70}" type="datetimeFigureOut">
              <a:rPr lang="ar-IQ" smtClean="0"/>
              <a:pPr/>
              <a:t>19/04/1435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1A4CE123-C296-4F01-908E-C2DAFEEAB1A5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2525" y="692150"/>
            <a:ext cx="4552950" cy="3414713"/>
          </a:xfrm>
          <a:ln/>
        </p:spPr>
      </p:sp>
      <p:sp>
        <p:nvSpPr>
          <p:cNvPr id="186371" name="عنصر نائب للملاحظات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ar-IQ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2525" y="692150"/>
            <a:ext cx="4552950" cy="3414713"/>
          </a:xfrm>
          <a:ln/>
        </p:spPr>
      </p:sp>
      <p:sp>
        <p:nvSpPr>
          <p:cNvPr id="187395" name="عنصر نائب للملاحظات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ar-IQ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19/04/1435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19/04/1435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19/04/1435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عنوان وجدو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جدول 2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pPr lvl="0"/>
            <a:endParaRPr lang="ar-SA" noProof="0" smtClean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000">
                <a:solidFill>
                  <a:schemeClr val="tx1"/>
                </a:solidFill>
                <a:cs typeface="Times New Roman" pitchFamily="18" charset="0"/>
              </a:defRPr>
            </a:lvl1pPr>
          </a:lstStyle>
          <a:p>
            <a:pPr>
              <a:defRPr/>
            </a:pPr>
            <a:fld id="{CE68E375-1329-41A3-A04B-57CB91A110E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عنوان، ونص،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000">
                <a:solidFill>
                  <a:schemeClr val="tx1"/>
                </a:solidFill>
                <a:cs typeface="Times New Roman" pitchFamily="18" charset="0"/>
              </a:defRPr>
            </a:lvl1pPr>
          </a:lstStyle>
          <a:p>
            <a:pPr>
              <a:defRPr/>
            </a:pPr>
            <a:fld id="{1C5303F2-3855-4603-8712-3C65FF78D27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19/04/1435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19/04/1435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19/04/1435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19/04/1435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19/04/1435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19/04/1435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19/04/1435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19/04/1435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19/04/1435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smtClean="0"/>
          </a:p>
        </p:txBody>
      </p:sp>
      <p:sp>
        <p:nvSpPr>
          <p:cNvPr id="27651" name="عنصر نائب للمحتوى 2"/>
          <p:cNvSpPr>
            <a:spLocks noGrp="1"/>
          </p:cNvSpPr>
          <p:nvPr>
            <p:ph idx="1"/>
          </p:nvPr>
        </p:nvSpPr>
        <p:spPr>
          <a:xfrm>
            <a:off x="0" y="1752600"/>
            <a:ext cx="9144000" cy="48006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mtClean="0"/>
              <a:t>Lecture two</a:t>
            </a:r>
          </a:p>
          <a:p>
            <a:pPr>
              <a:buFontTx/>
              <a:buNone/>
            </a:pPr>
            <a:endParaRPr lang="ar-SA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804" name="Group 36"/>
          <p:cNvGraphicFramePr>
            <a:graphicFrameLocks noGrp="1"/>
          </p:cNvGraphicFramePr>
          <p:nvPr/>
        </p:nvGraphicFramePr>
        <p:xfrm>
          <a:off x="323850" y="192088"/>
          <a:ext cx="8534400" cy="6685598"/>
        </p:xfrm>
        <a:graphic>
          <a:graphicData uri="http://schemas.openxmlformats.org/drawingml/2006/table">
            <a:tbl>
              <a:tblPr/>
              <a:tblGrid>
                <a:gridCol w="3073400"/>
                <a:gridCol w="2706688"/>
                <a:gridCol w="2754312"/>
              </a:tblGrid>
              <a:tr h="714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Penicillin class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rgbClr val="FF33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33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33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33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Drug</a:t>
                      </a:r>
                    </a:p>
                  </a:txBody>
                  <a:tcPr anchor="ctr" horzOverflow="overflow">
                    <a:lnL w="57150" cap="flat" cmpd="sng" algn="ctr">
                      <a:solidFill>
                        <a:srgbClr val="FF33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33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33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33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Antimicrobial spectrum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rgbClr val="FF33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33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33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33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3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Natural Penicillins</a:t>
                      </a:r>
                    </a:p>
                  </a:txBody>
                  <a:tcPr horzOverflow="overflow">
                    <a:lnL w="57150" cap="flat" cmpd="sng" algn="ctr">
                      <a:solidFill>
                        <a:srgbClr val="FF33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33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33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33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Penicillin 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Penicillin V</a:t>
                      </a:r>
                    </a:p>
                  </a:txBody>
                  <a:tcPr horzOverflow="overflow">
                    <a:lnL w="57150" cap="flat" cmpd="sng" algn="ctr">
                      <a:solidFill>
                        <a:srgbClr val="FF33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33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33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33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gram+ cocci and bacilli,some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gram– cocci (</a:t>
                      </a: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Neisseria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)</a:t>
                      </a:r>
                    </a:p>
                  </a:txBody>
                  <a:tcPr horzOverflow="overflow">
                    <a:lnL w="57150" cap="flat" cmpd="sng" algn="ctr">
                      <a:solidFill>
                        <a:srgbClr val="FF33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33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33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33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92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Penicillinase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resistant penicillin</a:t>
                      </a:r>
                    </a:p>
                  </a:txBody>
                  <a:tcPr horzOverflow="overflow">
                    <a:lnL w="57150" cap="flat" cmpd="sng" algn="ctr">
                      <a:solidFill>
                        <a:srgbClr val="FF33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33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33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33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Nafcillin,methacillin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Cloxacillin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Dicloxacillin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Oxacillin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rgbClr val="FF33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33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33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33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Staphylococcus aureus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rgbClr val="FF33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33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33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33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5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extended-spectrum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Aminopenicillins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)</a:t>
                      </a:r>
                    </a:p>
                  </a:txBody>
                  <a:tcPr horzOverflow="overflow">
                    <a:lnL w="57150" cap="flat" cmpd="sng" algn="ctr">
                      <a:solidFill>
                        <a:srgbClr val="FF33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33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33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33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Ampicillins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Amoxicillin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Bacampicillin</a:t>
                      </a:r>
                    </a:p>
                  </a:txBody>
                  <a:tcPr horzOverflow="overflow">
                    <a:lnL w="57150" cap="flat" cmpd="sng" algn="ctr">
                      <a:solidFill>
                        <a:srgbClr val="FF33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33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33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33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Extended spectrumSame as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Pen G plus some gram(–) organisms</a:t>
                      </a:r>
                    </a:p>
                  </a:txBody>
                  <a:tcPr horzOverflow="overflow">
                    <a:lnL w="57150" cap="flat" cmpd="sng" algn="ctr">
                      <a:solidFill>
                        <a:srgbClr val="FF33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33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33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33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2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antipseudomonas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rgbClr val="FF33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33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33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33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Ticarcillin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Piperacillin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Carbenicillin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Mezlocillin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rgbClr val="FF33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33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33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33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         gram(–)coverage, including </a:t>
                      </a: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Pseudomonas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rgbClr val="FF33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33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33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33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Penicillin/</a:t>
                      </a:r>
                      <a:r>
                        <a:rPr kumimoji="0" lang="el-G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β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-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Lactamase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inhibitor combination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rgbClr val="FF33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33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33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33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1775" marR="0" lvl="1" indent="-1158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>
                          <a:tab pos="2293938" algn="l"/>
                        </a:tabLst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amoxicillin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clavulanate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   (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Augmentin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)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ampicillin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/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sulbactam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(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Unasyn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)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piperacillin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/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tazobactam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(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Zosyn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)</a:t>
                      </a:r>
                    </a:p>
                    <a:p>
                      <a:pPr marL="231775" marR="0" lvl="1" indent="-1158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>
                          <a:tab pos="2293938" algn="l"/>
                        </a:tabLst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ticarcillin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/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clavulanate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(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Timentin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)</a:t>
                      </a:r>
                    </a:p>
                  </a:txBody>
                  <a:tcPr horzOverflow="overflow">
                    <a:lnL w="57150" cap="flat" cmpd="sng" algn="ctr">
                      <a:solidFill>
                        <a:srgbClr val="FF33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33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33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33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Extended spectrumSame as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Pen G plus some gram(–) organisms</a:t>
                      </a: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and Staphylococcus aureus</a:t>
                      </a:r>
                    </a:p>
                  </a:txBody>
                  <a:tcPr horzOverflow="overflow">
                    <a:lnL w="57150" cap="flat" cmpd="sng" algn="ctr">
                      <a:solidFill>
                        <a:srgbClr val="FF33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33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33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33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ar-SA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rgbClr val="FF33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عنوان 1"/>
          <p:cNvSpPr>
            <a:spLocks noGrp="1"/>
          </p:cNvSpPr>
          <p:nvPr>
            <p:ph type="title"/>
          </p:nvPr>
        </p:nvSpPr>
        <p:spPr>
          <a:xfrm>
            <a:off x="0" y="0"/>
            <a:ext cx="9220200" cy="12954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smtClean="0"/>
              <a:t/>
            </a:r>
            <a:br>
              <a:rPr lang="en-US" sz="3600" b="1" smtClean="0"/>
            </a:br>
            <a:r>
              <a:rPr lang="en-US" sz="3600" b="1" smtClean="0"/>
              <a:t>Types of Penicillins according to the spectrum </a:t>
            </a:r>
            <a:br>
              <a:rPr lang="en-US" sz="3600" b="1" smtClean="0"/>
            </a:br>
            <a:r>
              <a:rPr lang="en-US" smtClean="0"/>
              <a:t> </a:t>
            </a:r>
            <a:endParaRPr lang="ar-SA" smtClean="0"/>
          </a:p>
        </p:txBody>
      </p:sp>
      <p:sp>
        <p:nvSpPr>
          <p:cNvPr id="39939" name="عنصر نائب للمحتوى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715000"/>
          </a:xfrm>
        </p:spPr>
        <p:txBody>
          <a:bodyPr/>
          <a:lstStyle/>
          <a:p>
            <a:pPr algn="l" rtl="0"/>
            <a:r>
              <a:rPr lang="en-US" sz="2800" b="1" dirty="0" smtClean="0">
                <a:solidFill>
                  <a:srgbClr val="FF0000"/>
                </a:solidFill>
              </a:rPr>
              <a:t>1- A.  Penicillin G:</a:t>
            </a:r>
          </a:p>
          <a:p>
            <a:pPr algn="l" rtl="0"/>
            <a:r>
              <a:rPr lang="en-US" sz="2800" dirty="0" smtClean="0"/>
              <a:t>its prototype  of  Penicillin </a:t>
            </a:r>
          </a:p>
          <a:p>
            <a:pPr algn="l" rtl="0"/>
            <a:r>
              <a:rPr lang="en-US" sz="2800" dirty="0" smtClean="0"/>
              <a:t>available as sodium , potassium , procaine or </a:t>
            </a:r>
            <a:r>
              <a:rPr lang="en-US" sz="2800" dirty="0" err="1" smtClean="0"/>
              <a:t>benzathin</a:t>
            </a:r>
            <a:r>
              <a:rPr lang="en-US" sz="2800" dirty="0" smtClean="0"/>
              <a:t> salts </a:t>
            </a:r>
          </a:p>
          <a:p>
            <a:pPr algn="l" rtl="0"/>
            <a:r>
              <a:rPr lang="en-US" sz="2800" dirty="0" smtClean="0"/>
              <a:t>The potassium salts given IV produce the most </a:t>
            </a:r>
            <a:r>
              <a:rPr lang="en-US" sz="2800" dirty="0" smtClean="0">
                <a:solidFill>
                  <a:srgbClr val="FF0000"/>
                </a:solidFill>
              </a:rPr>
              <a:t>rapid and highest blood </a:t>
            </a:r>
            <a:r>
              <a:rPr lang="en-US" sz="2400" dirty="0" smtClean="0"/>
              <a:t>level</a:t>
            </a:r>
            <a:r>
              <a:rPr lang="en-US" sz="2800" dirty="0" smtClean="0"/>
              <a:t> whereas </a:t>
            </a:r>
            <a:r>
              <a:rPr lang="en-US" sz="2800" dirty="0" err="1" smtClean="0">
                <a:solidFill>
                  <a:srgbClr val="FF0000"/>
                </a:solidFill>
              </a:rPr>
              <a:t>benzathin</a:t>
            </a:r>
            <a:r>
              <a:rPr lang="en-US" sz="2800" dirty="0" smtClean="0">
                <a:solidFill>
                  <a:srgbClr val="FF0000"/>
                </a:solidFill>
              </a:rPr>
              <a:t> salts IM produce much less level</a:t>
            </a:r>
          </a:p>
          <a:p>
            <a:pPr algn="l" rtl="0"/>
            <a:r>
              <a:rPr lang="en-US" sz="2400" dirty="0" smtClean="0"/>
              <a:t> </a:t>
            </a:r>
            <a:r>
              <a:rPr lang="en-US" sz="2800" dirty="0" smtClean="0"/>
              <a:t>The </a:t>
            </a:r>
            <a:r>
              <a:rPr lang="en-US" sz="2800" b="1" dirty="0" smtClean="0">
                <a:solidFill>
                  <a:srgbClr val="FF0000"/>
                </a:solidFill>
              </a:rPr>
              <a:t>potassium and procaine salts </a:t>
            </a:r>
            <a:r>
              <a:rPr lang="en-US" sz="2800" dirty="0" smtClean="0"/>
              <a:t>given IM produce </a:t>
            </a:r>
            <a:r>
              <a:rPr lang="en-US" sz="2800" dirty="0" err="1" smtClean="0"/>
              <a:t>intermedite</a:t>
            </a:r>
            <a:r>
              <a:rPr lang="en-US" sz="2800" dirty="0" smtClean="0"/>
              <a:t> blood level .</a:t>
            </a:r>
          </a:p>
          <a:p>
            <a:pPr algn="l" rtl="0"/>
            <a:r>
              <a:rPr lang="en-US" sz="2800" dirty="0" smtClean="0"/>
              <a:t>procaine and , </a:t>
            </a:r>
            <a:r>
              <a:rPr lang="en-US" sz="2800" dirty="0" err="1" smtClean="0"/>
              <a:t>benzathin</a:t>
            </a:r>
            <a:r>
              <a:rPr lang="en-US" sz="2800" dirty="0" smtClean="0"/>
              <a:t> is suspension given I M only, </a:t>
            </a:r>
            <a:r>
              <a:rPr lang="en-US" sz="2800" dirty="0" err="1" smtClean="0"/>
              <a:t>benzathin</a:t>
            </a:r>
            <a:r>
              <a:rPr lang="en-US" sz="2800" dirty="0" smtClean="0"/>
              <a:t> penicillin  use once monthly in patient with history of  </a:t>
            </a:r>
            <a:r>
              <a:rPr lang="en-US" sz="2800" dirty="0" err="1" smtClean="0"/>
              <a:t>rhumatic</a:t>
            </a:r>
            <a:r>
              <a:rPr lang="en-US" sz="2800" dirty="0" smtClean="0"/>
              <a:t> heart disease,  syphilis </a:t>
            </a:r>
          </a:p>
          <a:p>
            <a:pPr algn="l" rtl="0"/>
            <a:endParaRPr lang="ar-SA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عنوان 1"/>
          <p:cNvSpPr>
            <a:spLocks noGrp="1"/>
          </p:cNvSpPr>
          <p:nvPr>
            <p:ph type="title"/>
          </p:nvPr>
        </p:nvSpPr>
        <p:spPr>
          <a:xfrm>
            <a:off x="785786" y="642918"/>
            <a:ext cx="7772400" cy="1143000"/>
          </a:xfrm>
        </p:spPr>
        <p:txBody>
          <a:bodyPr>
            <a:normAutofit fontScale="90000"/>
          </a:bodyPr>
          <a:lstStyle/>
          <a:p>
            <a:pPr rtl="0"/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 </a:t>
            </a:r>
            <a:endParaRPr lang="ar-SA" smtClean="0"/>
          </a:p>
        </p:txBody>
      </p:sp>
      <p:sp>
        <p:nvSpPr>
          <p:cNvPr id="40963" name="عنصر نائب للمحتوى 2"/>
          <p:cNvSpPr>
            <a:spLocks noGrp="1"/>
          </p:cNvSpPr>
          <p:nvPr>
            <p:ph idx="1"/>
          </p:nvPr>
        </p:nvSpPr>
        <p:spPr>
          <a:xfrm>
            <a:off x="152400" y="2057400"/>
            <a:ext cx="8991600" cy="4800600"/>
          </a:xfrm>
        </p:spPr>
        <p:txBody>
          <a:bodyPr/>
          <a:lstStyle/>
          <a:p>
            <a:pPr algn="l" rtl="0">
              <a:buFontTx/>
              <a:buNone/>
            </a:pPr>
            <a:r>
              <a:rPr lang="en-US" sz="2400" smtClean="0">
                <a:solidFill>
                  <a:srgbClr val="FF0000"/>
                </a:solidFill>
              </a:rPr>
              <a:t>a.Dental infection</a:t>
            </a:r>
          </a:p>
          <a:p>
            <a:pPr algn="l" rtl="0"/>
            <a:r>
              <a:rPr lang="en-US" sz="2400" smtClean="0"/>
              <a:t>Periodental abscess,periapical abscess,pericoronitis,oralcellulitis.</a:t>
            </a:r>
          </a:p>
          <a:p>
            <a:pPr algn="l" rtl="0">
              <a:buFontTx/>
              <a:buNone/>
            </a:pPr>
            <a:r>
              <a:rPr lang="en-US" sz="2400" smtClean="0">
                <a:solidFill>
                  <a:srgbClr val="FF0000"/>
                </a:solidFill>
              </a:rPr>
              <a:t>B.Medical use</a:t>
            </a:r>
          </a:p>
          <a:p>
            <a:pPr algn="l" rtl="0">
              <a:buFontTx/>
              <a:buNone/>
            </a:pPr>
            <a:r>
              <a:rPr lang="en-US" sz="2400" smtClean="0"/>
              <a:t> pharyngitis,tonsillitis,pneumonia,gonorrhea, syphilis,diphtheria,</a:t>
            </a:r>
          </a:p>
          <a:p>
            <a:pPr algn="l" rtl="0">
              <a:buFontTx/>
              <a:buNone/>
            </a:pPr>
            <a:r>
              <a:rPr lang="en-US" sz="2400" smtClean="0"/>
              <a:t> and meningitis</a:t>
            </a:r>
            <a:endParaRPr lang="en-US" sz="2400" smtClean="0">
              <a:solidFill>
                <a:srgbClr val="FF0000"/>
              </a:solidFill>
            </a:endParaRPr>
          </a:p>
          <a:p>
            <a:pPr algn="l" rtl="0">
              <a:buFontTx/>
              <a:buNone/>
            </a:pPr>
            <a:r>
              <a:rPr lang="en-US" sz="2400" smtClean="0">
                <a:solidFill>
                  <a:srgbClr val="FF0000"/>
                </a:solidFill>
              </a:rPr>
              <a:t>c.</a:t>
            </a:r>
            <a:r>
              <a:rPr lang="en-US" sz="2400" smtClean="0"/>
              <a:t> </a:t>
            </a:r>
            <a:r>
              <a:rPr lang="en-US" sz="2400" smtClean="0">
                <a:solidFill>
                  <a:srgbClr val="FF0000"/>
                </a:solidFill>
              </a:rPr>
              <a:t>Prophylactic</a:t>
            </a:r>
            <a:r>
              <a:rPr lang="en-US" sz="2400" smtClean="0"/>
              <a:t>, benzathin penicillin  use once monthly in patient with history of  rheumatics heart disease</a:t>
            </a:r>
            <a:endParaRPr lang="en-US" sz="2400" smtClean="0">
              <a:solidFill>
                <a:srgbClr val="FF0000"/>
              </a:solidFill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3929058" y="642918"/>
            <a:ext cx="12827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 rtl="0">
              <a:defRPr/>
            </a:pPr>
            <a:r>
              <a:rPr lang="en-US" sz="4000" dirty="0">
                <a:solidFill>
                  <a:schemeClr val="bg1">
                    <a:lumMod val="50000"/>
                  </a:schemeClr>
                </a:solidFill>
              </a:rPr>
              <a:t>Uses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3333FF"/>
                </a:solidFill>
              </a:rPr>
              <a:t>Penicillin V</a:t>
            </a:r>
            <a:endParaRPr lang="ar-SA" smtClean="0"/>
          </a:p>
        </p:txBody>
      </p:sp>
      <p:sp>
        <p:nvSpPr>
          <p:cNvPr id="43011" name="عنصر نائب للمحتوى 2"/>
          <p:cNvSpPr>
            <a:spLocks noGrp="1"/>
          </p:cNvSpPr>
          <p:nvPr>
            <p:ph idx="1"/>
          </p:nvPr>
        </p:nvSpPr>
        <p:spPr>
          <a:xfrm>
            <a:off x="0" y="2057400"/>
            <a:ext cx="8839200" cy="4800600"/>
          </a:xfrm>
        </p:spPr>
        <p:txBody>
          <a:bodyPr/>
          <a:lstStyle/>
          <a:p>
            <a:pPr algn="l" rtl="0"/>
            <a:r>
              <a:rPr lang="en-US" sz="2400" dirty="0" smtClean="0"/>
              <a:t>Is </a:t>
            </a:r>
            <a:r>
              <a:rPr lang="en-US" sz="2400" dirty="0" err="1" smtClean="0"/>
              <a:t>pectrum</a:t>
            </a:r>
            <a:r>
              <a:rPr lang="en-US" sz="2400" dirty="0" smtClean="0"/>
              <a:t> similar to penicillin G , it given orally and it produce higher blood level</a:t>
            </a:r>
            <a:br>
              <a:rPr lang="en-US" sz="2400" dirty="0" smtClean="0"/>
            </a:br>
            <a:r>
              <a:rPr lang="en-US" sz="2400" dirty="0" smtClean="0"/>
              <a:t>its used in the treatment and prevention of non serious dental infection. </a:t>
            </a:r>
          </a:p>
          <a:p>
            <a:pPr algn="l" rtl="0"/>
            <a:r>
              <a:rPr lang="en-US" sz="2400" dirty="0" smtClean="0"/>
              <a:t> usual dose is 500 mg twice daily for 5-7 days usually in form of salt with potassium because its more soluble. </a:t>
            </a:r>
          </a:p>
          <a:p>
            <a:pPr algn="l" rtl="0">
              <a:buFontTx/>
              <a:buNone/>
            </a:pPr>
            <a:r>
              <a:rPr lang="en-US" sz="2400" dirty="0" smtClean="0"/>
              <a:t> half life for PG and PV about 0. 5 hr ,  2.5-5 hr  </a:t>
            </a:r>
          </a:p>
          <a:p>
            <a:pPr algn="l" rtl="0">
              <a:buFontTx/>
              <a:buNone/>
            </a:pPr>
            <a:r>
              <a:rPr lang="en-US" sz="2400" dirty="0" err="1" smtClean="0"/>
              <a:t>Probenecid</a:t>
            </a:r>
            <a:r>
              <a:rPr lang="en-US" sz="2400" dirty="0" smtClean="0"/>
              <a:t> interfere with P secretion and prolong action .</a:t>
            </a:r>
          </a:p>
          <a:p>
            <a:pPr algn="l" rtl="0">
              <a:buFontTx/>
              <a:buNone/>
            </a:pPr>
            <a:r>
              <a:rPr lang="en-US" sz="2400" dirty="0" smtClean="0"/>
              <a:t>  </a:t>
            </a:r>
            <a:endParaRPr lang="ar-SA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ar-SA" smtClean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>
              <a:lnSpc>
                <a:spcPct val="90000"/>
              </a:lnSpc>
              <a:buFontTx/>
              <a:buNone/>
            </a:pPr>
            <a:r>
              <a:rPr lang="en-US" sz="2400" dirty="0" smtClean="0"/>
              <a:t>2-  </a:t>
            </a:r>
            <a:r>
              <a:rPr lang="en-US" sz="2400" b="1" dirty="0" err="1" smtClean="0">
                <a:solidFill>
                  <a:srgbClr val="3333FF"/>
                </a:solidFill>
              </a:rPr>
              <a:t>penicillinase</a:t>
            </a:r>
            <a:r>
              <a:rPr lang="en-US" sz="2400" b="1" dirty="0" smtClean="0">
                <a:solidFill>
                  <a:srgbClr val="3333FF"/>
                </a:solidFill>
              </a:rPr>
              <a:t>  resistant </a:t>
            </a:r>
            <a:r>
              <a:rPr lang="en-US" sz="2400" b="1" dirty="0" err="1" smtClean="0">
                <a:solidFill>
                  <a:srgbClr val="3333FF"/>
                </a:solidFill>
              </a:rPr>
              <a:t>penicillins</a:t>
            </a:r>
            <a:endParaRPr lang="en-US" sz="2400" b="1" dirty="0" smtClean="0">
              <a:solidFill>
                <a:srgbClr val="3333FF"/>
              </a:solidFill>
            </a:endParaRPr>
          </a:p>
          <a:p>
            <a:pPr algn="l" rtl="0">
              <a:lnSpc>
                <a:spcPct val="90000"/>
              </a:lnSpc>
              <a:buFontTx/>
              <a:buNone/>
            </a:pPr>
            <a:r>
              <a:rPr lang="en-US" sz="2400" dirty="0" smtClean="0"/>
              <a:t>( </a:t>
            </a:r>
            <a:r>
              <a:rPr lang="en-US" sz="2400" dirty="0" err="1" smtClean="0"/>
              <a:t>Methicillin</a:t>
            </a:r>
            <a:r>
              <a:rPr lang="en-US" sz="2400" dirty="0" smtClean="0"/>
              <a:t> , </a:t>
            </a:r>
            <a:r>
              <a:rPr lang="en-US" sz="2400" dirty="0" err="1" smtClean="0"/>
              <a:t>Nafcillin</a:t>
            </a:r>
            <a:r>
              <a:rPr lang="en-US" sz="2400" dirty="0" smtClean="0"/>
              <a:t> , </a:t>
            </a:r>
            <a:r>
              <a:rPr lang="en-US" sz="2400" dirty="0" err="1" smtClean="0"/>
              <a:t>Oxacillin</a:t>
            </a:r>
            <a:r>
              <a:rPr lang="en-US" sz="2400" dirty="0" smtClean="0"/>
              <a:t> , </a:t>
            </a:r>
            <a:r>
              <a:rPr lang="en-US" sz="2400" dirty="0" err="1" smtClean="0"/>
              <a:t>cloxacillin</a:t>
            </a:r>
            <a:r>
              <a:rPr lang="en-US" sz="2400" dirty="0" smtClean="0"/>
              <a:t> , </a:t>
            </a:r>
            <a:r>
              <a:rPr lang="en-US" sz="2400" dirty="0" err="1" smtClean="0"/>
              <a:t>Dicloxacillin</a:t>
            </a:r>
            <a:endParaRPr lang="en-US" sz="2400" dirty="0" smtClean="0"/>
          </a:p>
          <a:p>
            <a:pPr algn="l" rtl="0">
              <a:lnSpc>
                <a:spcPct val="90000"/>
              </a:lnSpc>
              <a:buFontTx/>
              <a:buNone/>
            </a:pPr>
            <a:endParaRPr lang="en-US" sz="2400" dirty="0" smtClean="0"/>
          </a:p>
          <a:p>
            <a:pPr algn="l" rtl="0">
              <a:lnSpc>
                <a:spcPct val="90000"/>
              </a:lnSpc>
              <a:buFontTx/>
              <a:buNone/>
            </a:pPr>
            <a:r>
              <a:rPr lang="en-US" sz="2400" dirty="0" smtClean="0"/>
              <a:t>These drugs should be used only against </a:t>
            </a:r>
            <a:r>
              <a:rPr lang="en-US" sz="2400" dirty="0" err="1" smtClean="0">
                <a:solidFill>
                  <a:schemeClr val="hlink"/>
                </a:solidFill>
              </a:rPr>
              <a:t>penicillinase</a:t>
            </a:r>
            <a:r>
              <a:rPr lang="en-US" sz="2400" dirty="0" smtClean="0">
                <a:solidFill>
                  <a:schemeClr val="hlink"/>
                </a:solidFill>
              </a:rPr>
              <a:t> producing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chemeClr val="hlink"/>
                </a:solidFill>
              </a:rPr>
              <a:t>Staphylococci</a:t>
            </a:r>
            <a:r>
              <a:rPr lang="en-US" sz="2400" dirty="0" smtClean="0"/>
              <a:t> ,such </a:t>
            </a:r>
            <a:r>
              <a:rPr lang="en-US" sz="2400" dirty="0" err="1" smtClean="0"/>
              <a:t>bact</a:t>
            </a:r>
            <a:r>
              <a:rPr lang="en-US" sz="2400" dirty="0" smtClean="0"/>
              <a:t> resistance through elaboration of B-</a:t>
            </a:r>
            <a:r>
              <a:rPr lang="en-US" sz="2400" dirty="0" err="1" smtClean="0"/>
              <a:t>lactamase</a:t>
            </a:r>
            <a:r>
              <a:rPr lang="en-US" sz="2400" dirty="0" smtClean="0"/>
              <a:t> </a:t>
            </a:r>
            <a:r>
              <a:rPr lang="en-US" sz="2400" dirty="0" err="1" smtClean="0"/>
              <a:t>enz</a:t>
            </a:r>
            <a:r>
              <a:rPr lang="en-US" sz="2400" dirty="0" smtClean="0"/>
              <a:t>.(</a:t>
            </a:r>
            <a:r>
              <a:rPr lang="en-US" sz="2400" dirty="0" err="1" smtClean="0"/>
              <a:t>penicillinase</a:t>
            </a:r>
            <a:r>
              <a:rPr lang="en-US" sz="2400" dirty="0" smtClean="0"/>
              <a:t>) </a:t>
            </a:r>
            <a:r>
              <a:rPr lang="en-US" sz="2400" dirty="0" smtClean="0">
                <a:solidFill>
                  <a:srgbClr val="FF0000"/>
                </a:solidFill>
              </a:rPr>
              <a:t>that inactivate the </a:t>
            </a:r>
            <a:r>
              <a:rPr lang="en-US" sz="2400" dirty="0" err="1" smtClean="0">
                <a:solidFill>
                  <a:srgbClr val="FF0000"/>
                </a:solidFill>
              </a:rPr>
              <a:t>pencillin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by </a:t>
            </a:r>
            <a:r>
              <a:rPr lang="en-US" sz="2400" dirty="0" err="1" smtClean="0"/>
              <a:t>clevage</a:t>
            </a:r>
            <a:r>
              <a:rPr lang="en-US" sz="2400" dirty="0" smtClean="0"/>
              <a:t> of 6 </a:t>
            </a:r>
            <a:r>
              <a:rPr lang="en-US" sz="2400" dirty="0" err="1" smtClean="0"/>
              <a:t>aminopenicillanic</a:t>
            </a:r>
            <a:r>
              <a:rPr lang="en-US" sz="2400" dirty="0" smtClean="0"/>
              <a:t> acid and nucleus to </a:t>
            </a:r>
            <a:r>
              <a:rPr lang="en-US" sz="2400" dirty="0" err="1" smtClean="0"/>
              <a:t>penicilloic</a:t>
            </a:r>
            <a:r>
              <a:rPr lang="en-US" sz="2400" dirty="0" smtClean="0"/>
              <a:t> acid .the production of  </a:t>
            </a:r>
            <a:r>
              <a:rPr lang="en-US" sz="2400" dirty="0" err="1" smtClean="0"/>
              <a:t>pencillinace</a:t>
            </a:r>
            <a:r>
              <a:rPr lang="en-US" sz="2400" dirty="0" smtClean="0"/>
              <a:t> is encoded in plasmid and may be transferred to other bact.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solidFill>
                  <a:srgbClr val="3333FF"/>
                </a:solidFill>
              </a:rPr>
              <a:t>penicillinase  resistant penicillins</a:t>
            </a:r>
            <a:endParaRPr lang="ar-SA" smtClean="0"/>
          </a:p>
        </p:txBody>
      </p:sp>
      <p:sp>
        <p:nvSpPr>
          <p:cNvPr id="45059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smtClean="0"/>
          </a:p>
        </p:txBody>
      </p:sp>
      <p:sp>
        <p:nvSpPr>
          <p:cNvPr id="4" name="مستطيل 3"/>
          <p:cNvSpPr/>
          <p:nvPr/>
        </p:nvSpPr>
        <p:spPr>
          <a:xfrm>
            <a:off x="714348" y="1857364"/>
            <a:ext cx="7896252" cy="33035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 rtl="0">
              <a:lnSpc>
                <a:spcPct val="90000"/>
              </a:lnSpc>
              <a:spcBef>
                <a:spcPct val="20000"/>
              </a:spcBef>
              <a:buSzPct val="100000"/>
              <a:defRPr/>
            </a:pPr>
            <a:r>
              <a:rPr lang="en-US" sz="2400" kern="0" dirty="0">
                <a:solidFill>
                  <a:srgbClr val="000000"/>
                </a:solidFill>
                <a:latin typeface="Times New Roman"/>
              </a:rPr>
              <a:t>its less effective against PG sensitive microorganisms and they are produce </a:t>
            </a:r>
            <a:r>
              <a:rPr lang="en-US" sz="2400" kern="0" dirty="0">
                <a:solidFill>
                  <a:srgbClr val="FF0000"/>
                </a:solidFill>
                <a:latin typeface="Times New Roman"/>
              </a:rPr>
              <a:t>more side effect</a:t>
            </a:r>
          </a:p>
          <a:p>
            <a:pPr marL="342900" indent="-342900" algn="l" rtl="0">
              <a:lnSpc>
                <a:spcPct val="90000"/>
              </a:lnSpc>
              <a:spcBef>
                <a:spcPct val="20000"/>
              </a:spcBef>
              <a:buSzPct val="100000"/>
              <a:defRPr/>
            </a:pPr>
            <a:r>
              <a:rPr lang="en-US" sz="2400" kern="0" dirty="0">
                <a:solidFill>
                  <a:srgbClr val="000000"/>
                </a:solidFill>
                <a:latin typeface="Times New Roman"/>
              </a:rPr>
              <a:t>. GIT discomfort , bone marrow depression.</a:t>
            </a:r>
          </a:p>
          <a:p>
            <a:pPr marL="342900" indent="-342900" algn="l" rtl="0">
              <a:lnSpc>
                <a:spcPct val="90000"/>
              </a:lnSpc>
              <a:spcBef>
                <a:spcPct val="20000"/>
              </a:spcBef>
              <a:buSzPct val="100000"/>
              <a:defRPr/>
            </a:pPr>
            <a:r>
              <a:rPr lang="en-US" sz="2400" kern="0" dirty="0">
                <a:solidFill>
                  <a:srgbClr val="000000"/>
                </a:solidFill>
                <a:latin typeface="Times New Roman"/>
              </a:rPr>
              <a:t> </a:t>
            </a:r>
          </a:p>
          <a:p>
            <a:pPr marL="342900" indent="-342900" algn="l" rtl="0">
              <a:lnSpc>
                <a:spcPct val="90000"/>
              </a:lnSpc>
              <a:spcBef>
                <a:spcPct val="20000"/>
              </a:spcBef>
              <a:buSzPct val="100000"/>
              <a:defRPr/>
            </a:pPr>
            <a:r>
              <a:rPr lang="en-US" sz="2400" kern="0" dirty="0" err="1">
                <a:solidFill>
                  <a:srgbClr val="000000"/>
                </a:solidFill>
                <a:latin typeface="Times New Roman"/>
              </a:rPr>
              <a:t>Cloxacillin</a:t>
            </a:r>
            <a:r>
              <a:rPr lang="en-US" sz="2400" kern="0" dirty="0">
                <a:solidFill>
                  <a:srgbClr val="000000"/>
                </a:solidFill>
                <a:latin typeface="Times New Roman"/>
              </a:rPr>
              <a:t> , </a:t>
            </a:r>
            <a:r>
              <a:rPr lang="en-US" sz="2400" kern="0" dirty="0" err="1">
                <a:solidFill>
                  <a:srgbClr val="000000"/>
                </a:solidFill>
                <a:latin typeface="Times New Roman"/>
              </a:rPr>
              <a:t>Dicloxacillin</a:t>
            </a:r>
            <a:r>
              <a:rPr lang="en-US" sz="2400" kern="0" dirty="0">
                <a:solidFill>
                  <a:srgbClr val="000000"/>
                </a:solidFill>
                <a:latin typeface="Times New Roman"/>
              </a:rPr>
              <a:t> are better absorbed they are group of choice .   </a:t>
            </a:r>
          </a:p>
          <a:p>
            <a:pPr marL="342900" indent="-342900" algn="l" rtl="0">
              <a:lnSpc>
                <a:spcPct val="90000"/>
              </a:lnSpc>
              <a:spcBef>
                <a:spcPct val="20000"/>
              </a:spcBef>
              <a:buSzPct val="100000"/>
              <a:defRPr/>
            </a:pPr>
            <a:r>
              <a:rPr lang="en-US" sz="2400" kern="0" dirty="0">
                <a:solidFill>
                  <a:srgbClr val="000000"/>
                </a:solidFill>
                <a:latin typeface="Times New Roman"/>
              </a:rPr>
              <a:t>  </a:t>
            </a:r>
            <a:endParaRPr lang="ar-SA" sz="240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algn="l" rtl="0">
              <a:lnSpc>
                <a:spcPct val="90000"/>
              </a:lnSpc>
              <a:spcBef>
                <a:spcPct val="20000"/>
              </a:spcBef>
              <a:buSzPct val="100000"/>
              <a:buFontTx/>
              <a:buChar char="•"/>
              <a:defRPr/>
            </a:pPr>
            <a:endParaRPr lang="en-US" sz="3200" kern="0" dirty="0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 eaLnBrk="1" hangingPunct="1"/>
            <a:r>
              <a:rPr lang="en-US" sz="3600" smtClean="0"/>
              <a:t>Penicillinase resistant penicillin</a:t>
            </a:r>
            <a:br>
              <a:rPr lang="en-US" sz="3600" smtClean="0"/>
            </a:br>
            <a:endParaRPr lang="en-US" sz="3600" smtClean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905000"/>
            <a:ext cx="4038600" cy="4068763"/>
          </a:xfrm>
        </p:spPr>
        <p:txBody>
          <a:bodyPr/>
          <a:lstStyle/>
          <a:p>
            <a:pPr algn="l" rtl="0" eaLnBrk="1" hangingPunct="1">
              <a:buFont typeface="Wingdings" pitchFamily="2" charset="2"/>
              <a:buNone/>
            </a:pPr>
            <a:r>
              <a:rPr lang="en-US" sz="2400" b="1" smtClean="0"/>
              <a:t>Nafcillin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2400" b="1" smtClean="0"/>
              <a:t> Cloxacillin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2400" b="1" smtClean="0"/>
              <a:t>Dicloxacillin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2400" b="1" smtClean="0"/>
              <a:t> Oxacillin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2400" b="1" smtClean="0"/>
              <a:t>methicillin</a:t>
            </a:r>
          </a:p>
        </p:txBody>
      </p:sp>
      <p:graphicFrame>
        <p:nvGraphicFramePr>
          <p:cNvPr id="203780" name="Group 4"/>
          <p:cNvGraphicFramePr>
            <a:graphicFrameLocks noGrp="1"/>
          </p:cNvGraphicFramePr>
          <p:nvPr>
            <p:ph sz="half" idx="2"/>
          </p:nvPr>
        </p:nvGraphicFramePr>
        <p:xfrm>
          <a:off x="4572000" y="1844675"/>
          <a:ext cx="3529013" cy="3422650"/>
        </p:xfrm>
        <a:graphic>
          <a:graphicData uri="http://schemas.openxmlformats.org/drawingml/2006/table">
            <a:tbl>
              <a:tblPr rtl="1"/>
              <a:tblGrid>
                <a:gridCol w="3529013"/>
              </a:tblGrid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Antimicrobial spectrum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5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gram+ cocci and bacilli,some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gram– cocci (</a:t>
                      </a:r>
                      <a:r>
                        <a:rPr kumimoji="0" 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Neisseria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)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1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Staphylococcus </a:t>
                      </a:r>
                      <a:r>
                        <a:rPr kumimoji="0" lang="en-US" sz="20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aureus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عنوان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838200"/>
          </a:xfrm>
        </p:spPr>
        <p:txBody>
          <a:bodyPr/>
          <a:lstStyle/>
          <a:p>
            <a:r>
              <a:rPr lang="en-US" sz="3600" smtClean="0"/>
              <a:t>Extent spectrum pencillin </a:t>
            </a:r>
            <a:endParaRPr lang="ar-SA" sz="3600" smtClean="0"/>
          </a:p>
        </p:txBody>
      </p:sp>
      <p:sp>
        <p:nvSpPr>
          <p:cNvPr id="47107" name="عنصر نائب للمحتوى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791200"/>
          </a:xfrm>
        </p:spPr>
        <p:txBody>
          <a:bodyPr/>
          <a:lstStyle/>
          <a:p>
            <a:pPr algn="l" rtl="0">
              <a:lnSpc>
                <a:spcPct val="90000"/>
              </a:lnSpc>
              <a:buClr>
                <a:srgbClr val="FFCC66"/>
              </a:buClr>
              <a:buSzPct val="90000"/>
              <a:buFontTx/>
              <a:buNone/>
            </a:pPr>
            <a:r>
              <a:rPr lang="en-US" sz="2800" b="1" u="sng" dirty="0" smtClean="0">
                <a:solidFill>
                  <a:srgbClr val="FF0000"/>
                </a:solidFill>
              </a:rPr>
              <a:t>3- </a:t>
            </a:r>
            <a:r>
              <a:rPr lang="en-US" sz="2800" b="1" u="sng" dirty="0" err="1" smtClean="0">
                <a:solidFill>
                  <a:srgbClr val="FF0000"/>
                </a:solidFill>
              </a:rPr>
              <a:t>Aminopenicillins</a:t>
            </a:r>
            <a:r>
              <a:rPr lang="en-US" sz="2800" b="1" u="sng" dirty="0" smtClean="0">
                <a:solidFill>
                  <a:srgbClr val="FF0000"/>
                </a:solidFill>
              </a:rPr>
              <a:t> (Broad Spectrum)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Developed to increase activity against gram-negative aerobes</a:t>
            </a:r>
          </a:p>
          <a:p>
            <a:pPr algn="l" rtl="0">
              <a:lnSpc>
                <a:spcPct val="90000"/>
              </a:lnSpc>
              <a:buClr>
                <a:srgbClr val="FFCC66"/>
              </a:buClr>
              <a:buSzPct val="90000"/>
              <a:buFontTx/>
              <a:buNone/>
            </a:pPr>
            <a:endParaRPr lang="en-US" sz="2800" b="1" dirty="0" smtClean="0">
              <a:solidFill>
                <a:srgbClr val="FF0000"/>
              </a:solidFill>
            </a:endParaRPr>
          </a:p>
          <a:p>
            <a:pPr algn="l" rtl="0">
              <a:buFontTx/>
              <a:buNone/>
            </a:pPr>
            <a:r>
              <a:rPr lang="en-US" sz="2800" dirty="0" smtClean="0"/>
              <a:t>       </a:t>
            </a:r>
            <a:r>
              <a:rPr lang="en-US" sz="2800" b="1" dirty="0" err="1" smtClean="0"/>
              <a:t>Ampicillins</a:t>
            </a:r>
            <a:r>
              <a:rPr lang="en-US" sz="2800" b="1" dirty="0" smtClean="0"/>
              <a:t> and amoxicillin </a:t>
            </a:r>
            <a:r>
              <a:rPr lang="en-US" sz="2800" dirty="0" smtClean="0"/>
              <a:t>Has wide spectrum than PG and effect against </a:t>
            </a:r>
            <a:r>
              <a:rPr lang="en-US" sz="2800" b="1" i="1" dirty="0" smtClean="0"/>
              <a:t>pseudomonas </a:t>
            </a:r>
            <a:r>
              <a:rPr lang="en-US" sz="2800" b="1" i="1" dirty="0" err="1" smtClean="0"/>
              <a:t>aerrginosa</a:t>
            </a:r>
            <a:r>
              <a:rPr lang="en-US" sz="2800" b="1" i="1" dirty="0" smtClean="0"/>
              <a:t>  </a:t>
            </a:r>
            <a:r>
              <a:rPr lang="en-US" sz="2800" dirty="0" smtClean="0"/>
              <a:t>and some strain of </a:t>
            </a:r>
            <a:r>
              <a:rPr lang="en-US" sz="2800" b="1" i="1" dirty="0" err="1" smtClean="0"/>
              <a:t>proteus</a:t>
            </a:r>
            <a:r>
              <a:rPr lang="en-US" sz="2800" dirty="0" smtClean="0"/>
              <a:t> and it given parentally . </a:t>
            </a:r>
          </a:p>
          <a:p>
            <a:pPr algn="l" rtl="0">
              <a:buFontTx/>
              <a:buNone/>
            </a:pPr>
            <a:r>
              <a:rPr lang="en-US" sz="2800" dirty="0" smtClean="0"/>
              <a:t>  </a:t>
            </a:r>
            <a:endParaRPr lang="ar-SA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smtClean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l" rtl="0">
              <a:buFontTx/>
              <a:buNone/>
              <a:defRPr/>
            </a:pPr>
            <a:r>
              <a:rPr lang="en-US" b="1" dirty="0" smtClean="0">
                <a:solidFill>
                  <a:srgbClr val="FF0000"/>
                </a:solidFill>
              </a:rPr>
              <a:t>Amoxicillin i</a:t>
            </a:r>
            <a:r>
              <a:rPr lang="en-US" dirty="0" smtClean="0"/>
              <a:t>s preferable than Ampicillin because it:  </a:t>
            </a:r>
          </a:p>
          <a:p>
            <a:pPr marL="0" indent="0" algn="l" rtl="0">
              <a:buFontTx/>
              <a:buNone/>
              <a:defRPr/>
            </a:pPr>
            <a:r>
              <a:rPr lang="en-US" dirty="0" smtClean="0"/>
              <a:t> a.  produce higher blood level </a:t>
            </a:r>
          </a:p>
          <a:p>
            <a:pPr marL="0" indent="0" algn="l" rtl="0">
              <a:buFontTx/>
              <a:buNone/>
              <a:defRPr/>
            </a:pPr>
            <a:r>
              <a:rPr lang="en-US" dirty="0" smtClean="0"/>
              <a:t> b. better absorption  </a:t>
            </a:r>
          </a:p>
          <a:p>
            <a:pPr marL="0" indent="0" algn="l" rtl="0">
              <a:buFontTx/>
              <a:buNone/>
              <a:defRPr/>
            </a:pPr>
            <a:r>
              <a:rPr lang="en-US" dirty="0" smtClean="0"/>
              <a:t> c. require less frequency dosing 250-500mg-1g (</a:t>
            </a:r>
            <a:r>
              <a:rPr lang="en-US" dirty="0" err="1" smtClean="0"/>
              <a:t>Tid</a:t>
            </a:r>
            <a:r>
              <a:rPr lang="en-US" dirty="0" smtClean="0"/>
              <a:t>) .</a:t>
            </a:r>
          </a:p>
          <a:p>
            <a:pPr marL="0" indent="0" algn="l" rtl="0">
              <a:buFontTx/>
              <a:buNone/>
              <a:defRPr/>
            </a:pPr>
            <a:r>
              <a:rPr lang="en-US" dirty="0" smtClean="0"/>
              <a:t> d. it absorbed  not affected  by food </a:t>
            </a:r>
          </a:p>
          <a:p>
            <a:pPr marL="0" indent="0" algn="l" rtl="0">
              <a:buFontTx/>
              <a:buNone/>
              <a:defRPr/>
            </a:pPr>
            <a:r>
              <a:rPr lang="en-US" dirty="0" smtClean="0"/>
              <a:t>e.  its drug of choice for prophylaxis of RH disease prior to dental procedure .</a:t>
            </a:r>
          </a:p>
          <a:p>
            <a:pPr algn="l" rtl="0">
              <a:defRPr/>
            </a:pPr>
            <a:endParaRPr lang="ar-IQ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Uses of ampicillin</a:t>
            </a:r>
            <a:endParaRPr lang="ar-IQ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04800" y="2057400"/>
            <a:ext cx="8839200" cy="4800600"/>
          </a:xfrm>
        </p:spPr>
        <p:txBody>
          <a:bodyPr/>
          <a:lstStyle/>
          <a:p>
            <a:pPr algn="l" rtl="0">
              <a:buFontTx/>
              <a:buNone/>
              <a:defRPr/>
            </a:pPr>
            <a:r>
              <a:rPr lang="en-US" dirty="0" smtClean="0"/>
              <a:t>1.dental infections</a:t>
            </a:r>
          </a:p>
          <a:p>
            <a:pPr algn="l" rtl="0">
              <a:buFontTx/>
              <a:buNone/>
              <a:defRPr/>
            </a:pPr>
            <a:r>
              <a:rPr lang="en-US" dirty="0" smtClean="0"/>
              <a:t>2.respiratory tract infections(</a:t>
            </a:r>
            <a:r>
              <a:rPr lang="en-US" dirty="0" err="1" smtClean="0"/>
              <a:t>bronchitis,sinusitis</a:t>
            </a:r>
            <a:r>
              <a:rPr lang="en-US" dirty="0" smtClean="0"/>
              <a:t>)</a:t>
            </a:r>
          </a:p>
          <a:p>
            <a:pPr algn="l" rtl="0">
              <a:buFontTx/>
              <a:buNone/>
              <a:defRPr/>
            </a:pPr>
            <a:r>
              <a:rPr lang="en-US" dirty="0" smtClean="0"/>
              <a:t>   </a:t>
            </a:r>
          </a:p>
          <a:p>
            <a:pPr algn="l" rtl="0">
              <a:buFontTx/>
              <a:buNone/>
              <a:defRPr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Dose:</a:t>
            </a:r>
          </a:p>
          <a:p>
            <a:pPr algn="l" rtl="0">
              <a:buFontTx/>
              <a:buNone/>
              <a:defRPr/>
            </a:pPr>
            <a:r>
              <a:rPr lang="en-US" dirty="0" smtClean="0"/>
              <a:t>Oral:250-500mg four times </a:t>
            </a:r>
            <a:r>
              <a:rPr lang="en-US" dirty="0" err="1" smtClean="0"/>
              <a:t>dialy</a:t>
            </a:r>
            <a:r>
              <a:rPr lang="en-US" dirty="0" smtClean="0"/>
              <a:t>.</a:t>
            </a:r>
          </a:p>
          <a:p>
            <a:pPr algn="l" rtl="0">
              <a:buFontTx/>
              <a:buNone/>
              <a:defRPr/>
            </a:pPr>
            <a:r>
              <a:rPr lang="en-US" dirty="0" smtClean="0"/>
              <a:t>Inj.500mg-1g(vial)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ar-SA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ar-SA" dirty="0" smtClean="0"/>
          </a:p>
        </p:txBody>
      </p:sp>
      <p:pic>
        <p:nvPicPr>
          <p:cNvPr id="2867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52400"/>
            <a:ext cx="7696200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ar-SA" smtClean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l" rtl="0">
              <a:buFontTx/>
              <a:buNone/>
              <a:defRPr/>
            </a:pPr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4.Antipseudomonal </a:t>
            </a:r>
            <a:r>
              <a:rPr lang="en-US" b="1" dirty="0" err="1" smtClean="0">
                <a:solidFill>
                  <a:schemeClr val="bg1">
                    <a:lumMod val="50000"/>
                  </a:schemeClr>
                </a:solidFill>
              </a:rPr>
              <a:t>penicillins</a:t>
            </a:r>
            <a:r>
              <a:rPr lang="en-US" dirty="0" smtClean="0"/>
              <a:t>: </a:t>
            </a:r>
            <a:r>
              <a:rPr lang="en-US" dirty="0" err="1" smtClean="0"/>
              <a:t>Carbenicillin,ticarcillin</a:t>
            </a:r>
            <a:r>
              <a:rPr lang="en-US" dirty="0" smtClean="0"/>
              <a:t> and </a:t>
            </a:r>
            <a:r>
              <a:rPr lang="en-US" dirty="0" err="1" smtClean="0"/>
              <a:t>piperacillin</a:t>
            </a:r>
            <a:r>
              <a:rPr lang="en-US" dirty="0" smtClean="0"/>
              <a:t> are called </a:t>
            </a:r>
            <a:r>
              <a:rPr lang="en-US" dirty="0" err="1" smtClean="0"/>
              <a:t>antipseudomonal</a:t>
            </a:r>
            <a:r>
              <a:rPr lang="en-US" dirty="0" smtClean="0"/>
              <a:t> </a:t>
            </a:r>
            <a:r>
              <a:rPr lang="en-US" dirty="0" err="1" smtClean="0"/>
              <a:t>penicillins</a:t>
            </a:r>
            <a:r>
              <a:rPr lang="en-US" dirty="0" smtClean="0"/>
              <a:t> because of their activity against </a:t>
            </a:r>
            <a:r>
              <a:rPr lang="en-US" dirty="0" smtClean="0">
                <a:solidFill>
                  <a:schemeClr val="hlink"/>
                </a:solidFill>
              </a:rPr>
              <a:t>P. </a:t>
            </a:r>
            <a:r>
              <a:rPr lang="en-US" dirty="0" err="1" smtClean="0">
                <a:solidFill>
                  <a:schemeClr val="hlink"/>
                </a:solidFill>
              </a:rPr>
              <a:t>aeruginosa</a:t>
            </a:r>
            <a:r>
              <a:rPr lang="en-US" dirty="0" smtClean="0"/>
              <a:t> </a:t>
            </a:r>
          </a:p>
          <a:p>
            <a:pPr algn="l" rtl="0">
              <a:defRPr/>
            </a:pPr>
            <a:r>
              <a:rPr lang="en-US" dirty="0" err="1" smtClean="0"/>
              <a:t>Piperacillin</a:t>
            </a:r>
            <a:r>
              <a:rPr lang="en-US" dirty="0" smtClean="0"/>
              <a:t> is the most potent of these antibiotics. They are effective against many gram-negative bacilli, but not against </a:t>
            </a:r>
            <a:r>
              <a:rPr lang="en-US" dirty="0" err="1" smtClean="0"/>
              <a:t>klebsiella</a:t>
            </a:r>
            <a:r>
              <a:rPr lang="en-US" dirty="0" smtClean="0"/>
              <a:t>, because of its constitutive penicillinase..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7724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b="1" dirty="0" smtClean="0">
                <a:solidFill>
                  <a:srgbClr val="002060"/>
                </a:solidFill>
              </a:rPr>
              <a:t>uses of </a:t>
            </a:r>
            <a:r>
              <a:rPr lang="en-US" b="1" dirty="0" err="1" smtClean="0">
                <a:solidFill>
                  <a:srgbClr val="002060"/>
                </a:solidFill>
              </a:rPr>
              <a:t>antipseudomonal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penicillins</a:t>
            </a:r>
            <a:endParaRPr lang="ar-IQ" dirty="0">
              <a:solidFill>
                <a:srgbClr val="002060"/>
              </a:solidFill>
            </a:endParaRPr>
          </a:p>
        </p:txBody>
      </p:sp>
      <p:sp>
        <p:nvSpPr>
          <p:cNvPr id="5120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Serious infection caused by pseudomonas or </a:t>
            </a:r>
            <a:r>
              <a:rPr lang="en-US" dirty="0" err="1" smtClean="0"/>
              <a:t>proteus</a:t>
            </a:r>
            <a:r>
              <a:rPr lang="en-US" dirty="0" smtClean="0"/>
              <a:t> like</a:t>
            </a:r>
          </a:p>
          <a:p>
            <a:pPr algn="l" rtl="0"/>
            <a:r>
              <a:rPr lang="en-US" dirty="0" err="1" smtClean="0"/>
              <a:t>Burns,urinary</a:t>
            </a:r>
            <a:r>
              <a:rPr lang="en-US" dirty="0" smtClean="0"/>
              <a:t> tract </a:t>
            </a:r>
            <a:r>
              <a:rPr lang="en-US" dirty="0" err="1" smtClean="0"/>
              <a:t>infection,septicaemia</a:t>
            </a:r>
            <a:r>
              <a:rPr lang="en-US" dirty="0" smtClean="0"/>
              <a:t>.</a:t>
            </a:r>
            <a:endParaRPr lang="ar-IQ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ar-SA" smtClean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47500" lnSpcReduction="20000"/>
          </a:bodyPr>
          <a:lstStyle/>
          <a:p>
            <a:pPr algn="l" rtl="0">
              <a:lnSpc>
                <a:spcPct val="90000"/>
              </a:lnSpc>
              <a:defRPr/>
            </a:pPr>
            <a:endParaRPr lang="en-US" sz="2800" dirty="0" smtClean="0"/>
          </a:p>
          <a:p>
            <a:pPr algn="l" rtl="0">
              <a:lnSpc>
                <a:spcPct val="90000"/>
              </a:lnSpc>
              <a:defRPr/>
            </a:pPr>
            <a:r>
              <a:rPr lang="en-US" sz="6500" dirty="0" smtClean="0">
                <a:solidFill>
                  <a:srgbClr val="002060"/>
                </a:solidFill>
              </a:rPr>
              <a:t>5-extended spectrum penicillin with B-</a:t>
            </a:r>
            <a:r>
              <a:rPr lang="en-US" sz="6500" dirty="0" err="1" smtClean="0">
                <a:solidFill>
                  <a:srgbClr val="002060"/>
                </a:solidFill>
              </a:rPr>
              <a:t>lactamase</a:t>
            </a:r>
            <a:r>
              <a:rPr lang="en-US" sz="6500" dirty="0" smtClean="0">
                <a:solidFill>
                  <a:srgbClr val="002060"/>
                </a:solidFill>
              </a:rPr>
              <a:t> inhibitors(BLI</a:t>
            </a:r>
            <a:r>
              <a:rPr lang="en-US" sz="4600" dirty="0" smtClean="0">
                <a:solidFill>
                  <a:srgbClr val="002060"/>
                </a:solidFill>
              </a:rPr>
              <a:t>).</a:t>
            </a:r>
          </a:p>
          <a:p>
            <a:pPr algn="l" rtl="0">
              <a:lnSpc>
                <a:spcPct val="90000"/>
              </a:lnSpc>
              <a:defRPr/>
            </a:pPr>
            <a:endParaRPr lang="en-US" sz="4600" dirty="0" smtClean="0">
              <a:solidFill>
                <a:srgbClr val="002060"/>
              </a:solidFill>
            </a:endParaRPr>
          </a:p>
          <a:p>
            <a:pPr algn="l" rtl="0">
              <a:lnSpc>
                <a:spcPct val="90000"/>
              </a:lnSpc>
              <a:defRPr/>
            </a:pPr>
            <a:r>
              <a:rPr lang="en-US" sz="5100" dirty="0" smtClean="0"/>
              <a:t>BLI bind to active site of B-</a:t>
            </a:r>
            <a:r>
              <a:rPr lang="en-US" sz="5100" dirty="0" err="1" smtClean="0"/>
              <a:t>lactamases</a:t>
            </a:r>
            <a:r>
              <a:rPr lang="en-US" sz="5100" dirty="0" smtClean="0"/>
              <a:t> where are then converted to an inactive product.</a:t>
            </a:r>
          </a:p>
          <a:p>
            <a:pPr algn="l" rtl="0">
              <a:lnSpc>
                <a:spcPct val="90000"/>
              </a:lnSpc>
              <a:defRPr/>
            </a:pPr>
            <a:r>
              <a:rPr lang="en-US" sz="5100" dirty="0" smtClean="0"/>
              <a:t>A. (Amoxicillin + </a:t>
            </a:r>
            <a:r>
              <a:rPr lang="en-US" sz="5100" dirty="0" err="1" smtClean="0"/>
              <a:t>Clavulanic</a:t>
            </a:r>
            <a:r>
              <a:rPr lang="en-US" sz="5100" dirty="0" smtClean="0"/>
              <a:t> acid)-------- </a:t>
            </a:r>
            <a:r>
              <a:rPr lang="en-US" sz="5100" dirty="0" err="1" smtClean="0"/>
              <a:t>Augmentin</a:t>
            </a:r>
            <a:endParaRPr lang="en-US" sz="5100" dirty="0" smtClean="0"/>
          </a:p>
          <a:p>
            <a:pPr algn="l" rtl="0">
              <a:defRPr/>
            </a:pPr>
            <a:r>
              <a:rPr lang="el-GR" sz="5100" dirty="0" smtClean="0"/>
              <a:t>β-</a:t>
            </a:r>
            <a:r>
              <a:rPr lang="en-US" sz="5100" dirty="0" err="1" smtClean="0"/>
              <a:t>lactamase</a:t>
            </a:r>
            <a:r>
              <a:rPr lang="en-US" sz="5100" dirty="0" smtClean="0"/>
              <a:t> inhibitors</a:t>
            </a:r>
          </a:p>
          <a:p>
            <a:pPr algn="l" rtl="0">
              <a:defRPr/>
            </a:pPr>
            <a:r>
              <a:rPr lang="en-US" sz="5100" dirty="0" smtClean="0"/>
              <a:t> those are certain molecules that can inactivate </a:t>
            </a:r>
            <a:r>
              <a:rPr lang="el-GR" sz="5100" dirty="0" smtClean="0"/>
              <a:t>β-</a:t>
            </a:r>
            <a:r>
              <a:rPr lang="en-US" sz="5100" dirty="0" err="1" smtClean="0"/>
              <a:t>lactamases</a:t>
            </a:r>
            <a:r>
              <a:rPr lang="en-US" sz="5100" dirty="0" smtClean="0"/>
              <a:t> enzyme in bacteria</a:t>
            </a:r>
          </a:p>
          <a:p>
            <a:pPr algn="l" rtl="0">
              <a:defRPr/>
            </a:pPr>
            <a:r>
              <a:rPr lang="en-US" sz="5100" dirty="0" smtClean="0"/>
              <a:t> </a:t>
            </a:r>
            <a:r>
              <a:rPr lang="el-GR" sz="5100" dirty="0" smtClean="0"/>
              <a:t>β-</a:t>
            </a:r>
            <a:r>
              <a:rPr lang="en-US" sz="5100" dirty="0" err="1" smtClean="0"/>
              <a:t>lactamases</a:t>
            </a:r>
            <a:r>
              <a:rPr lang="en-US" sz="5100" dirty="0" smtClean="0"/>
              <a:t>  cause hydrolysis of  antibiotic either by enzyme cleavage or by acid destruction which lead to drug inactivation.</a:t>
            </a:r>
          </a:p>
          <a:p>
            <a:pPr algn="l" rtl="0">
              <a:lnSpc>
                <a:spcPct val="90000"/>
              </a:lnSpc>
              <a:defRPr/>
            </a:pPr>
            <a:r>
              <a:rPr lang="en-US" sz="5100" dirty="0" smtClean="0"/>
              <a:t>. </a:t>
            </a:r>
          </a:p>
          <a:p>
            <a:pPr algn="l" rtl="0">
              <a:lnSpc>
                <a:spcPct val="90000"/>
              </a:lnSpc>
              <a:defRPr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Indication of </a:t>
            </a:r>
            <a:r>
              <a:rPr lang="en-US" dirty="0" err="1" smtClean="0"/>
              <a:t>coamoxiclave</a:t>
            </a:r>
            <a:endParaRPr lang="ar-IQ" dirty="0" smtClean="0"/>
          </a:p>
        </p:txBody>
      </p:sp>
      <p:sp>
        <p:nvSpPr>
          <p:cNvPr id="53251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1.skin and soft tissue infection</a:t>
            </a:r>
          </a:p>
          <a:p>
            <a:pPr algn="l" rtl="0"/>
            <a:r>
              <a:rPr lang="en-US" dirty="0" smtClean="0"/>
              <a:t>2.UTI</a:t>
            </a:r>
          </a:p>
          <a:p>
            <a:pPr algn="l" rtl="0"/>
            <a:r>
              <a:rPr lang="en-US" dirty="0" smtClean="0"/>
              <a:t>3.RTI</a:t>
            </a:r>
          </a:p>
          <a:p>
            <a:pPr algn="l" rtl="0"/>
            <a:r>
              <a:rPr lang="en-US" dirty="0" smtClean="0"/>
              <a:t>4.Dental infection caused by B-</a:t>
            </a:r>
            <a:r>
              <a:rPr lang="en-US" dirty="0" err="1" smtClean="0"/>
              <a:t>lactamase</a:t>
            </a:r>
            <a:r>
              <a:rPr lang="en-US" dirty="0" smtClean="0"/>
              <a:t> </a:t>
            </a:r>
            <a:r>
              <a:rPr lang="en-US" dirty="0" err="1" smtClean="0"/>
              <a:t>bac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 smtClean="0"/>
              <a:t>5.Gonorrrhea</a:t>
            </a:r>
            <a:endParaRPr lang="ar-IQ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Dose</a:t>
            </a:r>
            <a:endParaRPr lang="ar-IQ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4275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 rtl="0"/>
            <a:r>
              <a:rPr lang="en-US" dirty="0" err="1" smtClean="0"/>
              <a:t>Augmentin</a:t>
            </a:r>
            <a:r>
              <a:rPr lang="en-US" dirty="0" smtClean="0"/>
              <a:t>=250 amoxicilin+125 mg </a:t>
            </a:r>
            <a:r>
              <a:rPr lang="en-US" dirty="0" err="1" smtClean="0"/>
              <a:t>clavulanic</a:t>
            </a:r>
            <a:r>
              <a:rPr lang="en-US" dirty="0" smtClean="0"/>
              <a:t> acid tablet  1-2tab </a:t>
            </a:r>
            <a:r>
              <a:rPr lang="en-US" dirty="0" err="1" smtClean="0"/>
              <a:t>TiD</a:t>
            </a:r>
            <a:r>
              <a:rPr lang="en-US" dirty="0" smtClean="0"/>
              <a:t> orally(325)</a:t>
            </a:r>
          </a:p>
          <a:p>
            <a:pPr algn="l" rtl="0"/>
            <a:r>
              <a:rPr lang="en-US" dirty="0" smtClean="0"/>
              <a:t>500+125=625 twice daily </a:t>
            </a:r>
          </a:p>
          <a:p>
            <a:pPr algn="l" rtl="0">
              <a:buFontTx/>
              <a:buNone/>
            </a:pPr>
            <a:r>
              <a:rPr lang="en-US" dirty="0" smtClean="0"/>
              <a:t>injection in sever infection.</a:t>
            </a:r>
            <a:r>
              <a:rPr lang="en-US" sz="3600" u="sng" dirty="0" smtClean="0"/>
              <a:t> </a:t>
            </a:r>
          </a:p>
          <a:p>
            <a:pPr algn="l" rtl="0">
              <a:buFontTx/>
              <a:buNone/>
            </a:pPr>
            <a:r>
              <a:rPr lang="en-US" sz="3600" u="sng" dirty="0" smtClean="0"/>
              <a:t>T</a:t>
            </a:r>
            <a:r>
              <a:rPr lang="en-US" u="sng" dirty="0" smtClean="0"/>
              <a:t>he combination widens the antimicrobial spectrum</a:t>
            </a:r>
          </a:p>
          <a:p>
            <a:pPr algn="l" rtl="0">
              <a:buFontTx/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B. </a:t>
            </a:r>
            <a:r>
              <a:rPr lang="en-US" dirty="0" err="1" smtClean="0"/>
              <a:t>Sulbactam</a:t>
            </a:r>
            <a:r>
              <a:rPr lang="en-US" dirty="0" smtClean="0"/>
              <a:t> and Ampicillin ( </a:t>
            </a:r>
            <a:r>
              <a:rPr lang="en-US" dirty="0" err="1" smtClean="0"/>
              <a:t>Unasyn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>C. </a:t>
            </a:r>
            <a:r>
              <a:rPr lang="en-US" dirty="0" err="1" smtClean="0"/>
              <a:t>Tazobactam</a:t>
            </a:r>
            <a:r>
              <a:rPr lang="en-US" dirty="0" smtClean="0"/>
              <a:t> and </a:t>
            </a:r>
            <a:r>
              <a:rPr lang="en-US" dirty="0" err="1" smtClean="0"/>
              <a:t>Piperacillin</a:t>
            </a:r>
            <a:r>
              <a:rPr lang="en-US" dirty="0" smtClean="0"/>
              <a:t> (</a:t>
            </a:r>
            <a:r>
              <a:rPr lang="en-US" dirty="0" err="1" smtClean="0"/>
              <a:t>Tazocin</a:t>
            </a:r>
            <a:r>
              <a:rPr lang="en-US" dirty="0" smtClean="0"/>
              <a:t>)</a:t>
            </a:r>
          </a:p>
          <a:p>
            <a:pPr algn="l" rtl="0"/>
            <a:endParaRPr lang="ar-IQ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US" smtClean="0">
                <a:latin typeface="Comic Sans MS" pitchFamily="66" charset="0"/>
              </a:rPr>
              <a:t>Kinetics:</a:t>
            </a:r>
            <a:br>
              <a:rPr lang="en-US" smtClean="0">
                <a:latin typeface="Comic Sans MS" pitchFamily="66" charset="0"/>
              </a:rPr>
            </a:br>
            <a:endParaRPr lang="ar-IQ" smtClean="0"/>
          </a:p>
        </p:txBody>
      </p:sp>
      <p:sp>
        <p:nvSpPr>
          <p:cNvPr id="118787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>
              <a:defRPr/>
            </a:pPr>
            <a:r>
              <a:rPr lang="en-US" sz="2800" dirty="0" smtClean="0">
                <a:latin typeface="Comic Sans MS" pitchFamily="66" charset="0"/>
              </a:rPr>
              <a:t>- absorption vary with the preparation depending on their acid stability and protein binding </a:t>
            </a:r>
          </a:p>
          <a:p>
            <a:pPr algn="l" rtl="0" eaLnBrk="1" hangingPunct="1">
              <a:defRPr/>
            </a:pPr>
            <a:r>
              <a:rPr lang="en-US" sz="2800" dirty="0" smtClean="0">
                <a:latin typeface="Comic Sans MS" pitchFamily="66" charset="0"/>
              </a:rPr>
              <a:t>- absorption of most oral </a:t>
            </a:r>
            <a:r>
              <a:rPr lang="en-US" sz="2800" dirty="0" err="1" smtClean="0">
                <a:latin typeface="Comic Sans MS" pitchFamily="66" charset="0"/>
              </a:rPr>
              <a:t>penicillins</a:t>
            </a:r>
            <a:r>
              <a:rPr lang="en-US" sz="2800" dirty="0" smtClean="0">
                <a:latin typeface="Comic Sans MS" pitchFamily="66" charset="0"/>
              </a:rPr>
              <a:t> </a:t>
            </a:r>
          </a:p>
          <a:p>
            <a:pPr algn="l" rtl="0" eaLnBrk="1" hangingPunct="1">
              <a:buFont typeface="Symbol" pitchFamily="18" charset="2"/>
              <a:buNone/>
              <a:defRPr/>
            </a:pP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(except amoxicillin)</a:t>
            </a:r>
            <a:r>
              <a:rPr lang="en-US" sz="2800" dirty="0" smtClean="0">
                <a:latin typeface="Comic Sans MS" pitchFamily="66" charset="0"/>
              </a:rPr>
              <a:t> impaired by food and drugs  should be given 1-2 hours  before or   after  meal.  </a:t>
            </a:r>
          </a:p>
          <a:p>
            <a:pPr algn="l" rtl="0" eaLnBrk="1" hangingPunct="1">
              <a:buFont typeface="Symbol" pitchFamily="18" charset="2"/>
              <a:buNone/>
              <a:defRPr/>
            </a:pPr>
            <a:r>
              <a:rPr lang="en-US" sz="2800" dirty="0" smtClean="0">
                <a:latin typeface="Comic Sans MS" pitchFamily="66" charset="0"/>
              </a:rPr>
              <a:t>        </a:t>
            </a:r>
            <a:endParaRPr lang="ar-IQ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smtClean="0"/>
          </a:p>
        </p:txBody>
      </p:sp>
      <p:sp>
        <p:nvSpPr>
          <p:cNvPr id="57347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>
                <a:latin typeface="Comic Sans MS" pitchFamily="66" charset="0"/>
              </a:rPr>
              <a:t>- Excreted primarily by the kidneys (90% tubular secretion, 10% </a:t>
            </a:r>
            <a:r>
              <a:rPr lang="en-US" dirty="0" err="1" smtClean="0">
                <a:latin typeface="Comic Sans MS" pitchFamily="66" charset="0"/>
              </a:rPr>
              <a:t>glomerular</a:t>
            </a:r>
            <a:r>
              <a:rPr lang="en-US" dirty="0" smtClean="0">
                <a:latin typeface="Comic Sans MS" pitchFamily="66" charset="0"/>
              </a:rPr>
              <a:t> filtration) small amount through bile and feces, sputum and milk; renal excretion inhibited by </a:t>
            </a:r>
            <a:r>
              <a:rPr lang="en-US" dirty="0" err="1" smtClean="0">
                <a:latin typeface="Comic Sans MS" pitchFamily="66" charset="0"/>
              </a:rPr>
              <a:t>probenecid</a:t>
            </a:r>
            <a:r>
              <a:rPr lang="en-US" dirty="0" smtClean="0">
                <a:latin typeface="Comic Sans MS" pitchFamily="66" charset="0"/>
              </a:rPr>
              <a:t>.</a:t>
            </a:r>
            <a:endParaRPr lang="ar-IQ" dirty="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smtClean="0">
                <a:solidFill>
                  <a:schemeClr val="hlink"/>
                </a:solidFill>
              </a:rPr>
              <a:t>Resistance</a:t>
            </a:r>
            <a:r>
              <a:rPr lang="en-US" sz="4000" smtClean="0"/>
              <a:t/>
            </a:r>
            <a:br>
              <a:rPr lang="en-US" sz="4000" smtClean="0"/>
            </a:br>
            <a:endParaRPr lang="en-US" sz="4000" smtClean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dirty="0" smtClean="0"/>
              <a:t>. Natural resistance to the </a:t>
            </a:r>
            <a:r>
              <a:rPr lang="en-US" dirty="0" err="1" smtClean="0"/>
              <a:t>penicillins</a:t>
            </a:r>
            <a:r>
              <a:rPr lang="en-US" dirty="0" smtClean="0"/>
              <a:t> occurs in organisms that either lack a </a:t>
            </a:r>
            <a:r>
              <a:rPr lang="en-US" dirty="0" err="1" smtClean="0"/>
              <a:t>peptidoglycan</a:t>
            </a:r>
            <a:r>
              <a:rPr lang="en-US" dirty="0" smtClean="0"/>
              <a:t> cell wall (for example, </a:t>
            </a:r>
            <a:r>
              <a:rPr lang="en-US" dirty="0" err="1" smtClean="0"/>
              <a:t>mycoplasma</a:t>
            </a:r>
            <a:r>
              <a:rPr lang="en-US" dirty="0" smtClean="0"/>
              <a:t>) or have cell walls that are impermeable to the drugs.</a:t>
            </a:r>
          </a:p>
          <a:p>
            <a:pPr algn="l" rtl="0"/>
            <a:r>
              <a:rPr lang="en-US" dirty="0" smtClean="0"/>
              <a:t> Acquired resistance to the </a:t>
            </a:r>
            <a:r>
              <a:rPr lang="en-US" dirty="0" err="1" smtClean="0"/>
              <a:t>penicillins</a:t>
            </a:r>
            <a:r>
              <a:rPr lang="en-US" dirty="0" smtClean="0"/>
              <a:t> by plasmid transfer has become a significant clinical problem, because an organism may become resistant to several antibiotics </a:t>
            </a:r>
            <a:br>
              <a:rPr lang="en-US" dirty="0" smtClean="0"/>
            </a:b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>
                <a:solidFill>
                  <a:schemeClr val="hlink"/>
                </a:solidFill>
              </a:rPr>
              <a:t>Therapeutic uses of penicillin groups in dentistry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algn="l" rtl="0">
              <a:lnSpc>
                <a:spcPct val="80000"/>
              </a:lnSpc>
            </a:pPr>
            <a:r>
              <a:rPr lang="en-US" sz="2800" dirty="0" smtClean="0"/>
              <a:t>1.Infection of dental origin(penicillin </a:t>
            </a:r>
            <a:r>
              <a:rPr lang="en-US" sz="2800" dirty="0" err="1" smtClean="0"/>
              <a:t>V,ampicillin,amoxicillin</a:t>
            </a:r>
            <a:r>
              <a:rPr lang="en-US" sz="2800" dirty="0" smtClean="0"/>
              <a:t>).</a:t>
            </a:r>
          </a:p>
          <a:p>
            <a:pPr algn="l" rtl="0">
              <a:lnSpc>
                <a:spcPct val="80000"/>
              </a:lnSpc>
            </a:pPr>
            <a:r>
              <a:rPr lang="en-US" sz="2800" dirty="0" smtClean="0"/>
              <a:t>2.sever infection in(</a:t>
            </a:r>
            <a:r>
              <a:rPr lang="en-US" sz="2800" dirty="0" err="1" smtClean="0"/>
              <a:t>malabsorption,vomiting</a:t>
            </a:r>
            <a:r>
              <a:rPr lang="en-US" sz="2800" dirty="0" smtClean="0"/>
              <a:t>)</a:t>
            </a:r>
          </a:p>
          <a:p>
            <a:pPr algn="l" rtl="0">
              <a:lnSpc>
                <a:spcPct val="80000"/>
              </a:lnSpc>
            </a:pPr>
            <a:r>
              <a:rPr lang="en-US" sz="2800" dirty="0" smtClean="0"/>
              <a:t>use penicillin G.</a:t>
            </a:r>
          </a:p>
          <a:p>
            <a:pPr algn="l" rtl="0">
              <a:lnSpc>
                <a:spcPct val="80000"/>
              </a:lnSpc>
            </a:pPr>
            <a:r>
              <a:rPr lang="en-US" sz="2800" dirty="0" smtClean="0"/>
              <a:t>3.prophylactic (bacterial </a:t>
            </a:r>
            <a:r>
              <a:rPr lang="en-US" sz="2800" dirty="0" err="1" smtClean="0"/>
              <a:t>endocarditis</a:t>
            </a:r>
            <a:r>
              <a:rPr lang="en-US" sz="2800" dirty="0" smtClean="0"/>
              <a:t>)</a:t>
            </a:r>
          </a:p>
          <a:p>
            <a:pPr algn="l" rtl="0">
              <a:lnSpc>
                <a:spcPct val="80000"/>
              </a:lnSpc>
            </a:pPr>
            <a:r>
              <a:rPr lang="en-US" sz="2800" dirty="0" smtClean="0"/>
              <a:t>4.periodontal infection </a:t>
            </a:r>
            <a:r>
              <a:rPr lang="en-US" sz="2000" dirty="0" smtClean="0"/>
              <a:t>caused by</a:t>
            </a:r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sz="2000" dirty="0" smtClean="0"/>
              <a:t>       </a:t>
            </a:r>
            <a:r>
              <a:rPr lang="en-US" sz="2000" dirty="0" err="1" smtClean="0"/>
              <a:t>gm+ve</a:t>
            </a:r>
            <a:r>
              <a:rPr lang="en-US" sz="2000" dirty="0" smtClean="0"/>
              <a:t> and gm-</a:t>
            </a:r>
            <a:r>
              <a:rPr lang="en-US" sz="2000" dirty="0" err="1" smtClean="0"/>
              <a:t>ve</a:t>
            </a:r>
            <a:r>
              <a:rPr lang="en-US" sz="2000" dirty="0" smtClean="0"/>
              <a:t> , aerobic and anaerobic  need combination of </a:t>
            </a:r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sz="2800" dirty="0" smtClean="0"/>
              <a:t>(</a:t>
            </a:r>
            <a:r>
              <a:rPr lang="en-US" sz="2800" dirty="0" err="1" smtClean="0"/>
              <a:t>amoxicillin+metronidazole</a:t>
            </a:r>
            <a:r>
              <a:rPr lang="en-US" sz="2800" dirty="0" smtClean="0"/>
              <a:t>)</a:t>
            </a:r>
          </a:p>
          <a:p>
            <a:pPr algn="l" rtl="0">
              <a:lnSpc>
                <a:spcPct val="80000"/>
              </a:lnSpc>
            </a:pPr>
            <a:r>
              <a:rPr lang="en-US" sz="2800" dirty="0" smtClean="0"/>
              <a:t>5.-  </a:t>
            </a:r>
            <a:r>
              <a:rPr lang="en-US" sz="2800" dirty="0" err="1" smtClean="0"/>
              <a:t>pericarditis</a:t>
            </a:r>
            <a:r>
              <a:rPr lang="en-US" sz="2800" dirty="0" smtClean="0"/>
              <a:t> , </a:t>
            </a:r>
            <a:r>
              <a:rPr lang="en-US" sz="2800" dirty="0" err="1" smtClean="0"/>
              <a:t>osteomytitis</a:t>
            </a:r>
            <a:endParaRPr lang="en-US" sz="2800" dirty="0" smtClean="0"/>
          </a:p>
          <a:p>
            <a:pPr algn="l" rtl="0">
              <a:lnSpc>
                <a:spcPct val="80000"/>
              </a:lnSpc>
            </a:pPr>
            <a:r>
              <a:rPr lang="en-US" sz="2800" dirty="0" smtClean="0"/>
              <a:t>6. -Oral infections are caused by </a:t>
            </a:r>
            <a:r>
              <a:rPr lang="el-GR" sz="2800" dirty="0" smtClean="0"/>
              <a:t>β</a:t>
            </a:r>
            <a:r>
              <a:rPr lang="en-US" sz="2800" dirty="0" smtClean="0"/>
              <a:t>-</a:t>
            </a:r>
            <a:r>
              <a:rPr lang="en-US" sz="2800" dirty="0" err="1" smtClean="0"/>
              <a:t>lactamase</a:t>
            </a:r>
            <a:r>
              <a:rPr lang="en-US" sz="2800" dirty="0" smtClean="0"/>
              <a:t> producing </a:t>
            </a:r>
            <a:r>
              <a:rPr lang="en-US" sz="2800" dirty="0" err="1" smtClean="0"/>
              <a:t>microoorganism</a:t>
            </a:r>
            <a:r>
              <a:rPr lang="en-US" sz="2800" dirty="0" smtClean="0"/>
              <a:t> </a:t>
            </a:r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sz="2800" dirty="0" smtClean="0"/>
              <a:t>   should be treated by </a:t>
            </a:r>
            <a:r>
              <a:rPr lang="en-US" sz="2800" dirty="0" err="1" smtClean="0"/>
              <a:t>Penicillinase</a:t>
            </a:r>
            <a:r>
              <a:rPr lang="en-US" sz="2800" dirty="0" smtClean="0"/>
              <a:t> – resistant penicillin , erythromycin, </a:t>
            </a:r>
            <a:r>
              <a:rPr lang="en-US" sz="2800" dirty="0" err="1" smtClean="0"/>
              <a:t>clindamycin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عنوان 1"/>
          <p:cNvSpPr>
            <a:spLocks noGrp="1"/>
          </p:cNvSpPr>
          <p:nvPr>
            <p:ph type="title"/>
          </p:nvPr>
        </p:nvSpPr>
        <p:spPr>
          <a:xfrm>
            <a:off x="533400" y="0"/>
            <a:ext cx="7772400" cy="1143000"/>
          </a:xfrm>
        </p:spPr>
        <p:txBody>
          <a:bodyPr/>
          <a:lstStyle/>
          <a:p>
            <a:r>
              <a:rPr lang="en-US" smtClean="0">
                <a:solidFill>
                  <a:srgbClr val="3333FF"/>
                </a:solidFill>
              </a:rPr>
              <a:t>Adverse reaction </a:t>
            </a:r>
            <a:endParaRPr lang="ar-SA" smtClean="0">
              <a:solidFill>
                <a:srgbClr val="3333FF"/>
              </a:solidFill>
            </a:endParaRPr>
          </a:p>
        </p:txBody>
      </p:sp>
      <p:sp>
        <p:nvSpPr>
          <p:cNvPr id="60419" name="عنصر نائب للمحتوى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715000"/>
          </a:xfrm>
        </p:spPr>
        <p:txBody>
          <a:bodyPr/>
          <a:lstStyle/>
          <a:p>
            <a:pPr algn="l" rtl="0"/>
            <a:r>
              <a:rPr lang="en-US" sz="2800" dirty="0" smtClean="0"/>
              <a:t>allergy to one Penicillin  increase the risk of reaction if another </a:t>
            </a:r>
            <a:r>
              <a:rPr lang="en-US" sz="2800" dirty="0" smtClean="0">
                <a:solidFill>
                  <a:srgbClr val="000000"/>
                </a:solidFill>
              </a:rPr>
              <a:t>Penicillin</a:t>
            </a:r>
            <a:r>
              <a:rPr lang="en-US" sz="2800" dirty="0" smtClean="0"/>
              <a:t> is given and allergy Can occur at any age       </a:t>
            </a:r>
          </a:p>
          <a:p>
            <a:pPr algn="l" rtl="0"/>
            <a:r>
              <a:rPr lang="en-US" sz="2800" dirty="0" smtClean="0"/>
              <a:t>allergy can be mild ,moderate , severe (lead to death)</a:t>
            </a:r>
          </a:p>
          <a:p>
            <a:pPr algn="l" rtl="0">
              <a:buFontTx/>
              <a:buNone/>
            </a:pPr>
            <a:r>
              <a:rPr lang="en-US" sz="2800" dirty="0" smtClean="0"/>
              <a:t>1- Allergy reaction :this is represent a danger with therapy and include all type of hypersensitivity type, which include : </a:t>
            </a:r>
          </a:p>
          <a:p>
            <a:pPr algn="l" rtl="0">
              <a:buFontTx/>
              <a:buNone/>
            </a:pPr>
            <a:r>
              <a:rPr lang="en-US" sz="2800" dirty="0" smtClean="0"/>
              <a:t>A- Acute (&lt; 30 min) anaphylactic reaction  : </a:t>
            </a:r>
            <a:r>
              <a:rPr lang="en-US" sz="2800" dirty="0" err="1" smtClean="0"/>
              <a:t>urtecaria</a:t>
            </a:r>
            <a:r>
              <a:rPr lang="en-US" sz="2800" dirty="0" smtClean="0"/>
              <a:t> ,  </a:t>
            </a:r>
            <a:r>
              <a:rPr lang="en-US" sz="2800" dirty="0" err="1" smtClean="0"/>
              <a:t>bronchospasm</a:t>
            </a:r>
            <a:r>
              <a:rPr lang="en-US" sz="2800" dirty="0" smtClean="0"/>
              <a:t>, </a:t>
            </a:r>
            <a:r>
              <a:rPr lang="en-US" sz="2800" dirty="0" err="1" smtClean="0"/>
              <a:t>angiodema</a:t>
            </a:r>
            <a:r>
              <a:rPr lang="en-US" sz="2800" dirty="0" smtClean="0"/>
              <a:t> ,capillary dilatation ( shock), sudden hypotension and death . </a:t>
            </a:r>
            <a:endParaRPr lang="ar-SA" sz="2800" dirty="0" smtClean="0"/>
          </a:p>
          <a:p>
            <a:pPr algn="l" rtl="0">
              <a:buFontTx/>
              <a:buNone/>
            </a:pPr>
            <a:r>
              <a:rPr lang="en-US" sz="2800" dirty="0" smtClean="0"/>
              <a:t>B- delayed serum sickness(&gt; 72  hrs) : fever , skin rashes , </a:t>
            </a:r>
            <a:r>
              <a:rPr lang="en-US" sz="2800" dirty="0" err="1" smtClean="0"/>
              <a:t>lymphadenopathy</a:t>
            </a:r>
            <a:r>
              <a:rPr lang="en-US" sz="2800" dirty="0" smtClean="0"/>
              <a:t> , </a:t>
            </a:r>
            <a:r>
              <a:rPr lang="en-US" sz="2800" dirty="0" err="1" smtClean="0"/>
              <a:t>splenomegaly</a:t>
            </a:r>
            <a:r>
              <a:rPr lang="en-US" sz="2800" dirty="0" smtClean="0"/>
              <a:t> ( take 6 days to develop )</a:t>
            </a:r>
          </a:p>
          <a:p>
            <a:pPr algn="l" rtl="0">
              <a:buFontTx/>
              <a:buNone/>
            </a:pPr>
            <a:r>
              <a:rPr lang="en-US" sz="2800" dirty="0" smtClean="0"/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US" sz="5400" smtClean="0">
                <a:solidFill>
                  <a:schemeClr val="hlink"/>
                </a:solidFill>
              </a:rPr>
              <a:t>1. </a:t>
            </a:r>
            <a:r>
              <a:rPr lang="en-US" smtClean="0"/>
              <a:t>Inhibitors of bacterial cell wall synthesis</a:t>
            </a:r>
            <a:endParaRPr lang="ar-SA" smtClean="0"/>
          </a:p>
        </p:txBody>
      </p:sp>
      <p:sp>
        <p:nvSpPr>
          <p:cNvPr id="29699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endParaRPr lang="en-US" smtClean="0"/>
          </a:p>
          <a:p>
            <a:pPr algn="l" rtl="0">
              <a:buFontTx/>
              <a:buNone/>
            </a:pPr>
            <a:r>
              <a:rPr lang="en-US" smtClean="0"/>
              <a:t>              </a:t>
            </a:r>
            <a:r>
              <a:rPr lang="el-GR" smtClean="0"/>
              <a:t>β</a:t>
            </a:r>
            <a:r>
              <a:rPr lang="en-US" smtClean="0"/>
              <a:t>-lactams( penicillins, cephalosporins ).</a:t>
            </a:r>
            <a:br>
              <a:rPr lang="en-US" smtClean="0"/>
            </a:br>
            <a:r>
              <a:rPr lang="en-US" smtClean="0"/>
              <a:t>                               Vancomycin</a:t>
            </a:r>
            <a:endParaRPr lang="ar-SA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chemeClr val="accent1"/>
                </a:solidFill>
              </a:rPr>
              <a:t>Adverse reaction</a:t>
            </a:r>
            <a:r>
              <a:rPr lang="en-US" smtClean="0"/>
              <a:t> </a:t>
            </a:r>
            <a:endParaRPr lang="ar-SA" smtClean="0"/>
          </a:p>
        </p:txBody>
      </p:sp>
      <p:sp>
        <p:nvSpPr>
          <p:cNvPr id="6144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buFontTx/>
              <a:buNone/>
            </a:pPr>
            <a:r>
              <a:rPr lang="en-US" sz="2400" dirty="0" smtClean="0"/>
              <a:t>2- Diarrhea: disturbance of normal  balance of intestine M.O (ampicillin)</a:t>
            </a:r>
          </a:p>
          <a:p>
            <a:pPr algn="l" rtl="0">
              <a:buFontTx/>
              <a:buNone/>
            </a:pPr>
            <a:r>
              <a:rPr lang="en-US" sz="2400" dirty="0" smtClean="0"/>
              <a:t>3- Nephritis : cause acute interstitial nephritis(</a:t>
            </a:r>
            <a:r>
              <a:rPr lang="en-US" sz="2400" dirty="0" err="1" smtClean="0"/>
              <a:t>methicillin</a:t>
            </a:r>
            <a:r>
              <a:rPr lang="en-US" sz="2400" dirty="0" smtClean="0"/>
              <a:t>) </a:t>
            </a:r>
          </a:p>
          <a:p>
            <a:pPr algn="l" rtl="0">
              <a:buFontTx/>
              <a:buNone/>
            </a:pPr>
            <a:r>
              <a:rPr lang="en-US" sz="2400" dirty="0" smtClean="0"/>
              <a:t>4- Neurotoxicity: it irritant to neuronal tissue cause seizure if injected </a:t>
            </a:r>
            <a:r>
              <a:rPr lang="en-US" sz="2400" dirty="0" err="1" smtClean="0"/>
              <a:t>intrathecally</a:t>
            </a:r>
            <a:r>
              <a:rPr lang="en-US" sz="2400" dirty="0" smtClean="0"/>
              <a:t>.</a:t>
            </a:r>
          </a:p>
          <a:p>
            <a:pPr algn="l" rtl="0">
              <a:buFontTx/>
              <a:buNone/>
            </a:pPr>
            <a:r>
              <a:rPr lang="en-US" sz="2400" dirty="0" smtClean="0"/>
              <a:t>5- </a:t>
            </a:r>
            <a:r>
              <a:rPr lang="en-US" sz="2400" dirty="0" err="1" smtClean="0"/>
              <a:t>Cation</a:t>
            </a:r>
            <a:r>
              <a:rPr lang="en-US" sz="2400" dirty="0" smtClean="0"/>
              <a:t> toxicity : P. administered as sodium or potassium salt , toxicity may caused by large quantity of sodium or potassium</a:t>
            </a:r>
          </a:p>
          <a:p>
            <a:pPr algn="l" rtl="0">
              <a:buFontTx/>
              <a:buNone/>
            </a:pPr>
            <a:r>
              <a:rPr lang="en-US" sz="2400" dirty="0" smtClean="0"/>
              <a:t>6-  P. change the composition of </a:t>
            </a:r>
            <a:r>
              <a:rPr lang="en-US" sz="2400" dirty="0" err="1" smtClean="0"/>
              <a:t>microflora</a:t>
            </a:r>
            <a:r>
              <a:rPr lang="en-US" sz="2400" dirty="0" smtClean="0"/>
              <a:t>  which can be reestablished shortly after therapy is stopped , sometime super infection results</a:t>
            </a:r>
            <a:endParaRPr lang="ar-SA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smtClean="0">
                <a:solidFill>
                  <a:schemeClr val="hlink"/>
                </a:solidFill>
              </a:rPr>
              <a:t>Contraindication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1.positive history of penicillin.</a:t>
            </a:r>
          </a:p>
          <a:p>
            <a:pPr algn="l" rtl="0"/>
            <a:r>
              <a:rPr lang="en-US" dirty="0" smtClean="0"/>
              <a:t>2.patient taking </a:t>
            </a:r>
            <a:r>
              <a:rPr lang="en-US" dirty="0" err="1" smtClean="0"/>
              <a:t>coumarin</a:t>
            </a:r>
            <a:r>
              <a:rPr lang="en-US" dirty="0" smtClean="0"/>
              <a:t> (untoward bleeding may occur) but rare.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chemeClr val="hlink"/>
                </a:solidFill>
              </a:rPr>
              <a:t>Drug interaction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dirty="0" smtClean="0"/>
              <a:t>(penicillin </a:t>
            </a:r>
            <a:r>
              <a:rPr lang="en-US" dirty="0" err="1" smtClean="0"/>
              <a:t>V,G,amoxicillin</a:t>
            </a:r>
            <a:r>
              <a:rPr lang="en-US" dirty="0" smtClean="0"/>
              <a:t>).may antagonized by </a:t>
            </a:r>
            <a:r>
              <a:rPr lang="en-US" dirty="0" err="1" smtClean="0"/>
              <a:t>bacteriostatic</a:t>
            </a:r>
            <a:r>
              <a:rPr lang="en-US" dirty="0" smtClean="0"/>
              <a:t> antibiotic.</a:t>
            </a:r>
          </a:p>
          <a:p>
            <a:pPr algn="l" rtl="0"/>
            <a:r>
              <a:rPr lang="en-US" dirty="0" smtClean="0"/>
              <a:t>NSAI drugs and </a:t>
            </a:r>
            <a:r>
              <a:rPr lang="en-US" dirty="0" err="1" smtClean="0"/>
              <a:t>probencid</a:t>
            </a:r>
            <a:r>
              <a:rPr lang="en-US" dirty="0" smtClean="0"/>
              <a:t> may increase the half life of penicillin by decreasing their renal excretion.</a:t>
            </a:r>
          </a:p>
          <a:p>
            <a:pPr algn="l" rtl="0"/>
            <a:r>
              <a:rPr lang="en-US" dirty="0" err="1" smtClean="0"/>
              <a:t>Hydrocortison</a:t>
            </a:r>
            <a:r>
              <a:rPr lang="en-US" dirty="0" smtClean="0"/>
              <a:t> inactivate ampicillin if mixed in the </a:t>
            </a:r>
            <a:r>
              <a:rPr lang="en-US" dirty="0" err="1" smtClean="0"/>
              <a:t>i.v</a:t>
            </a:r>
            <a:r>
              <a:rPr lang="en-US" dirty="0" smtClean="0"/>
              <a:t> solution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Failure of oral contraception.?HOW</a:t>
            </a:r>
          </a:p>
          <a:p>
            <a:pPr algn="l" rtl="0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smtClean="0"/>
          </a:p>
        </p:txBody>
      </p:sp>
      <p:sp>
        <p:nvSpPr>
          <p:cNvPr id="3072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sz="2400" dirty="0" smtClean="0"/>
              <a:t>Antibiotic selectively interfere with the synthesis of bacterial cell wall (a structure that mammalian cell do not  possess ) the cell wall is a  polymer called  </a:t>
            </a:r>
            <a:r>
              <a:rPr lang="en-US" sz="2400" dirty="0" err="1" smtClean="0"/>
              <a:t>peptidoglycan</a:t>
            </a:r>
            <a:r>
              <a:rPr lang="en-US" sz="2400" dirty="0" smtClean="0"/>
              <a:t> that  consist of </a:t>
            </a:r>
            <a:r>
              <a:rPr lang="en-US" sz="2400" dirty="0" err="1" smtClean="0"/>
              <a:t>glycan</a:t>
            </a:r>
            <a:r>
              <a:rPr lang="en-US" sz="2400" dirty="0" smtClean="0"/>
              <a:t> unit joint to each other by peptide cross –links and the designation of </a:t>
            </a:r>
            <a:r>
              <a:rPr lang="en-US" sz="2400" dirty="0" err="1" smtClean="0"/>
              <a:t>peptidoglycan</a:t>
            </a:r>
            <a:r>
              <a:rPr lang="en-US" sz="2400" dirty="0" smtClean="0"/>
              <a:t>  cell wall to be maximally effective . </a:t>
            </a:r>
          </a:p>
          <a:p>
            <a:pPr algn="l" rtl="0">
              <a:buFontTx/>
              <a:buNone/>
            </a:pPr>
            <a:r>
              <a:rPr lang="en-US" sz="2400" dirty="0" smtClean="0"/>
              <a:t>    These agents require actively proliferating  </a:t>
            </a:r>
            <a:r>
              <a:rPr lang="en-US" sz="2400" dirty="0" smtClean="0">
                <a:solidFill>
                  <a:srgbClr val="C00000"/>
                </a:solidFill>
              </a:rPr>
              <a:t>M.O , </a:t>
            </a:r>
            <a:r>
              <a:rPr lang="en-US" sz="2400" dirty="0" smtClean="0"/>
              <a:t>they have little or no effect  on bacteria that are not growing and dividing . </a:t>
            </a:r>
            <a:r>
              <a:rPr lang="en-US" sz="2400" dirty="0" err="1" smtClean="0"/>
              <a:t>Eg</a:t>
            </a:r>
            <a:r>
              <a:rPr lang="en-US" sz="2400" dirty="0" smtClean="0"/>
              <a:t>  B-</a:t>
            </a:r>
            <a:r>
              <a:rPr lang="en-US" sz="2400" dirty="0" err="1" smtClean="0"/>
              <a:t>lactam</a:t>
            </a:r>
            <a:r>
              <a:rPr lang="en-US" sz="2400" dirty="0" smtClean="0"/>
              <a:t>  ring  which essential to their activity .  </a:t>
            </a:r>
          </a:p>
          <a:p>
            <a:pPr algn="l" rtl="0">
              <a:buFontTx/>
              <a:buNone/>
            </a:pPr>
            <a:r>
              <a:rPr lang="en-US" dirty="0" smtClean="0"/>
              <a:t> </a:t>
            </a:r>
            <a:endParaRPr lang="ar-SA" dirty="0" smtClean="0"/>
          </a:p>
          <a:p>
            <a:pPr algn="l" rtl="0"/>
            <a:endParaRPr lang="ar-S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peptidoglycanpictu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438150"/>
            <a:ext cx="8534400" cy="553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US" smtClean="0">
                <a:solidFill>
                  <a:schemeClr val="hlink"/>
                </a:solidFill>
              </a:rPr>
              <a:t>Penicillins</a:t>
            </a:r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l" rtl="0">
              <a:buFontTx/>
              <a:buNone/>
            </a:pPr>
            <a:r>
              <a:rPr lang="en-US" b="1" smtClean="0"/>
              <a:t>     Mechanism of action </a:t>
            </a:r>
          </a:p>
          <a:p>
            <a:pPr algn="l" rtl="0"/>
            <a:r>
              <a:rPr lang="en-US" sz="2400" smtClean="0"/>
              <a:t>It interfere with last step of  cell synthesis  by inactivation of some  penicillin binding  protein which a bacterial enzymes involve d in  –bacterial cell wall synthesis.</a:t>
            </a:r>
          </a:p>
          <a:p>
            <a:pPr algn="l" rtl="0"/>
            <a:r>
              <a:rPr lang="en-US" sz="2400" smtClean="0"/>
              <a:t> or penicillin Inhibit transpeptidase  (enzyme responsible for cross –linkage between peptidoglycan chain ).</a:t>
            </a:r>
          </a:p>
          <a:p>
            <a:pPr algn="l" rtl="0"/>
            <a:r>
              <a:rPr lang="en-US" sz="2400" smtClean="0"/>
              <a:t> or by activation of autolysins.</a:t>
            </a:r>
          </a:p>
          <a:p>
            <a:pPr algn="l" rtl="0"/>
            <a:r>
              <a:rPr lang="en-US" sz="2400" smtClean="0"/>
              <a:t>All resulting in exposure of the osmotically less stable  membrane and cell lysis occur so it</a:t>
            </a:r>
            <a:r>
              <a:rPr lang="en-US" sz="2400" b="1" smtClean="0"/>
              <a:t> Bactericidal</a:t>
            </a:r>
            <a:r>
              <a:rPr lang="en-US" sz="2400" smtClean="0"/>
              <a:t> and only effective against rapidly growing organism that synthesis peptidoglycan cell wall . </a:t>
            </a:r>
          </a:p>
          <a:p>
            <a:pPr algn="l" rtl="0">
              <a:buFontTx/>
              <a:buNone/>
            </a:pPr>
            <a:endParaRPr lang="en-US" sz="24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smtClean="0"/>
          </a:p>
        </p:txBody>
      </p:sp>
      <p:sp>
        <p:nvSpPr>
          <p:cNvPr id="34819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smtClean="0"/>
          </a:p>
        </p:txBody>
      </p:sp>
      <p:pic>
        <p:nvPicPr>
          <p:cNvPr id="34820" name="Picture 2" descr="E:\antibiotic 2010\New Folder\penicillin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275" y="0"/>
            <a:ext cx="9102725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endParaRPr lang="ar-SA" smtClean="0"/>
          </a:p>
        </p:txBody>
      </p:sp>
      <p:sp>
        <p:nvSpPr>
          <p:cNvPr id="3584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smtClean="0">
                <a:solidFill>
                  <a:schemeClr val="hlink"/>
                </a:solidFill>
              </a:rPr>
              <a:t>Antibacterial spectrum</a:t>
            </a:r>
          </a:p>
          <a:p>
            <a:pPr algn="l" rtl="0">
              <a:buFontTx/>
              <a:buNone/>
            </a:pPr>
            <a:r>
              <a:rPr lang="en-US" smtClean="0"/>
              <a:t>  </a:t>
            </a:r>
            <a:r>
              <a:rPr lang="en-US" sz="2400" smtClean="0"/>
              <a:t>Good gram ve+, fair gram ve – </a:t>
            </a:r>
          </a:p>
          <a:p>
            <a:pPr algn="l" rtl="0"/>
            <a:r>
              <a:rPr lang="en-US" sz="2400" smtClean="0"/>
              <a:t>Structure : </a:t>
            </a:r>
          </a:p>
          <a:p>
            <a:pPr algn="l" rtl="0">
              <a:buFontTx/>
              <a:buNone/>
            </a:pPr>
            <a:r>
              <a:rPr lang="en-US" sz="2400" smtClean="0"/>
              <a:t>     all penicillin contain the nucleus 6-aminopenicillinic acid (for biological activity ) penicillins consist of Thiazolidine ring , connected to B-lactam ring to which attached a side chin (R).</a:t>
            </a:r>
          </a:p>
          <a:p>
            <a:pPr algn="l" rtl="0">
              <a:buFontTx/>
              <a:buNone/>
            </a:pPr>
            <a:r>
              <a:rPr lang="en-US" sz="2400" smtClean="0"/>
              <a:t>    the addition of organic group at R position create the various penicillins. The penicillin can be inactivated by any reaction that remove R group or in case of penicillinase break the B-lactam </a:t>
            </a:r>
          </a:p>
          <a:p>
            <a:pPr algn="l" rtl="0">
              <a:buFontTx/>
              <a:buNone/>
            </a:pPr>
            <a:r>
              <a:rPr lang="en-US" sz="2400" smtClean="0"/>
              <a:t>      ring </a:t>
            </a:r>
            <a:endParaRPr lang="ar-SA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smtClean="0"/>
              <a:t>Penicillins</a:t>
            </a:r>
            <a:br>
              <a:rPr lang="en-US" sz="4000" smtClean="0"/>
            </a:br>
            <a:endParaRPr lang="en-US" sz="4000" smtClean="0"/>
          </a:p>
        </p:txBody>
      </p:sp>
      <p:pic>
        <p:nvPicPr>
          <p:cNvPr id="3686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036638" y="-190500"/>
            <a:ext cx="11218863" cy="724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6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914400" y="0"/>
            <a:ext cx="11218863" cy="724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3908425" y="3886200"/>
            <a:ext cx="511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ar-SA" sz="2400">
              <a:solidFill>
                <a:schemeClr val="tx1"/>
              </a:solidFill>
            </a:endParaRPr>
          </a:p>
        </p:txBody>
      </p:sp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5029200" y="3810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chemeClr val="hlink"/>
                </a:solidFill>
              </a:rPr>
              <a:t>T</a:t>
            </a:r>
          </a:p>
        </p:txBody>
      </p:sp>
      <p:sp>
        <p:nvSpPr>
          <p:cNvPr id="36871" name="Rectangle 7"/>
          <p:cNvSpPr>
            <a:spLocks noChangeArrowheads="1"/>
          </p:cNvSpPr>
          <p:nvPr/>
        </p:nvSpPr>
        <p:spPr bwMode="auto">
          <a:xfrm>
            <a:off x="4038600" y="38100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 b="1">
                <a:solidFill>
                  <a:schemeClr val="hlink"/>
                </a:solidFill>
              </a:rPr>
              <a:t>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1390</Words>
  <PresentationFormat>عرض على الشاشة (3:4)‏</PresentationFormat>
  <Paragraphs>181</Paragraphs>
  <Slides>32</Slides>
  <Notes>2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32</vt:i4>
      </vt:variant>
    </vt:vector>
  </HeadingPairs>
  <TitlesOfParts>
    <vt:vector size="33" baseType="lpstr">
      <vt:lpstr>سمة Office</vt:lpstr>
      <vt:lpstr>الشريحة 1</vt:lpstr>
      <vt:lpstr>الشريحة 2</vt:lpstr>
      <vt:lpstr>1. Inhibitors of bacterial cell wall synthesis</vt:lpstr>
      <vt:lpstr>الشريحة 4</vt:lpstr>
      <vt:lpstr>الشريحة 5</vt:lpstr>
      <vt:lpstr>Penicillins </vt:lpstr>
      <vt:lpstr>الشريحة 7</vt:lpstr>
      <vt:lpstr>الشريحة 8</vt:lpstr>
      <vt:lpstr>Penicillins </vt:lpstr>
      <vt:lpstr>الشريحة 10</vt:lpstr>
      <vt:lpstr> Types of Penicillins according to the spectrum   </vt:lpstr>
      <vt:lpstr>  </vt:lpstr>
      <vt:lpstr>Penicillin V</vt:lpstr>
      <vt:lpstr>الشريحة 14</vt:lpstr>
      <vt:lpstr>penicillinase  resistant penicillins</vt:lpstr>
      <vt:lpstr>Penicillinase resistant penicillin </vt:lpstr>
      <vt:lpstr>Extent spectrum pencillin </vt:lpstr>
      <vt:lpstr>الشريحة 18</vt:lpstr>
      <vt:lpstr>Uses of ampicillin</vt:lpstr>
      <vt:lpstr>الشريحة 20</vt:lpstr>
      <vt:lpstr>uses of antipseudomonal penicillins</vt:lpstr>
      <vt:lpstr>الشريحة 22</vt:lpstr>
      <vt:lpstr>Indication of coamoxiclave</vt:lpstr>
      <vt:lpstr>Dose</vt:lpstr>
      <vt:lpstr>Kinetics: </vt:lpstr>
      <vt:lpstr>الشريحة 26</vt:lpstr>
      <vt:lpstr>Resistance </vt:lpstr>
      <vt:lpstr>Therapeutic uses of penicillin groups in dentistry</vt:lpstr>
      <vt:lpstr>Adverse reaction </vt:lpstr>
      <vt:lpstr>Adverse reaction </vt:lpstr>
      <vt:lpstr>Contraindication</vt:lpstr>
      <vt:lpstr>Drug interaction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HP</dc:creator>
  <cp:lastModifiedBy>HP</cp:lastModifiedBy>
  <cp:revision>3</cp:revision>
  <dcterms:created xsi:type="dcterms:W3CDTF">2014-02-19T07:20:55Z</dcterms:created>
  <dcterms:modified xsi:type="dcterms:W3CDTF">2014-02-19T12:32:45Z</dcterms:modified>
</cp:coreProperties>
</file>