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60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27445-ECD8-408F-A7D8-02958327851B}" type="datetimeFigureOut">
              <a:rPr lang="fr-FR" smtClean="0"/>
              <a:pPr/>
              <a:t>21/02/2014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B9804-10AC-48ED-B00B-DCF4CFC15143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1CA51-3971-499A-814B-C9F52A95B9BA}" type="slidenum">
              <a:rPr lang="ar-SA">
                <a:cs typeface="Arial" charset="0"/>
              </a:rPr>
              <a:pPr/>
              <a:t>10</a:t>
            </a:fld>
            <a:endParaRPr lang="en-US"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1113-3160-41A1-AC45-506140C0E007}" type="slidenum">
              <a:rPr lang="ar-SA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5"/>
          <p:cNvSpPr>
            <a:spLocks noChangeArrowheads="1" noChangeShapeType="1" noTextEdit="1"/>
          </p:cNvSpPr>
          <p:nvPr/>
        </p:nvSpPr>
        <p:spPr bwMode="auto">
          <a:xfrm>
            <a:off x="0" y="1160463"/>
            <a:ext cx="9144000" cy="41767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pt-BR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D I a p h r a g  m</a:t>
            </a:r>
            <a:endParaRPr lang="fr-BE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/>
              <a:t> </a:t>
            </a:r>
            <a:r>
              <a:rPr lang="en-US" altLang="zh-CN" dirty="0" smtClean="0"/>
              <a:t>   </a:t>
            </a:r>
            <a:r>
              <a:rPr lang="en-US" altLang="zh-CN" dirty="0" smtClean="0">
                <a:solidFill>
                  <a:srgbClr val="00B050"/>
                </a:solidFill>
              </a:rPr>
              <a:t>Lymphatic Drainage</a:t>
            </a:r>
            <a:endParaRPr lang="en-US" altLang="zh-CN" dirty="0" smtClean="0">
              <a:solidFill>
                <a:srgbClr val="FFC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3527425" cy="647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2800" dirty="0">
                <a:latin typeface="Arial" charset="0"/>
              </a:rPr>
              <a:t>Phrenic lymph nodes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81000" y="2362200"/>
            <a:ext cx="4572000" cy="1203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2800" dirty="0">
                <a:latin typeface="Arial" charset="0"/>
              </a:rPr>
              <a:t>    Parasternal &amp; posterior mediastinal lymph nodes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66800" y="4800600"/>
            <a:ext cx="3313112" cy="647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2800" dirty="0">
                <a:latin typeface="Arial" charset="0"/>
              </a:rPr>
              <a:t>Phrenic nerves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3657600" y="5151117"/>
            <a:ext cx="457200" cy="45719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067175" y="4797425"/>
            <a:ext cx="4392613" cy="647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2800">
                <a:latin typeface="Arial" charset="0"/>
              </a:rPr>
              <a:t>Cervical plexus ( C3-C5 )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3810000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rgbClr val="FFC000"/>
                </a:solidFill>
              </a:rPr>
              <a:t>Innervation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38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"/>
            <a:ext cx="7929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016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671512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5943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Times New Roman" pitchFamily="18" charset="0"/>
                <a:ea typeface="ＭＳ Ｐゴシック" pitchFamily="34" charset="-128"/>
              </a:rPr>
              <a:t>Diaphragm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915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Separates the thoracic and abdominal cavities.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Number of openings to allow passage of structures between thoracic and abdominal cavities.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Largest openings for esophagus, aorta and inferior vena cava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Only muscle that must contract for quiet, relaxed inspiration.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Usually under both conscious and unconscious control.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Innervations 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is phrenic nerve composed of spinal nerves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     C3, 4, 5.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b="1" i="1" smtClean="0">
                <a:latin typeface="Times New Roman" pitchFamily="18" charset="0"/>
                <a:ea typeface="ＭＳ Ｐゴシック" pitchFamily="34" charset="-128"/>
              </a:rPr>
              <a:t>“</a:t>
            </a:r>
            <a:r>
              <a:rPr lang="en-US" altLang="ja-JP" sz="2400" b="1" i="1" dirty="0" smtClean="0">
                <a:latin typeface="Times New Roman" pitchFamily="18" charset="0"/>
                <a:ea typeface="ＭＳ Ｐゴシック" pitchFamily="34" charset="-128"/>
              </a:rPr>
              <a:t>C3, 4, 5 keeps the diaphragm alive!</a:t>
            </a:r>
            <a:r>
              <a:rPr lang="ja-JP" altLang="en-US" sz="2400" b="1" i="1" smtClean="0">
                <a:latin typeface="Times New Roman" pitchFamily="18" charset="0"/>
                <a:ea typeface="ＭＳ Ｐゴシック" pitchFamily="34" charset="-128"/>
              </a:rPr>
              <a:t>”</a:t>
            </a:r>
            <a:endParaRPr lang="en-US" altLang="ja-JP" sz="2400" dirty="0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Clinically a</a:t>
            </a: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2400" b="1" i="1" dirty="0" smtClean="0">
                <a:latin typeface="Times New Roman" pitchFamily="18" charset="0"/>
                <a:ea typeface="ＭＳ Ｐゴシック" pitchFamily="34" charset="-128"/>
              </a:rPr>
              <a:t>Hiatal hernia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 is when part of the stomach 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herniated 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through the diaphragm into the thoracic cavity.</a:t>
            </a:r>
            <a:endParaRPr lang="en-US" sz="2400" b="1" i="1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4D20F1-D239-468D-8992-F21A59E4CB39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038600" cy="685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4000" smtClean="0">
                <a:latin typeface="Times New Roman" pitchFamily="18" charset="0"/>
                <a:ea typeface="ＭＳ Ｐゴシック" pitchFamily="34" charset="-128"/>
              </a:rPr>
              <a:t>Diaphragm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4419600" cy="434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Origen:  Internal surfaces of ribcage, sternum and spine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Insertion:  Central tendon of diaphragm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Action: Increases volume of thoracic cavity during inspiration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Nerve supply:  Phrenic nerve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66892-D39C-46B2-89C7-AF32AEBD9F63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pic>
        <p:nvPicPr>
          <p:cNvPr id="21509" name="Picture 4" descr="diaphrag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3788" y="838200"/>
            <a:ext cx="42402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未命名"/>
          <p:cNvPicPr>
            <a:picLocks noGrp="1"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63713" y="1268413"/>
            <a:ext cx="5475287" cy="4789487"/>
          </a:xfrm>
          <a:noFill/>
        </p:spPr>
      </p:pic>
      <p:sp>
        <p:nvSpPr>
          <p:cNvPr id="54275" name="Line 3"/>
          <p:cNvSpPr>
            <a:spLocks noChangeShapeType="1"/>
          </p:cNvSpPr>
          <p:nvPr/>
        </p:nvSpPr>
        <p:spPr bwMode="auto">
          <a:xfrm flipH="1" flipV="1">
            <a:off x="4211638" y="1196975"/>
            <a:ext cx="288925" cy="13684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835150" y="471488"/>
            <a:ext cx="5184775" cy="7254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>
                <a:latin typeface="Arial" charset="0"/>
              </a:rPr>
              <a:t>Central tendon</a:t>
            </a: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V="1">
            <a:off x="4572000" y="1196975"/>
            <a:ext cx="215900" cy="50323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076825" y="476250"/>
            <a:ext cx="3529013" cy="7254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>
                <a:latin typeface="Arial" charset="0"/>
              </a:rPr>
              <a:t>Sternal origin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V="1">
            <a:off x="4427538" y="1484313"/>
            <a:ext cx="215900" cy="1444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3348038" y="1628775"/>
            <a:ext cx="3168650" cy="6492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V="1">
            <a:off x="6011863" y="1700213"/>
            <a:ext cx="215900" cy="8651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516688" y="1196975"/>
            <a:ext cx="3095625" cy="7254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>
                <a:latin typeface="Arial" charset="0"/>
              </a:rPr>
              <a:t>Costal origin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5795963" y="5445125"/>
            <a:ext cx="2808287" cy="7254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>
                <a:latin typeface="Arial" charset="0"/>
              </a:rPr>
              <a:t>Lumbar origin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5029200" y="44196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/>
      <p:bldP spid="54277" grpId="0" animBg="1"/>
      <p:bldP spid="54278" grpId="0"/>
      <p:bldP spid="54279" grpId="0" animBg="1"/>
      <p:bldP spid="54280" grpId="0" animBg="1"/>
      <p:bldP spid="54281" grpId="0" animBg="1"/>
      <p:bldP spid="54282" grpId="0"/>
      <p:bldP spid="542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未命名"/>
          <p:cNvPicPr>
            <a:picLocks noGrp="1"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4526" y="809873"/>
            <a:ext cx="5474947" cy="4788991"/>
          </a:xfrm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4724400" y="609600"/>
            <a:ext cx="504825" cy="6477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4419600" y="914400"/>
            <a:ext cx="576262" cy="3587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59338" y="188913"/>
            <a:ext cx="3492500" cy="647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2800">
                <a:latin typeface="Arial" charset="0"/>
              </a:rPr>
              <a:t>Sternocostal triangle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227763" y="4581525"/>
            <a:ext cx="1081087" cy="1295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724525" y="5734050"/>
            <a:ext cx="3816350" cy="647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2800">
                <a:latin typeface="Arial" charset="0"/>
              </a:rPr>
              <a:t>Lumbocostal triangle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4000" dirty="0" smtClean="0"/>
              <a:t>3 Hiatus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zh-CN" dirty="0" smtClean="0"/>
              <a:t>  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Vena cava foramen</a:t>
            </a:r>
            <a:r>
              <a:rPr lang="en-US" altLang="zh-CN" dirty="0" smtClean="0"/>
              <a:t>: inferior vena cava ( vertebrae VIII &amp; IX)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altLang="zh-CN" dirty="0" smtClean="0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zh-CN" dirty="0" smtClean="0"/>
              <a:t>  </a:t>
            </a:r>
            <a:r>
              <a:rPr lang="en-US" altLang="zh-CN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Esophageal hiatus</a:t>
            </a:r>
            <a:r>
              <a:rPr lang="en-US" altLang="zh-CN" dirty="0" smtClean="0"/>
              <a:t>: esophagus, vagus nerve (vertebrae X )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altLang="zh-CN" dirty="0" smtClean="0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altLang="zh-CN" dirty="0" smtClean="0"/>
              <a:t>  </a:t>
            </a:r>
            <a:r>
              <a:rPr lang="en-US" altLang="zh-CN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Aortic hiatus</a:t>
            </a:r>
            <a:r>
              <a:rPr lang="en-US" altLang="zh-CN" dirty="0" smtClean="0"/>
              <a:t>: aorta, thoracic duct, azygos vein, hemiazygos vein (vertebrae XII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未命名"/>
          <p:cNvPicPr>
            <a:picLocks noGrp="1"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6686" y="867036"/>
            <a:ext cx="5830628" cy="4674665"/>
          </a:xfrm>
          <a:noFill/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 flipH="1" flipV="1">
            <a:off x="1143000" y="2209800"/>
            <a:ext cx="3455987" cy="431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1143000" y="2971800"/>
            <a:ext cx="3527425" cy="431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1600200" y="3429000"/>
            <a:ext cx="2447925" cy="13684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258888" y="1916113"/>
            <a:ext cx="1800225" cy="7254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>
                <a:latin typeface="Arial" charset="0"/>
              </a:rPr>
              <a:t>aorta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42875" y="3213100"/>
            <a:ext cx="2268538" cy="7254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>
                <a:latin typeface="Arial" charset="0"/>
              </a:rPr>
              <a:t>esophagus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39750" y="4365625"/>
            <a:ext cx="2879725" cy="1358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3200">
                <a:latin typeface="Arial" charset="0"/>
              </a:rPr>
              <a:t>Inferior vena cava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未命名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834526" y="809873"/>
            <a:ext cx="5474947" cy="4788991"/>
          </a:xfrm>
          <a:noFill/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 flipH="1" flipV="1">
            <a:off x="1600198" y="1904998"/>
            <a:ext cx="2438401" cy="533401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1066800" y="2819400"/>
            <a:ext cx="3733800" cy="762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1828800" y="3657600"/>
            <a:ext cx="2863850" cy="1981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5638800"/>
            <a:ext cx="3024188" cy="52245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2400" dirty="0">
                <a:latin typeface="Arial" charset="0"/>
              </a:rPr>
              <a:t> thoracic aorta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3352800"/>
            <a:ext cx="2644775" cy="118724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2400" dirty="0" smtClean="0">
                <a:latin typeface="Arial" charset="0"/>
              </a:rPr>
              <a:t>Esophageal</a:t>
            </a:r>
          </a:p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2400" dirty="0" smtClean="0">
                <a:latin typeface="Arial" charset="0"/>
              </a:rPr>
              <a:t> </a:t>
            </a:r>
            <a:r>
              <a:rPr lang="en-US" altLang="zh-CN" sz="2400" dirty="0">
                <a:latin typeface="Arial" charset="0"/>
              </a:rPr>
              <a:t>hiatus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1371600"/>
            <a:ext cx="2665413" cy="10025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2400" dirty="0">
                <a:latin typeface="Arial" charset="0"/>
              </a:rPr>
              <a:t>Vena caval foramen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Blood Vessels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906963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/>
              <a:t>Superior Surface: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2800" dirty="0" smtClean="0"/>
              <a:t>Pericardiophrenic artery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2800" dirty="0" smtClean="0"/>
              <a:t>Musculophrenic artery</a:t>
            </a:r>
            <a:r>
              <a:rPr lang="en-US" altLang="zh-CN" dirty="0" smtClean="0"/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dirty="0" smtClean="0"/>
              <a:t>Superior Phrenic artery </a:t>
            </a:r>
            <a:endParaRPr lang="en-US" altLang="zh-CN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/>
              <a:t>Inferior Surface: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2800" dirty="0" smtClean="0"/>
              <a:t>Inferior phrenic arteries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CN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/>
              <a:t>Veins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2800" dirty="0" smtClean="0"/>
              <a:t>Correspond to the arteries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CN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zh-CN" sz="2800" dirty="0" smtClean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 flipV="1">
            <a:off x="4427538" y="2492375"/>
            <a:ext cx="720725" cy="3603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4427538" y="2852738"/>
            <a:ext cx="720725" cy="2159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5148263" y="2852738"/>
            <a:ext cx="2873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400675" y="2493963"/>
            <a:ext cx="3851275" cy="594202"/>
          </a:xfrm>
          <a:prstGeom prst="rect">
            <a:avLst/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2800" dirty="0">
                <a:solidFill>
                  <a:schemeClr val="bg1"/>
                </a:solidFill>
                <a:latin typeface="Arial" charset="0"/>
              </a:rPr>
              <a:t>Internal thoracic artery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 flipV="1">
            <a:off x="4419600" y="4267200"/>
            <a:ext cx="800100" cy="16986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292725" y="4076700"/>
            <a:ext cx="3457575" cy="594202"/>
          </a:xfrm>
          <a:prstGeom prst="rect">
            <a:avLst/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2800" dirty="0">
                <a:solidFill>
                  <a:schemeClr val="bg1"/>
                </a:solidFill>
                <a:latin typeface="Arial" charset="0"/>
              </a:rPr>
              <a:t>Abdominal aorta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4572000" y="5791200"/>
            <a:ext cx="936625" cy="2301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362575" y="5373688"/>
            <a:ext cx="3673475" cy="1154355"/>
          </a:xfrm>
          <a:prstGeom prst="rect">
            <a:avLst/>
          </a:prstGeom>
          <a:solidFill>
            <a:srgbClr val="0070C0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rtl="0">
              <a:lnSpc>
                <a:spcPct val="13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US" altLang="zh-CN" sz="2800" dirty="0">
                <a:solidFill>
                  <a:schemeClr val="bg1"/>
                </a:solidFill>
                <a:latin typeface="Arial" charset="0"/>
              </a:rPr>
              <a:t>Superior &amp; inferior vena cava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038600" y="3276600"/>
            <a:ext cx="1524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19800" y="3505200"/>
            <a:ext cx="26670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Thoracic aorta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270</Words>
  <Application>Microsoft Office PowerPoint</Application>
  <PresentationFormat>On-screen Show (4:3)</PresentationFormat>
  <Paragraphs>62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Diaphragm</vt:lpstr>
      <vt:lpstr>Diaphragm</vt:lpstr>
      <vt:lpstr>Slide 4</vt:lpstr>
      <vt:lpstr>Slide 5</vt:lpstr>
      <vt:lpstr>Slide 6</vt:lpstr>
      <vt:lpstr>Slide 7</vt:lpstr>
      <vt:lpstr>Slide 8</vt:lpstr>
      <vt:lpstr>Blood Vessels</vt:lpstr>
      <vt:lpstr>    Lymphatic Drainage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Diaphragm</dc:title>
  <dc:creator>Home</dc:creator>
  <cp:lastModifiedBy>Toshiba</cp:lastModifiedBy>
  <cp:revision>11</cp:revision>
  <dcterms:created xsi:type="dcterms:W3CDTF">2006-08-16T00:00:00Z</dcterms:created>
  <dcterms:modified xsi:type="dcterms:W3CDTF">2014-02-21T17:33:46Z</dcterms:modified>
</cp:coreProperties>
</file>