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6" r:id="rId2"/>
    <p:sldId id="289" r:id="rId3"/>
    <p:sldId id="298" r:id="rId4"/>
    <p:sldId id="257" r:id="rId5"/>
    <p:sldId id="258" r:id="rId6"/>
    <p:sldId id="259" r:id="rId7"/>
    <p:sldId id="260" r:id="rId8"/>
    <p:sldId id="261" r:id="rId9"/>
    <p:sldId id="262" r:id="rId10"/>
    <p:sldId id="290" r:id="rId11"/>
    <p:sldId id="296" r:id="rId12"/>
    <p:sldId id="263" r:id="rId13"/>
    <p:sldId id="264" r:id="rId14"/>
    <p:sldId id="265" r:id="rId15"/>
    <p:sldId id="297" r:id="rId16"/>
    <p:sldId id="266" r:id="rId17"/>
    <p:sldId id="267" r:id="rId18"/>
    <p:sldId id="291" r:id="rId19"/>
    <p:sldId id="293" r:id="rId20"/>
    <p:sldId id="294" r:id="rId21"/>
    <p:sldId id="292"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95"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68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2666A3-CA28-4CC6-8796-9FA945585F5F}" type="datetimeFigureOut">
              <a:rPr lang="en-US" smtClean="0"/>
              <a:t>11/27/2011</a:t>
            </a:fld>
            <a:endParaRPr lang="en-GB"/>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480150-1770-4C54-8A6D-80278A485A37}"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3D62C9-B6DB-4B6A-9CDD-81304ADA32A3}" type="slidenum">
              <a:rPr lang="en-US"/>
              <a:pPr/>
              <a:t>3</a:t>
            </a:fld>
            <a:endParaRPr lang="en-US"/>
          </a:p>
        </p:txBody>
      </p:sp>
      <p:sp>
        <p:nvSpPr>
          <p:cNvPr id="72706" name="Rectangle 2"/>
          <p:cNvSpPr>
            <a:spLocks noRot="1" noChangeArrowheads="1" noTextEdit="1"/>
          </p:cNvSpPr>
          <p:nvPr>
            <p:ph type="sldImg"/>
          </p:nvPr>
        </p:nvSpPr>
        <p:spPr>
          <a:ln/>
        </p:spPr>
      </p:sp>
      <p:sp>
        <p:nvSpPr>
          <p:cNvPr id="72707" name="Rectangle 3"/>
          <p:cNvSpPr>
            <a:spLocks noGrp="1" noChangeArrowheads="1"/>
          </p:cNvSpPr>
          <p:nvPr>
            <p:ph type="body" idx="1"/>
          </p:nvPr>
        </p:nvSpPr>
        <p:spPr/>
        <p:txBody>
          <a:bodyPr/>
          <a:lstStyle/>
          <a:p>
            <a:pPr lvl="1"/>
            <a:r>
              <a:rPr lang="en-US"/>
              <a:t>Within 10-20 years after delivery, approximately 50% of women who had gestational diabetes will develop type 2 diabetes </a:t>
            </a:r>
          </a:p>
          <a:p>
            <a:pPr lvl="1"/>
            <a:r>
              <a:rPr lang="en-US"/>
              <a:t>Varies by ethnicity – in the Hispanic population, up to 50% develop type 2 diabetes within 5 years of diagnosis of gestational diabetes</a:t>
            </a:r>
          </a:p>
          <a:p>
            <a:r>
              <a:rPr lang="en-US"/>
              <a:t>Prevalence is wide-ranging and variable depending on ethnic makeup of the population. </a:t>
            </a:r>
          </a:p>
          <a:p>
            <a:r>
              <a:rPr lang="en-US"/>
              <a:t>Also, patients’ first presentation may be during pregnancy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90630B-F821-46CA-9D46-E556987ED6E3}" type="slidenum">
              <a:rPr lang="en-US"/>
              <a:pPr/>
              <a:t>11</a:t>
            </a:fld>
            <a:endParaRPr lang="en-US"/>
          </a:p>
        </p:txBody>
      </p:sp>
      <p:sp>
        <p:nvSpPr>
          <p:cNvPr id="80898" name="Rectangle 2"/>
          <p:cNvSpPr>
            <a:spLocks noRot="1" noChangeArrowheads="1" noTextEdit="1"/>
          </p:cNvSpPr>
          <p:nvPr>
            <p:ph type="sldImg"/>
          </p:nvPr>
        </p:nvSpPr>
        <p:spPr>
          <a:ln/>
        </p:spPr>
      </p:sp>
      <p:sp>
        <p:nvSpPr>
          <p:cNvPr id="80899" name="Rectangle 3"/>
          <p:cNvSpPr>
            <a:spLocks noGrp="1" noChangeArrowheads="1"/>
          </p:cNvSpPr>
          <p:nvPr>
            <p:ph type="body" idx="1"/>
          </p:nvPr>
        </p:nvSpPr>
        <p:spPr/>
        <p:txBody>
          <a:bodyPr/>
          <a:lstStyle/>
          <a:p>
            <a:r>
              <a:rPr lang="en-US"/>
              <a:t>Let’s talk about the changes in metabolism that occur during pregnancy, specifically carbohydrate metabolism. First of all, normal glucose metabolism is depicted here.</a:t>
            </a:r>
          </a:p>
          <a:p>
            <a:r>
              <a:rPr lang="en-US"/>
              <a:t>Glucose is absorbed from the stomach and small intestine and enters the bloodstream, then is transported to various organs. Insulin, secreted by the pancreas is required to permit entry of the glucose into the cell to be used.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36C69303-ACFB-4B58-BCC1-BFE6EC36894D}" type="datetimeFigureOut">
              <a:rPr lang="en-US" smtClean="0"/>
              <a:pPr/>
              <a:t>11/27/2011</a:t>
            </a:fld>
            <a:endParaRPr lang="en-GB"/>
          </a:p>
        </p:txBody>
      </p:sp>
      <p:sp>
        <p:nvSpPr>
          <p:cNvPr id="2" name="عنصر نائب للتذييل 1"/>
          <p:cNvSpPr>
            <a:spLocks noGrp="1"/>
          </p:cNvSpPr>
          <p:nvPr>
            <p:ph type="ftr" sz="quarter" idx="11"/>
          </p:nvPr>
        </p:nvSpPr>
        <p:spPr/>
        <p:txBody>
          <a:bodyPr/>
          <a:lstStyle/>
          <a:p>
            <a:endParaRPr lang="en-GB"/>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4C0A2937-B128-46C2-B3DA-7A51FF6CF6E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6C69303-ACFB-4B58-BCC1-BFE6EC36894D}" type="datetimeFigureOut">
              <a:rPr lang="en-US" smtClean="0"/>
              <a:pPr/>
              <a:t>11/27/2011</a:t>
            </a:fld>
            <a:endParaRPr lang="en-GB"/>
          </a:p>
        </p:txBody>
      </p:sp>
      <p:sp>
        <p:nvSpPr>
          <p:cNvPr id="5" name="عنصر نائب للتذييل 4"/>
          <p:cNvSpPr>
            <a:spLocks noGrp="1"/>
          </p:cNvSpPr>
          <p:nvPr>
            <p:ph type="ftr" sz="quarter" idx="11"/>
          </p:nvPr>
        </p:nvSpPr>
        <p:spPr/>
        <p:txBody>
          <a:bodyPr/>
          <a:lstStyle/>
          <a:p>
            <a:endParaRPr lang="en-GB"/>
          </a:p>
        </p:txBody>
      </p:sp>
      <p:sp>
        <p:nvSpPr>
          <p:cNvPr id="6" name="عنصر نائب لرقم الشريحة 5"/>
          <p:cNvSpPr>
            <a:spLocks noGrp="1"/>
          </p:cNvSpPr>
          <p:nvPr>
            <p:ph type="sldNum" sz="quarter" idx="12"/>
          </p:nvPr>
        </p:nvSpPr>
        <p:spPr/>
        <p:txBody>
          <a:bodyPr/>
          <a:lstStyle/>
          <a:p>
            <a:fld id="{4C0A2937-B128-46C2-B3DA-7A51FF6CF6E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6C69303-ACFB-4B58-BCC1-BFE6EC36894D}" type="datetimeFigureOut">
              <a:rPr lang="en-US" smtClean="0"/>
              <a:pPr/>
              <a:t>11/27/2011</a:t>
            </a:fld>
            <a:endParaRPr lang="en-GB"/>
          </a:p>
        </p:txBody>
      </p:sp>
      <p:sp>
        <p:nvSpPr>
          <p:cNvPr id="5" name="عنصر نائب للتذييل 4"/>
          <p:cNvSpPr>
            <a:spLocks noGrp="1"/>
          </p:cNvSpPr>
          <p:nvPr>
            <p:ph type="ftr" sz="quarter" idx="11"/>
          </p:nvPr>
        </p:nvSpPr>
        <p:spPr/>
        <p:txBody>
          <a:bodyPr/>
          <a:lstStyle/>
          <a:p>
            <a:endParaRPr lang="en-GB"/>
          </a:p>
        </p:txBody>
      </p:sp>
      <p:sp>
        <p:nvSpPr>
          <p:cNvPr id="6" name="عنصر نائب لرقم الشريحة 5"/>
          <p:cNvSpPr>
            <a:spLocks noGrp="1"/>
          </p:cNvSpPr>
          <p:nvPr>
            <p:ph type="sldNum" sz="quarter" idx="12"/>
          </p:nvPr>
        </p:nvSpPr>
        <p:spPr/>
        <p:txBody>
          <a:bodyPr/>
          <a:lstStyle/>
          <a:p>
            <a:fld id="{4C0A2937-B128-46C2-B3DA-7A51FF6CF6E3}"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عنوان، ونص، واثنان من ال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229600" cy="1139825"/>
          </a:xfrm>
        </p:spPr>
        <p:txBody>
          <a:bodyPr/>
          <a:lstStyle/>
          <a:p>
            <a:r>
              <a:rPr lang="ar-SA" smtClean="0"/>
              <a:t>انقر لتحرير نمط العنوان الرئيسي</a:t>
            </a:r>
            <a:endParaRPr lang="en-GB"/>
          </a:p>
        </p:txBody>
      </p:sp>
      <p:sp>
        <p:nvSpPr>
          <p:cNvPr id="3" name="عنصر نائب للنص 2"/>
          <p:cNvSpPr>
            <a:spLocks noGrp="1"/>
          </p:cNvSpPr>
          <p:nvPr>
            <p:ph type="body" sz="half" idx="1"/>
          </p:nvPr>
        </p:nvSpPr>
        <p:spPr>
          <a:xfrm>
            <a:off x="457200" y="1600200"/>
            <a:ext cx="4038600" cy="45307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محتوى 3"/>
          <p:cNvSpPr>
            <a:spLocks noGrp="1"/>
          </p:cNvSpPr>
          <p:nvPr>
            <p:ph sz="quarter" idx="2"/>
          </p:nvPr>
        </p:nvSpPr>
        <p:spPr>
          <a:xfrm>
            <a:off x="4648200" y="1600200"/>
            <a:ext cx="4038600" cy="21891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5" name="عنصر نائب للمحتوى 4"/>
          <p:cNvSpPr>
            <a:spLocks noGrp="1"/>
          </p:cNvSpPr>
          <p:nvPr>
            <p:ph sz="quarter" idx="3"/>
          </p:nvPr>
        </p:nvSpPr>
        <p:spPr>
          <a:xfrm>
            <a:off x="4648200" y="3941763"/>
            <a:ext cx="4038600" cy="218916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6" name="عنصر نائب للتاريخ 5"/>
          <p:cNvSpPr>
            <a:spLocks noGrp="1"/>
          </p:cNvSpPr>
          <p:nvPr>
            <p:ph type="dt" sz="half" idx="10"/>
          </p:nvPr>
        </p:nvSpPr>
        <p:spPr>
          <a:xfrm>
            <a:off x="457200" y="6243638"/>
            <a:ext cx="2133600" cy="457200"/>
          </a:xfrm>
        </p:spPr>
        <p:txBody>
          <a:bodyPr/>
          <a:lstStyle>
            <a:lvl1pPr>
              <a:defRPr/>
            </a:lvl1pPr>
          </a:lstStyle>
          <a:p>
            <a:endParaRPr lang="en-US"/>
          </a:p>
        </p:txBody>
      </p:sp>
      <p:sp>
        <p:nvSpPr>
          <p:cNvPr id="7" name="عنصر نائب للتذييل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عنصر نائب لرقم الشريحة 7"/>
          <p:cNvSpPr>
            <a:spLocks noGrp="1"/>
          </p:cNvSpPr>
          <p:nvPr>
            <p:ph type="sldNum" sz="quarter" idx="12"/>
          </p:nvPr>
        </p:nvSpPr>
        <p:spPr>
          <a:xfrm>
            <a:off x="6553200" y="6243638"/>
            <a:ext cx="2133600" cy="457200"/>
          </a:xfrm>
        </p:spPr>
        <p:txBody>
          <a:bodyPr/>
          <a:lstStyle>
            <a:lvl1pPr>
              <a:defRPr/>
            </a:lvl1pPr>
          </a:lstStyle>
          <a:p>
            <a:fld id="{AE8AC772-D0B8-483E-84A5-DE2231A0CD7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36C69303-ACFB-4B58-BCC1-BFE6EC36894D}" type="datetimeFigureOut">
              <a:rPr lang="en-US" smtClean="0"/>
              <a:pPr/>
              <a:t>11/27/2011</a:t>
            </a:fld>
            <a:endParaRPr lang="en-GB"/>
          </a:p>
        </p:txBody>
      </p:sp>
      <p:sp>
        <p:nvSpPr>
          <p:cNvPr id="19" name="عنصر نائب للتذييل 18"/>
          <p:cNvSpPr>
            <a:spLocks noGrp="1"/>
          </p:cNvSpPr>
          <p:nvPr>
            <p:ph type="ftr" sz="quarter" idx="11"/>
          </p:nvPr>
        </p:nvSpPr>
        <p:spPr>
          <a:xfrm>
            <a:off x="3581400" y="76200"/>
            <a:ext cx="2895600" cy="288925"/>
          </a:xfrm>
        </p:spPr>
        <p:txBody>
          <a:bodyPr/>
          <a:lstStyle/>
          <a:p>
            <a:endParaRPr lang="en-GB"/>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4C0A2937-B128-46C2-B3DA-7A51FF6CF6E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36C69303-ACFB-4B58-BCC1-BFE6EC36894D}" type="datetimeFigureOut">
              <a:rPr lang="en-US" smtClean="0"/>
              <a:pPr/>
              <a:t>11/27/2011</a:t>
            </a:fld>
            <a:endParaRPr lang="en-GB"/>
          </a:p>
        </p:txBody>
      </p:sp>
      <p:sp>
        <p:nvSpPr>
          <p:cNvPr id="11" name="عنصر نائب للتذييل 10"/>
          <p:cNvSpPr>
            <a:spLocks noGrp="1"/>
          </p:cNvSpPr>
          <p:nvPr>
            <p:ph type="ftr" sz="quarter" idx="11"/>
          </p:nvPr>
        </p:nvSpPr>
        <p:spPr/>
        <p:txBody>
          <a:bodyPr/>
          <a:lstStyle/>
          <a:p>
            <a:endParaRPr lang="en-GB"/>
          </a:p>
        </p:txBody>
      </p:sp>
      <p:sp>
        <p:nvSpPr>
          <p:cNvPr id="16" name="عنصر نائب لرقم الشريحة 15"/>
          <p:cNvSpPr>
            <a:spLocks noGrp="1"/>
          </p:cNvSpPr>
          <p:nvPr>
            <p:ph type="sldNum" sz="quarter" idx="12"/>
          </p:nvPr>
        </p:nvSpPr>
        <p:spPr/>
        <p:txBody>
          <a:bodyPr/>
          <a:lstStyle/>
          <a:p>
            <a:fld id="{4C0A2937-B128-46C2-B3DA-7A51FF6CF6E3}" type="slidenum">
              <a:rPr lang="en-GB" smtClean="0"/>
              <a:pPr/>
              <a:t>‹#›</a:t>
            </a:fld>
            <a:endParaRPr lang="en-GB"/>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36C69303-ACFB-4B58-BCC1-BFE6EC36894D}" type="datetimeFigureOut">
              <a:rPr lang="en-US" smtClean="0"/>
              <a:pPr/>
              <a:t>11/27/2011</a:t>
            </a:fld>
            <a:endParaRPr lang="en-GB"/>
          </a:p>
        </p:txBody>
      </p:sp>
      <p:sp>
        <p:nvSpPr>
          <p:cNvPr id="10" name="عنصر نائب للتذييل 9"/>
          <p:cNvSpPr>
            <a:spLocks noGrp="1"/>
          </p:cNvSpPr>
          <p:nvPr>
            <p:ph type="ftr" sz="quarter" idx="11"/>
          </p:nvPr>
        </p:nvSpPr>
        <p:spPr/>
        <p:txBody>
          <a:bodyPr/>
          <a:lstStyle/>
          <a:p>
            <a:endParaRPr lang="en-GB"/>
          </a:p>
        </p:txBody>
      </p:sp>
      <p:sp>
        <p:nvSpPr>
          <p:cNvPr id="31" name="عنصر نائب لرقم الشريحة 30"/>
          <p:cNvSpPr>
            <a:spLocks noGrp="1"/>
          </p:cNvSpPr>
          <p:nvPr>
            <p:ph type="sldNum" sz="quarter" idx="12"/>
          </p:nvPr>
        </p:nvSpPr>
        <p:spPr/>
        <p:txBody>
          <a:bodyPr/>
          <a:lstStyle/>
          <a:p>
            <a:fld id="{4C0A2937-B128-46C2-B3DA-7A51FF6CF6E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36C69303-ACFB-4B58-BCC1-BFE6EC36894D}" type="datetimeFigureOut">
              <a:rPr lang="en-US" smtClean="0"/>
              <a:pPr/>
              <a:t>11/27/2011</a:t>
            </a:fld>
            <a:endParaRPr lang="en-GB"/>
          </a:p>
        </p:txBody>
      </p:sp>
      <p:sp>
        <p:nvSpPr>
          <p:cNvPr id="6" name="عنصر نائب للتذييل 5"/>
          <p:cNvSpPr>
            <a:spLocks noGrp="1"/>
          </p:cNvSpPr>
          <p:nvPr>
            <p:ph type="ftr" sz="quarter" idx="11"/>
          </p:nvPr>
        </p:nvSpPr>
        <p:spPr/>
        <p:txBody>
          <a:bodyPr/>
          <a:lstStyle/>
          <a:p>
            <a:endParaRPr lang="en-GB"/>
          </a:p>
        </p:txBody>
      </p:sp>
      <p:sp>
        <p:nvSpPr>
          <p:cNvPr id="7" name="عنصر نائب لرقم الشريحة 6"/>
          <p:cNvSpPr>
            <a:spLocks noGrp="1"/>
          </p:cNvSpPr>
          <p:nvPr>
            <p:ph type="sldNum" sz="quarter" idx="12"/>
          </p:nvPr>
        </p:nvSpPr>
        <p:spPr>
          <a:xfrm>
            <a:off x="8229600" y="6477000"/>
            <a:ext cx="762000" cy="246888"/>
          </a:xfrm>
        </p:spPr>
        <p:txBody>
          <a:bodyPr/>
          <a:lstStyle/>
          <a:p>
            <a:fld id="{4C0A2937-B128-46C2-B3DA-7A51FF6CF6E3}" type="slidenum">
              <a:rPr lang="en-GB" smtClean="0"/>
              <a:pPr/>
              <a:t>‹#›</a:t>
            </a:fld>
            <a:endParaRPr lang="en-GB"/>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36C69303-ACFB-4B58-BCC1-BFE6EC36894D}" type="datetimeFigureOut">
              <a:rPr lang="en-US" smtClean="0"/>
              <a:pPr/>
              <a:t>11/27/2011</a:t>
            </a:fld>
            <a:endParaRPr lang="en-GB"/>
          </a:p>
        </p:txBody>
      </p:sp>
      <p:sp>
        <p:nvSpPr>
          <p:cNvPr id="21" name="عنصر نائب للتذييل 20"/>
          <p:cNvSpPr>
            <a:spLocks noGrp="1"/>
          </p:cNvSpPr>
          <p:nvPr>
            <p:ph type="ftr" sz="quarter" idx="11"/>
          </p:nvPr>
        </p:nvSpPr>
        <p:spPr/>
        <p:txBody>
          <a:bodyPr/>
          <a:lstStyle/>
          <a:p>
            <a:endParaRPr lang="en-GB"/>
          </a:p>
        </p:txBody>
      </p:sp>
      <p:sp>
        <p:nvSpPr>
          <p:cNvPr id="6" name="عنصر نائب لرقم الشريحة 5"/>
          <p:cNvSpPr>
            <a:spLocks noGrp="1"/>
          </p:cNvSpPr>
          <p:nvPr>
            <p:ph type="sldNum" sz="quarter" idx="12"/>
          </p:nvPr>
        </p:nvSpPr>
        <p:spPr/>
        <p:txBody>
          <a:bodyPr/>
          <a:lstStyle/>
          <a:p>
            <a:fld id="{4C0A2937-B128-46C2-B3DA-7A51FF6CF6E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36C69303-ACFB-4B58-BCC1-BFE6EC36894D}" type="datetimeFigureOut">
              <a:rPr lang="en-US" smtClean="0"/>
              <a:pPr/>
              <a:t>11/27/2011</a:t>
            </a:fld>
            <a:endParaRPr lang="en-GB"/>
          </a:p>
        </p:txBody>
      </p:sp>
      <p:sp>
        <p:nvSpPr>
          <p:cNvPr id="24" name="عنصر نائب للتذييل 23"/>
          <p:cNvSpPr>
            <a:spLocks noGrp="1"/>
          </p:cNvSpPr>
          <p:nvPr>
            <p:ph type="ftr" sz="quarter" idx="11"/>
          </p:nvPr>
        </p:nvSpPr>
        <p:spPr/>
        <p:txBody>
          <a:bodyPr/>
          <a:lstStyle/>
          <a:p>
            <a:endParaRPr lang="en-GB"/>
          </a:p>
        </p:txBody>
      </p:sp>
      <p:sp>
        <p:nvSpPr>
          <p:cNvPr id="7" name="عنصر نائب لرقم الشريحة 6"/>
          <p:cNvSpPr>
            <a:spLocks noGrp="1"/>
          </p:cNvSpPr>
          <p:nvPr>
            <p:ph type="sldNum" sz="quarter" idx="12"/>
          </p:nvPr>
        </p:nvSpPr>
        <p:spPr/>
        <p:txBody>
          <a:bodyPr/>
          <a:lstStyle/>
          <a:p>
            <a:fld id="{4C0A2937-B128-46C2-B3DA-7A51FF6CF6E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36C69303-ACFB-4B58-BCC1-BFE6EC36894D}" type="datetimeFigureOut">
              <a:rPr lang="en-US" smtClean="0"/>
              <a:pPr/>
              <a:t>11/27/2011</a:t>
            </a:fld>
            <a:endParaRPr lang="en-GB"/>
          </a:p>
        </p:txBody>
      </p:sp>
      <p:sp>
        <p:nvSpPr>
          <p:cNvPr id="29" name="عنصر نائب للتذييل 28"/>
          <p:cNvSpPr>
            <a:spLocks noGrp="1"/>
          </p:cNvSpPr>
          <p:nvPr>
            <p:ph type="ftr" sz="quarter" idx="11"/>
          </p:nvPr>
        </p:nvSpPr>
        <p:spPr/>
        <p:txBody>
          <a:bodyPr/>
          <a:lstStyle/>
          <a:p>
            <a:endParaRPr lang="en-GB"/>
          </a:p>
        </p:txBody>
      </p:sp>
      <p:sp>
        <p:nvSpPr>
          <p:cNvPr id="7" name="عنصر نائب لرقم الشريحة 6"/>
          <p:cNvSpPr>
            <a:spLocks noGrp="1"/>
          </p:cNvSpPr>
          <p:nvPr>
            <p:ph type="sldNum" sz="quarter" idx="12"/>
          </p:nvPr>
        </p:nvSpPr>
        <p:spPr/>
        <p:txBody>
          <a:bodyPr/>
          <a:lstStyle/>
          <a:p>
            <a:fld id="{4C0A2937-B128-46C2-B3DA-7A51FF6CF6E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36C69303-ACFB-4B58-BCC1-BFE6EC36894D}" type="datetimeFigureOut">
              <a:rPr lang="en-US" smtClean="0"/>
              <a:pPr/>
              <a:t>11/27/2011</a:t>
            </a:fld>
            <a:endParaRPr lang="en-GB"/>
          </a:p>
        </p:txBody>
      </p:sp>
      <p:sp>
        <p:nvSpPr>
          <p:cNvPr id="5" name="عنصر نائب للتذييل 4"/>
          <p:cNvSpPr>
            <a:spLocks noGrp="1"/>
          </p:cNvSpPr>
          <p:nvPr>
            <p:ph type="ftr" sz="quarter" idx="11"/>
          </p:nvPr>
        </p:nvSpPr>
        <p:spPr/>
        <p:txBody>
          <a:bodyPr/>
          <a:lstStyle/>
          <a:p>
            <a:endParaRPr lang="en-GB"/>
          </a:p>
        </p:txBody>
      </p:sp>
      <p:sp>
        <p:nvSpPr>
          <p:cNvPr id="31" name="عنصر نائب لرقم الشريحة 30"/>
          <p:cNvSpPr>
            <a:spLocks noGrp="1"/>
          </p:cNvSpPr>
          <p:nvPr>
            <p:ph type="sldNum" sz="quarter" idx="12"/>
          </p:nvPr>
        </p:nvSpPr>
        <p:spPr/>
        <p:txBody>
          <a:bodyPr/>
          <a:lstStyle/>
          <a:p>
            <a:fld id="{4C0A2937-B128-46C2-B3DA-7A51FF6CF6E3}" type="slidenum">
              <a:rPr lang="en-GB" smtClean="0"/>
              <a:pPr/>
              <a:t>‹#›</a:t>
            </a:fld>
            <a:endParaRPr lang="en-GB"/>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6C69303-ACFB-4B58-BCC1-BFE6EC36894D}" type="datetimeFigureOut">
              <a:rPr lang="en-US" smtClean="0"/>
              <a:pPr/>
              <a:t>11/27/2011</a:t>
            </a:fld>
            <a:endParaRPr lang="en-GB"/>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GB"/>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C0A2937-B128-46C2-B3DA-7A51FF6CF6E3}" type="slidenum">
              <a:rPr lang="en-GB" smtClean="0"/>
              <a:pPr/>
              <a:t>‹#›</a:t>
            </a:fld>
            <a:endParaRPr lang="en-GB"/>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28596" y="500042"/>
            <a:ext cx="8458200" cy="2286017"/>
          </a:xfrm>
        </p:spPr>
        <p:txBody>
          <a:bodyPr/>
          <a:lstStyle/>
          <a:p>
            <a:r>
              <a:rPr lang="en-GB" b="1" dirty="0">
                <a:solidFill>
                  <a:srgbClr val="FF0000"/>
                </a:solidFill>
              </a:rPr>
              <a:t>Diabetes Mellitus in Pregnancy</a:t>
            </a:r>
          </a:p>
        </p:txBody>
      </p:sp>
      <p:sp>
        <p:nvSpPr>
          <p:cNvPr id="3" name="عنوان فرعي 2"/>
          <p:cNvSpPr>
            <a:spLocks noGrp="1"/>
          </p:cNvSpPr>
          <p:nvPr>
            <p:ph type="subTitle" idx="1"/>
          </p:nvPr>
        </p:nvSpPr>
        <p:spPr/>
        <p:txBody>
          <a:bodyPr>
            <a:noAutofit/>
          </a:bodyPr>
          <a:lstStyle/>
          <a:p>
            <a:pPr algn="ctr">
              <a:defRPr/>
            </a:pPr>
            <a:r>
              <a:rPr lang="en-GB" b="1" dirty="0" smtClean="0">
                <a:solidFill>
                  <a:srgbClr val="FF0000"/>
                </a:solidFill>
                <a:effectLst>
                  <a:outerShdw blurRad="38100" dist="38100" dir="2700000" algn="tl">
                    <a:srgbClr val="000000">
                      <a:alpha val="43137"/>
                    </a:srgbClr>
                  </a:outerShdw>
                </a:effectLst>
                <a:latin typeface="Arial Black" pitchFamily="34" charset="0"/>
              </a:rPr>
              <a:t>Dr.</a:t>
            </a:r>
          </a:p>
          <a:p>
            <a:pPr algn="ctr">
              <a:defRPr/>
            </a:pPr>
            <a:r>
              <a:rPr lang="en-GB" b="1" dirty="0" smtClean="0">
                <a:solidFill>
                  <a:srgbClr val="FF0000"/>
                </a:solidFill>
                <a:effectLst>
                  <a:outerShdw blurRad="38100" dist="38100" dir="2700000" algn="tl">
                    <a:srgbClr val="000000">
                      <a:alpha val="43137"/>
                    </a:srgbClr>
                  </a:outerShdw>
                </a:effectLst>
                <a:latin typeface="Arial Black" pitchFamily="34" charset="0"/>
              </a:rPr>
              <a:t>Ahmed </a:t>
            </a:r>
            <a:r>
              <a:rPr lang="en-GB" b="1" dirty="0" err="1" smtClean="0">
                <a:solidFill>
                  <a:srgbClr val="FF0000"/>
                </a:solidFill>
                <a:effectLst>
                  <a:outerShdw blurRad="38100" dist="38100" dir="2700000" algn="tl">
                    <a:srgbClr val="000000">
                      <a:alpha val="43137"/>
                    </a:srgbClr>
                  </a:outerShdw>
                </a:effectLst>
                <a:latin typeface="Arial Black" pitchFamily="34" charset="0"/>
              </a:rPr>
              <a:t>Jasim</a:t>
            </a:r>
            <a:endParaRPr lang="en-GB" b="1" dirty="0" smtClean="0">
              <a:solidFill>
                <a:srgbClr val="FF0000"/>
              </a:solidFill>
              <a:effectLst>
                <a:outerShdw blurRad="38100" dist="38100" dir="2700000" algn="tl">
                  <a:srgbClr val="000000">
                    <a:alpha val="43137"/>
                  </a:srgbClr>
                </a:outerShdw>
              </a:effectLst>
              <a:latin typeface="Arial Black" pitchFamily="34" charset="0"/>
            </a:endParaRPr>
          </a:p>
          <a:p>
            <a:pPr algn="ctr">
              <a:defRPr/>
            </a:pPr>
            <a:r>
              <a:rPr lang="en-GB" b="1" dirty="0" err="1" smtClean="0">
                <a:solidFill>
                  <a:srgbClr val="FF0000"/>
                </a:solidFill>
                <a:effectLst>
                  <a:outerShdw blurRad="38100" dist="38100" dir="2700000" algn="tl">
                    <a:srgbClr val="000000">
                      <a:alpha val="43137"/>
                    </a:srgbClr>
                  </a:outerShdw>
                </a:effectLst>
                <a:latin typeface="Arial Black" pitchFamily="34" charset="0"/>
              </a:rPr>
              <a:t>Ass.Prof</a:t>
            </a:r>
            <a:endParaRPr lang="en-GB" b="1" dirty="0" smtClean="0">
              <a:solidFill>
                <a:srgbClr val="FF0000"/>
              </a:solidFill>
              <a:effectLst>
                <a:outerShdw blurRad="38100" dist="38100" dir="2700000" algn="tl">
                  <a:srgbClr val="000000">
                    <a:alpha val="43137"/>
                  </a:srgbClr>
                </a:outerShdw>
              </a:effectLst>
              <a:latin typeface="Arial Black" pitchFamily="34" charset="0"/>
            </a:endParaRPr>
          </a:p>
          <a:p>
            <a:pPr algn="ctr">
              <a:defRPr/>
            </a:pPr>
            <a:r>
              <a:rPr lang="en-GB" b="1" dirty="0" err="1" smtClean="0">
                <a:solidFill>
                  <a:srgbClr val="FF0000"/>
                </a:solidFill>
                <a:effectLst>
                  <a:outerShdw blurRad="38100" dist="38100" dir="2700000" algn="tl">
                    <a:srgbClr val="000000">
                      <a:alpha val="43137"/>
                    </a:srgbClr>
                  </a:outerShdw>
                </a:effectLst>
                <a:latin typeface="Arial Black" pitchFamily="34" charset="0"/>
              </a:rPr>
              <a:t>MBChB.</a:t>
            </a:r>
            <a:r>
              <a:rPr lang="en-GB" b="1" dirty="0" smtClean="0">
                <a:solidFill>
                  <a:srgbClr val="FF0000"/>
                </a:solidFill>
                <a:effectLst>
                  <a:outerShdw blurRad="38100" dist="38100" dir="2700000" algn="tl">
                    <a:srgbClr val="000000">
                      <a:alpha val="43137"/>
                    </a:srgbClr>
                  </a:outerShdw>
                </a:effectLst>
                <a:latin typeface="Arial Black" pitchFamily="34" charset="0"/>
              </a:rPr>
              <a:t>-DOG-FIBMS</a:t>
            </a:r>
          </a:p>
          <a:p>
            <a:pPr algn="ctr">
              <a:defRPr/>
            </a:pPr>
            <a:r>
              <a:rPr lang="en-US" b="1" dirty="0" smtClean="0">
                <a:solidFill>
                  <a:srgbClr val="FF0000"/>
                </a:solidFill>
                <a:effectLst>
                  <a:outerShdw blurRad="38100" dist="38100" dir="2700000" algn="tl">
                    <a:srgbClr val="000000">
                      <a:alpha val="43137"/>
                    </a:srgbClr>
                  </a:outerShdw>
                </a:effectLst>
                <a:latin typeface="Arial Black" pitchFamily="34" charset="0"/>
              </a:rPr>
              <a:t>Consultant of </a:t>
            </a:r>
            <a:r>
              <a:rPr lang="en-US" b="1" dirty="0" err="1" smtClean="0">
                <a:solidFill>
                  <a:srgbClr val="FF0000"/>
                </a:solidFill>
                <a:effectLst>
                  <a:outerShdw blurRad="38100" dist="38100" dir="2700000" algn="tl">
                    <a:srgbClr val="000000">
                      <a:alpha val="43137"/>
                    </a:srgbClr>
                  </a:outerShdw>
                </a:effectLst>
                <a:latin typeface="Arial Black" pitchFamily="34" charset="0"/>
              </a:rPr>
              <a:t>gyn.&amp;obst</a:t>
            </a:r>
            <a:r>
              <a:rPr lang="en-US" b="1" dirty="0" smtClean="0">
                <a:solidFill>
                  <a:srgbClr val="FF0000"/>
                </a:solidFill>
                <a:effectLst>
                  <a:outerShdw blurRad="38100" dist="38100" dir="2700000" algn="tl">
                    <a:srgbClr val="000000">
                      <a:alpha val="43137"/>
                    </a:srgbClr>
                  </a:outerShdw>
                </a:effectLst>
                <a:latin typeface="Arial Black" pitchFamily="34" charset="0"/>
              </a:rPr>
              <a:t>.</a:t>
            </a:r>
            <a:endParaRPr lang="ar-SA" b="1" dirty="0" smtClean="0">
              <a:solidFill>
                <a:srgbClr val="FF0000"/>
              </a:solidFill>
              <a:effectLst>
                <a:outerShdw blurRad="38100" dist="38100" dir="2700000" algn="tl">
                  <a:srgbClr val="000000">
                    <a:alpha val="43137"/>
                  </a:srgbClr>
                </a:outerShdw>
              </a:effectLst>
              <a:latin typeface="Arial Black" pitchFamily="34" charset="0"/>
            </a:endParaRPr>
          </a:p>
          <a:p>
            <a:endParaRPr lang="en-GB" sz="1800" dirty="0">
              <a:effectLst>
                <a:outerShdw blurRad="38100" dist="38100" dir="2700000" algn="tl">
                  <a:srgbClr val="000000">
                    <a:alpha val="43137"/>
                  </a:srgbClr>
                </a:outerShdw>
              </a:effectLst>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pPr marL="0" indent="0" algn="just">
              <a:buNone/>
            </a:pPr>
            <a:r>
              <a:rPr lang="en-US" b="1" dirty="0" smtClean="0"/>
              <a:t>Carbohydrate metabolism during pregnancy:</a:t>
            </a:r>
          </a:p>
          <a:p>
            <a:pPr marL="0" indent="0" algn="just">
              <a:buNone/>
            </a:pPr>
            <a:r>
              <a:rPr lang="en-US" b="1" dirty="0" smtClean="0"/>
              <a:t>Pregnancy is a </a:t>
            </a:r>
            <a:r>
              <a:rPr lang="en-US" b="1" dirty="0" err="1" smtClean="0"/>
              <a:t>diabetogenic</a:t>
            </a:r>
            <a:r>
              <a:rPr lang="en-US" b="1" dirty="0" smtClean="0"/>
              <a:t> state manifested by insulin resistance and </a:t>
            </a:r>
            <a:r>
              <a:rPr lang="en-US" b="1" dirty="0" err="1" smtClean="0"/>
              <a:t>hyperinsulinemia</a:t>
            </a:r>
            <a:r>
              <a:rPr lang="en-US" b="1" dirty="0" smtClean="0"/>
              <a:t>. This is because of the placental secretion of </a:t>
            </a:r>
            <a:r>
              <a:rPr lang="en-US" b="1" dirty="0" err="1" smtClean="0"/>
              <a:t>diabetogenic</a:t>
            </a:r>
            <a:r>
              <a:rPr lang="en-US" b="1" dirty="0" smtClean="0"/>
              <a:t> hormones including growth hormone, </a:t>
            </a:r>
            <a:r>
              <a:rPr lang="en-US" b="1" dirty="0" err="1" smtClean="0"/>
              <a:t>corticotropin</a:t>
            </a:r>
            <a:r>
              <a:rPr lang="en-US" b="1" dirty="0" smtClean="0"/>
              <a:t>-releasing hormone, placental </a:t>
            </a:r>
            <a:r>
              <a:rPr lang="en-US" b="1" dirty="0" err="1" smtClean="0"/>
              <a:t>lactogen</a:t>
            </a:r>
            <a:r>
              <a:rPr lang="en-US" b="1" dirty="0" smtClean="0"/>
              <a:t>, and progesterone. </a:t>
            </a:r>
          </a:p>
          <a:p>
            <a:pPr marL="0" indent="0">
              <a:buNone/>
            </a:pPr>
            <a:endParaRPr lang="en-US" b="1" dirty="0" smtClean="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Normal glucose metabolism</a:t>
            </a:r>
          </a:p>
        </p:txBody>
      </p:sp>
      <p:sp>
        <p:nvSpPr>
          <p:cNvPr id="66563" name="Rectangle 3"/>
          <p:cNvSpPr>
            <a:spLocks noGrp="1" noChangeArrowheads="1"/>
          </p:cNvSpPr>
          <p:nvPr>
            <p:ph type="body" idx="1"/>
          </p:nvPr>
        </p:nvSpPr>
        <p:spPr>
          <a:xfrm>
            <a:off x="457200" y="1600200"/>
            <a:ext cx="4419600" cy="4648200"/>
          </a:xfrm>
        </p:spPr>
        <p:txBody>
          <a:bodyPr/>
          <a:lstStyle/>
          <a:p>
            <a:pPr>
              <a:lnSpc>
                <a:spcPct val="90000"/>
              </a:lnSpc>
            </a:pPr>
            <a:r>
              <a:rPr lang="en-US" sz="2400"/>
              <a:t>Glucose enters bloodstream from food source</a:t>
            </a:r>
          </a:p>
          <a:p>
            <a:pPr>
              <a:lnSpc>
                <a:spcPct val="90000"/>
              </a:lnSpc>
            </a:pPr>
            <a:r>
              <a:rPr lang="en-US" sz="2400"/>
              <a:t>Insulin aids in storage of glucose as fuel for cells</a:t>
            </a:r>
          </a:p>
          <a:p>
            <a:pPr>
              <a:lnSpc>
                <a:spcPct val="90000"/>
              </a:lnSpc>
            </a:pPr>
            <a:r>
              <a:rPr lang="en-US" sz="2400"/>
              <a:t>Insulin resistance is defined as insensitivity of cells to insulin, therefore resulting in increased levels of insulin and glucose in the bloodstream</a:t>
            </a:r>
          </a:p>
          <a:p>
            <a:pPr>
              <a:lnSpc>
                <a:spcPct val="90000"/>
              </a:lnSpc>
            </a:pPr>
            <a:endParaRPr lang="en-US" sz="2400"/>
          </a:p>
        </p:txBody>
      </p:sp>
      <p:pic>
        <p:nvPicPr>
          <p:cNvPr id="66565" name="Picture 5" descr="dia7_normalmetabolism"/>
          <p:cNvPicPr>
            <a:picLocks noChangeAspect="1" noChangeArrowheads="1"/>
          </p:cNvPicPr>
          <p:nvPr/>
        </p:nvPicPr>
        <p:blipFill>
          <a:blip r:embed="rId3"/>
          <a:srcRect/>
          <a:stretch>
            <a:fillRect/>
          </a:stretch>
        </p:blipFill>
        <p:spPr bwMode="auto">
          <a:xfrm>
            <a:off x="5105400" y="1524000"/>
            <a:ext cx="3309938" cy="4724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b="1" dirty="0" smtClean="0"/>
              <a:t>Effect of Pregnancy on Diabetes</a:t>
            </a:r>
            <a:endParaRPr lang="en-GB" b="1" dirty="0"/>
          </a:p>
        </p:txBody>
      </p:sp>
      <p:sp>
        <p:nvSpPr>
          <p:cNvPr id="3" name="عنصر نائب للمحتوى 2"/>
          <p:cNvSpPr>
            <a:spLocks noGrp="1"/>
          </p:cNvSpPr>
          <p:nvPr>
            <p:ph idx="1"/>
          </p:nvPr>
        </p:nvSpPr>
        <p:spPr/>
        <p:txBody>
          <a:bodyPr>
            <a:normAutofit fontScale="92500" lnSpcReduction="10000"/>
          </a:bodyPr>
          <a:lstStyle/>
          <a:p>
            <a:r>
              <a:rPr lang="en-GB" b="1" dirty="0" smtClean="0"/>
              <a:t>Pregnancy is </a:t>
            </a:r>
            <a:r>
              <a:rPr lang="en-GB" b="1" dirty="0" err="1" smtClean="0"/>
              <a:t>diabetogenic</a:t>
            </a:r>
            <a:r>
              <a:rPr lang="en-GB" b="1" dirty="0" smtClean="0"/>
              <a:t> due to increased production of insulin antagonists as human placental </a:t>
            </a:r>
            <a:r>
              <a:rPr lang="en-GB" b="1" dirty="0" err="1" smtClean="0"/>
              <a:t>lactogen</a:t>
            </a:r>
            <a:r>
              <a:rPr lang="en-GB" b="1" dirty="0" smtClean="0"/>
              <a:t>, placental </a:t>
            </a:r>
            <a:r>
              <a:rPr lang="en-GB" b="1" dirty="0" err="1" smtClean="0"/>
              <a:t>insulinase</a:t>
            </a:r>
            <a:r>
              <a:rPr lang="en-GB" b="1" dirty="0" smtClean="0"/>
              <a:t>, </a:t>
            </a:r>
            <a:r>
              <a:rPr lang="en-GB" b="1" dirty="0" err="1" smtClean="0"/>
              <a:t>cortisol</a:t>
            </a:r>
            <a:r>
              <a:rPr lang="en-GB" b="1" dirty="0" smtClean="0"/>
              <a:t>, oestrogens and progesterone. </a:t>
            </a:r>
          </a:p>
          <a:p>
            <a:r>
              <a:rPr lang="en-GB" b="1" dirty="0" smtClean="0"/>
              <a:t>Insulin requirements: increases during pregnancy due to increased production of insulin antagonists while it decreases postpartum. </a:t>
            </a:r>
          </a:p>
          <a:p>
            <a:r>
              <a:rPr lang="en-GB" b="1" dirty="0" smtClean="0"/>
              <a:t>Reliance on urine for control of diabetes may lead to insulin </a:t>
            </a:r>
            <a:r>
              <a:rPr lang="en-GB" b="1" dirty="0" err="1" smtClean="0"/>
              <a:t>overdosage</a:t>
            </a:r>
            <a:r>
              <a:rPr lang="en-GB" b="1" dirty="0" smtClean="0"/>
              <a:t> due to lowered renal threshold for glucose. </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b="1" dirty="0" smtClean="0"/>
              <a:t>Effect of Diabetes on Pregnancy</a:t>
            </a:r>
            <a:br>
              <a:rPr lang="en-GB" b="1" dirty="0" smtClean="0"/>
            </a:br>
            <a:endParaRPr lang="en-GB" b="1" dirty="0"/>
          </a:p>
        </p:txBody>
      </p:sp>
      <p:sp>
        <p:nvSpPr>
          <p:cNvPr id="3" name="عنصر نائب للمحتوى 2"/>
          <p:cNvSpPr>
            <a:spLocks noGrp="1"/>
          </p:cNvSpPr>
          <p:nvPr>
            <p:ph idx="1"/>
          </p:nvPr>
        </p:nvSpPr>
        <p:spPr/>
        <p:txBody>
          <a:bodyPr/>
          <a:lstStyle/>
          <a:p>
            <a:r>
              <a:rPr lang="en-GB" b="1" dirty="0" smtClean="0"/>
              <a:t>Maternal: </a:t>
            </a:r>
          </a:p>
          <a:p>
            <a:pPr lvl="1"/>
            <a:r>
              <a:rPr lang="en-GB" b="1" dirty="0" smtClean="0"/>
              <a:t>Pregnancy induced hypertension (30%). </a:t>
            </a:r>
          </a:p>
          <a:p>
            <a:pPr lvl="1"/>
            <a:r>
              <a:rPr lang="en-GB" b="1" dirty="0" smtClean="0"/>
              <a:t>Infections: as </a:t>
            </a:r>
            <a:r>
              <a:rPr lang="en-GB" b="1" dirty="0" err="1" smtClean="0"/>
              <a:t>monilial</a:t>
            </a:r>
            <a:r>
              <a:rPr lang="en-GB" b="1" dirty="0" smtClean="0"/>
              <a:t> </a:t>
            </a:r>
            <a:r>
              <a:rPr lang="en-GB" b="1" dirty="0" err="1" smtClean="0"/>
              <a:t>vulvo-vaginitis</a:t>
            </a:r>
            <a:r>
              <a:rPr lang="en-GB" b="1" dirty="0" smtClean="0"/>
              <a:t>, urinary tract infections, puerperal sepsis and breast infection. </a:t>
            </a:r>
          </a:p>
          <a:p>
            <a:pPr lvl="1"/>
            <a:r>
              <a:rPr lang="en-GB" b="1" dirty="0" smtClean="0"/>
              <a:t>Obstructed labour due to large sized baby. </a:t>
            </a:r>
          </a:p>
          <a:p>
            <a:pPr lvl="1"/>
            <a:r>
              <a:rPr lang="en-GB" b="1" dirty="0" smtClean="0"/>
              <a:t>Deficient lactation: is more common. </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normAutofit fontScale="92500" lnSpcReduction="10000"/>
          </a:bodyPr>
          <a:lstStyle/>
          <a:p>
            <a:r>
              <a:rPr lang="en-GB" b="1" dirty="0" smtClean="0"/>
              <a:t>Foetal: </a:t>
            </a:r>
          </a:p>
          <a:p>
            <a:pPr lvl="1"/>
            <a:r>
              <a:rPr lang="en-GB" b="1" dirty="0" smtClean="0"/>
              <a:t>Abortions. </a:t>
            </a:r>
          </a:p>
          <a:p>
            <a:pPr lvl="1"/>
            <a:r>
              <a:rPr lang="en-GB" b="1" dirty="0" err="1" smtClean="0"/>
              <a:t>Polyhydramnios</a:t>
            </a:r>
            <a:r>
              <a:rPr lang="en-GB" b="1" dirty="0" smtClean="0"/>
              <a:t> (30%): due to large placenta and foetal size. </a:t>
            </a:r>
          </a:p>
          <a:p>
            <a:pPr lvl="1"/>
            <a:r>
              <a:rPr lang="en-GB" b="1" dirty="0" smtClean="0"/>
              <a:t>Congenital anomalies (6%): This is about 4 times the normal incidence (1.5%). Sacral </a:t>
            </a:r>
            <a:r>
              <a:rPr lang="en-GB" b="1" dirty="0" err="1" smtClean="0"/>
              <a:t>dysgenesis</a:t>
            </a:r>
            <a:r>
              <a:rPr lang="en-GB" b="1" dirty="0" smtClean="0"/>
              <a:t> is a specific anomaly related to diabetes. </a:t>
            </a:r>
          </a:p>
          <a:p>
            <a:pPr lvl="1"/>
            <a:r>
              <a:rPr lang="en-GB" b="1" dirty="0" err="1" smtClean="0"/>
              <a:t>Macrosomia</a:t>
            </a:r>
            <a:r>
              <a:rPr lang="en-GB" b="1" dirty="0" smtClean="0"/>
              <a:t>: i.e. foetal weight &gt; 4 kg at term may cause obstructed or traumatic delivery. </a:t>
            </a:r>
          </a:p>
          <a:p>
            <a:pPr lvl="1"/>
            <a:r>
              <a:rPr lang="en-GB" b="1" dirty="0" smtClean="0"/>
              <a:t>Preterm labour: with its complications mainly due to </a:t>
            </a:r>
            <a:r>
              <a:rPr lang="en-GB" b="1" dirty="0" err="1" smtClean="0"/>
              <a:t>polyhydramnios</a:t>
            </a:r>
            <a:r>
              <a:rPr lang="en-GB" b="1" dirty="0" smtClean="0"/>
              <a:t>. </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rmAutofit fontScale="90000"/>
          </a:bodyPr>
          <a:lstStyle/>
          <a:p>
            <a:r>
              <a:rPr lang="en-US" sz="4000"/>
              <a:t>Diabetes in Pregnancy:</a:t>
            </a:r>
            <a:br>
              <a:rPr lang="en-US" sz="4000"/>
            </a:br>
            <a:r>
              <a:rPr lang="en-US" sz="4000"/>
              <a:t>Clinical implications</a:t>
            </a:r>
          </a:p>
        </p:txBody>
      </p:sp>
      <p:pic>
        <p:nvPicPr>
          <p:cNvPr id="68613" name="Picture 5" descr="big-baby"/>
          <p:cNvPicPr>
            <a:picLocks noChangeAspect="1" noChangeArrowheads="1"/>
          </p:cNvPicPr>
          <p:nvPr/>
        </p:nvPicPr>
        <p:blipFill>
          <a:blip r:embed="rId2"/>
          <a:srcRect/>
          <a:stretch>
            <a:fillRect/>
          </a:stretch>
        </p:blipFill>
        <p:spPr bwMode="auto">
          <a:xfrm>
            <a:off x="457200" y="1676400"/>
            <a:ext cx="3048000" cy="3032125"/>
          </a:xfrm>
          <a:prstGeom prst="rect">
            <a:avLst/>
          </a:prstGeom>
          <a:noFill/>
        </p:spPr>
      </p:pic>
      <p:pic>
        <p:nvPicPr>
          <p:cNvPr id="68617" name="Picture 9" descr="Infant Shoulder Injury During Birth, Medical illustration of a mid-line cut-away view of a normal vaginal delivery with a classic depiction of the birthing injury shoulder dystocia, with stretching and injury of the baby's brachial plexus. The baby's shoulder is partially trapped beneath the mother's pubic symphysis (pubic bone). As the deliverer exerts more pressure to extract the baby, the brachial plexus nerves stretch and are injured., © Visuals Unlimited/Corbis, RM, Abdomen, Anatomy, Baby, Beginnings, Biology, Birth, Bones, Change, Childbirth, Children, Cutaway, Education, Female reproductive system, Females, Few, Hands, Human body, Illustration, Infant, Injury, Life science, Medicine, Natural sciences, Obstetrics and gynecology, Pelvic bones, People, Pregnancy, Pregnant, Pubic symphysis, Reproductive system, Sciences, Stomach, Uterus, Visual arts"/>
          <p:cNvPicPr>
            <a:picLocks noChangeAspect="1" noChangeArrowheads="1"/>
          </p:cNvPicPr>
          <p:nvPr/>
        </p:nvPicPr>
        <p:blipFill>
          <a:blip r:embed="rId3"/>
          <a:srcRect/>
          <a:stretch>
            <a:fillRect/>
          </a:stretch>
        </p:blipFill>
        <p:spPr bwMode="auto">
          <a:xfrm>
            <a:off x="4114800" y="2971800"/>
            <a:ext cx="4724400" cy="3484563"/>
          </a:xfrm>
          <a:prstGeom prst="rect">
            <a:avLst/>
          </a:prstGeom>
          <a:noFill/>
        </p:spPr>
      </p:pic>
      <p:sp>
        <p:nvSpPr>
          <p:cNvPr id="68618" name="Text Box 10"/>
          <p:cNvSpPr txBox="1">
            <a:spLocks noChangeArrowheads="1"/>
          </p:cNvSpPr>
          <p:nvPr/>
        </p:nvSpPr>
        <p:spPr bwMode="auto">
          <a:xfrm>
            <a:off x="457200" y="4876800"/>
            <a:ext cx="2971800" cy="457200"/>
          </a:xfrm>
          <a:prstGeom prst="rect">
            <a:avLst/>
          </a:prstGeom>
          <a:noFill/>
          <a:ln w="9525">
            <a:noFill/>
            <a:miter lim="800000"/>
            <a:headEnd/>
            <a:tailEnd/>
          </a:ln>
          <a:effectLst/>
        </p:spPr>
        <p:txBody>
          <a:bodyPr>
            <a:spAutoFit/>
          </a:bodyPr>
          <a:lstStyle/>
          <a:p>
            <a:pPr algn="ctr">
              <a:spcBef>
                <a:spcPct val="50000"/>
              </a:spcBef>
            </a:pPr>
            <a:r>
              <a:rPr lang="en-US" sz="2400" b="0">
                <a:effectLst>
                  <a:outerShdw blurRad="38100" dist="38100" dir="2700000" algn="tl">
                    <a:srgbClr val="000000"/>
                  </a:outerShdw>
                </a:effectLst>
              </a:rPr>
              <a:t>Fetal macrosomia</a:t>
            </a:r>
          </a:p>
        </p:txBody>
      </p:sp>
      <p:sp>
        <p:nvSpPr>
          <p:cNvPr id="68619" name="Text Box 11"/>
          <p:cNvSpPr txBox="1">
            <a:spLocks noChangeArrowheads="1"/>
          </p:cNvSpPr>
          <p:nvPr/>
        </p:nvSpPr>
        <p:spPr bwMode="auto">
          <a:xfrm>
            <a:off x="5029200" y="2362200"/>
            <a:ext cx="3200400" cy="457200"/>
          </a:xfrm>
          <a:prstGeom prst="rect">
            <a:avLst/>
          </a:prstGeom>
          <a:noFill/>
          <a:ln w="9525">
            <a:noFill/>
            <a:miter lim="800000"/>
            <a:headEnd/>
            <a:tailEnd/>
          </a:ln>
          <a:effectLst/>
        </p:spPr>
        <p:txBody>
          <a:bodyPr>
            <a:spAutoFit/>
          </a:bodyPr>
          <a:lstStyle/>
          <a:p>
            <a:pPr algn="ctr">
              <a:spcBef>
                <a:spcPct val="50000"/>
              </a:spcBef>
            </a:pPr>
            <a:r>
              <a:rPr lang="en-US" sz="2400" b="0">
                <a:effectLst>
                  <a:outerShdw blurRad="38100" dist="38100" dir="2700000" algn="tl">
                    <a:srgbClr val="000000"/>
                  </a:outerShdw>
                </a:effectLst>
              </a:rPr>
              <a:t>Shoulder dystocia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pPr lvl="1"/>
            <a:r>
              <a:rPr lang="en-GB" b="1" dirty="0" smtClean="0"/>
              <a:t>Intrauterine foetal death (5%): especially in the last 4 weeks due to; </a:t>
            </a:r>
          </a:p>
          <a:p>
            <a:pPr lvl="2"/>
            <a:r>
              <a:rPr lang="en-GB" b="1" dirty="0" smtClean="0"/>
              <a:t>ketosis, </a:t>
            </a:r>
          </a:p>
          <a:p>
            <a:pPr lvl="2"/>
            <a:r>
              <a:rPr lang="en-GB" b="1" dirty="0" smtClean="0"/>
              <a:t>hypoglycaemia, </a:t>
            </a:r>
          </a:p>
          <a:p>
            <a:pPr lvl="2"/>
            <a:r>
              <a:rPr lang="en-GB" b="1" dirty="0" smtClean="0"/>
              <a:t>pre-</a:t>
            </a:r>
            <a:r>
              <a:rPr lang="en-GB" b="1" dirty="0" err="1" smtClean="0"/>
              <a:t>eclampsia</a:t>
            </a:r>
            <a:r>
              <a:rPr lang="en-GB" b="1" dirty="0" smtClean="0"/>
              <a:t>, </a:t>
            </a:r>
          </a:p>
          <a:p>
            <a:pPr lvl="2"/>
            <a:r>
              <a:rPr lang="en-GB" b="1" dirty="0" smtClean="0"/>
              <a:t>congenital anomalies, </a:t>
            </a:r>
          </a:p>
          <a:p>
            <a:pPr lvl="2"/>
            <a:r>
              <a:rPr lang="en-GB" b="1" dirty="0" smtClean="0"/>
              <a:t>placental insufficiency</a:t>
            </a:r>
            <a:r>
              <a:rPr lang="en-GB" dirty="0" smtClean="0"/>
              <a:t>. </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pPr lvl="1"/>
            <a:r>
              <a:rPr lang="en-GB" b="1" dirty="0" smtClean="0"/>
              <a:t>Neonatal mortality and morbidity (5%): due to ; </a:t>
            </a:r>
          </a:p>
          <a:p>
            <a:pPr lvl="2"/>
            <a:r>
              <a:rPr lang="en-GB" b="1" dirty="0" smtClean="0"/>
              <a:t>hypoglycaemia, </a:t>
            </a:r>
          </a:p>
          <a:p>
            <a:pPr lvl="2"/>
            <a:r>
              <a:rPr lang="en-GB" b="1" dirty="0" smtClean="0"/>
              <a:t>respiratory distress syndrome, </a:t>
            </a:r>
          </a:p>
          <a:p>
            <a:pPr lvl="2"/>
            <a:r>
              <a:rPr lang="en-GB" b="1" dirty="0" smtClean="0"/>
              <a:t>congenital anomalies, </a:t>
            </a:r>
          </a:p>
          <a:p>
            <a:pPr lvl="2"/>
            <a:r>
              <a:rPr lang="en-GB" b="1" dirty="0" smtClean="0"/>
              <a:t>birth trauma, </a:t>
            </a:r>
          </a:p>
          <a:p>
            <a:pPr lvl="2"/>
            <a:r>
              <a:rPr lang="en-GB" b="1" dirty="0" err="1" smtClean="0"/>
              <a:t>hyperbilirubinaemia</a:t>
            </a:r>
            <a:r>
              <a:rPr lang="en-GB" b="1" dirty="0" smtClean="0"/>
              <a:t> due to immaturity of the foetal liver, </a:t>
            </a:r>
          </a:p>
          <a:p>
            <a:pPr lvl="2"/>
            <a:r>
              <a:rPr lang="en-GB" b="1" dirty="0" err="1" smtClean="0"/>
              <a:t>hyperviscosity</a:t>
            </a:r>
            <a:r>
              <a:rPr lang="en-GB" b="1" dirty="0" smtClean="0"/>
              <a:t>, </a:t>
            </a:r>
          </a:p>
          <a:p>
            <a:pPr lvl="2"/>
            <a:r>
              <a:rPr lang="en-GB" b="1" dirty="0" smtClean="0"/>
              <a:t>hypocalcaemia and hypomagnesaemia which may result from decreased parathyroid hormone. </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pPr marL="0" indent="0">
              <a:buNone/>
            </a:pPr>
            <a:r>
              <a:rPr lang="en-US" b="1" dirty="0" smtClean="0"/>
              <a:t>Methods of Screening</a:t>
            </a:r>
          </a:p>
          <a:p>
            <a:pPr marL="0" indent="0" algn="just">
              <a:buNone/>
            </a:pPr>
            <a:r>
              <a:rPr lang="en-US" b="1" dirty="0" smtClean="0"/>
              <a:t> Selective screening – it is not cost-effective to screen women who are less than 25 years of age, have a normal body weight, no family history of diabetes, and are not at risk on the basis of race or ethnicity.</a:t>
            </a:r>
          </a:p>
          <a:p>
            <a:pPr marL="0" indent="0" algn="just">
              <a:buNone/>
            </a:pPr>
            <a:r>
              <a:rPr lang="en-US" b="1" dirty="0" smtClean="0"/>
              <a:t> Screening based solely on risk factors will only identify approximately 50% of women with GDM.</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r>
              <a:rPr lang="en-US" b="1" dirty="0" smtClean="0"/>
              <a:t>Initially a 50-g oral glucose challenge is given and venous serum or plasma glucose is measured one hour later; a value &gt; or =140 mg/d L (7.8 m mol/L) is considered abnormal, and is associated with a 25 to 30 percent risk of a </a:t>
            </a:r>
            <a:r>
              <a:rPr lang="en-US" b="1" dirty="0" err="1" smtClean="0"/>
              <a:t>macrosomic</a:t>
            </a:r>
            <a:r>
              <a:rPr lang="en-US" b="1" dirty="0" smtClean="0"/>
              <a:t> infant if no treatment is offered.</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definition</a:t>
            </a:r>
            <a:endParaRPr lang="en-GB" dirty="0"/>
          </a:p>
        </p:txBody>
      </p:sp>
      <p:sp>
        <p:nvSpPr>
          <p:cNvPr id="3" name="عنصر نائب للمحتوى 2"/>
          <p:cNvSpPr>
            <a:spLocks noGrp="1"/>
          </p:cNvSpPr>
          <p:nvPr>
            <p:ph idx="1"/>
          </p:nvPr>
        </p:nvSpPr>
        <p:spPr/>
        <p:txBody>
          <a:bodyPr/>
          <a:lstStyle/>
          <a:p>
            <a:r>
              <a:rPr lang="en-US" b="1" dirty="0" smtClean="0"/>
              <a:t>Gestational Diabetes (GDM) is defined, as glucose intolerance of variable degree with onset or first recognition during the present pregnancy. Gestational diabetes may merely represent type 2 diabetes that has been unmasked by pregnancy.</a:t>
            </a:r>
            <a:endParaRPr lang="en-GB"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r>
              <a:rPr lang="en-US" b="1" dirty="0" smtClean="0"/>
              <a:t>Such test can be performed at any time of the day and with disregard to previous meal ingestion.  Women with an abnormal value are then given a 75-g, two-hour oral glucose tolerance test (GTT). The test is performed in the fasting state.</a:t>
            </a:r>
          </a:p>
          <a:p>
            <a:endParaRPr lang="en-GB"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r>
              <a:rPr lang="en-US" b="1" dirty="0" smtClean="0"/>
              <a:t>SCREENING TECHNIQUE AND DIAGNOSTIC CRITERIA – Screening is optimally performed at 24 to 28 weeks of gestation. However, it can be done as early as the first prenatal visit if there is a high degree of suspicion that the pregnant woman has undiagnosed type 2 diabetes.</a:t>
            </a:r>
          </a:p>
          <a:p>
            <a:endParaRPr lang="en-GB"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b="1" dirty="0" smtClean="0"/>
              <a:t>Diagnosis</a:t>
            </a:r>
            <a:endParaRPr lang="en-GB" b="1" dirty="0"/>
          </a:p>
        </p:txBody>
      </p:sp>
      <p:sp>
        <p:nvSpPr>
          <p:cNvPr id="3" name="عنصر نائب للمحتوى 2"/>
          <p:cNvSpPr>
            <a:spLocks noGrp="1"/>
          </p:cNvSpPr>
          <p:nvPr>
            <p:ph idx="1"/>
          </p:nvPr>
        </p:nvSpPr>
        <p:spPr/>
        <p:txBody>
          <a:bodyPr/>
          <a:lstStyle/>
          <a:p>
            <a:r>
              <a:rPr lang="en-GB" b="1" u="sng" dirty="0" smtClean="0"/>
              <a:t>History</a:t>
            </a:r>
          </a:p>
          <a:p>
            <a:r>
              <a:rPr lang="en-GB" b="1" dirty="0" smtClean="0"/>
              <a:t>History of diabetes or symptoms suggesting it as loss of weight, </a:t>
            </a:r>
            <a:r>
              <a:rPr lang="en-GB" b="1" dirty="0" err="1" smtClean="0"/>
              <a:t>polydepsia</a:t>
            </a:r>
            <a:r>
              <a:rPr lang="en-GB" b="1" dirty="0" smtClean="0"/>
              <a:t> (thirst), </a:t>
            </a:r>
            <a:r>
              <a:rPr lang="en-GB" b="1" dirty="0" err="1" smtClean="0"/>
              <a:t>polyuria</a:t>
            </a:r>
            <a:r>
              <a:rPr lang="en-GB" b="1" dirty="0" smtClean="0"/>
              <a:t> and </a:t>
            </a:r>
            <a:r>
              <a:rPr lang="en-GB" b="1" dirty="0" err="1" smtClean="0"/>
              <a:t>polyphagia</a:t>
            </a:r>
            <a:r>
              <a:rPr lang="en-GB" b="1" dirty="0" smtClean="0"/>
              <a:t>. </a:t>
            </a:r>
          </a:p>
          <a:p>
            <a:r>
              <a:rPr lang="en-GB" b="1" dirty="0" smtClean="0"/>
              <a:t>History of frequent severe </a:t>
            </a:r>
            <a:r>
              <a:rPr lang="en-GB" b="1" dirty="0" err="1" smtClean="0"/>
              <a:t>pruritis</a:t>
            </a:r>
            <a:r>
              <a:rPr lang="en-GB" b="1" dirty="0" smtClean="0"/>
              <a:t> (recurrent </a:t>
            </a:r>
            <a:r>
              <a:rPr lang="en-GB" b="1" dirty="0" err="1" smtClean="0"/>
              <a:t>monilial</a:t>
            </a:r>
            <a:r>
              <a:rPr lang="en-GB" b="1" dirty="0" smtClean="0"/>
              <a:t> infection). </a:t>
            </a:r>
          </a:p>
          <a:p>
            <a:r>
              <a:rPr lang="en-GB" b="1" dirty="0" smtClean="0"/>
              <a:t>History of repeated abortions, intrauterine foetal deaths or delivery of oversized babies. </a:t>
            </a:r>
            <a:endParaRPr lang="en-GB"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dirty="0"/>
          </a:p>
        </p:txBody>
      </p:sp>
      <p:sp>
        <p:nvSpPr>
          <p:cNvPr id="3" name="عنصر نائب للمحتوى 2"/>
          <p:cNvSpPr>
            <a:spLocks noGrp="1"/>
          </p:cNvSpPr>
          <p:nvPr>
            <p:ph idx="1"/>
          </p:nvPr>
        </p:nvSpPr>
        <p:spPr/>
        <p:txBody>
          <a:bodyPr/>
          <a:lstStyle/>
          <a:p>
            <a:r>
              <a:rPr lang="en-GB" b="1" u="sng" dirty="0" smtClean="0"/>
              <a:t>Investigations</a:t>
            </a:r>
          </a:p>
          <a:p>
            <a:r>
              <a:rPr lang="en-GB" b="1" dirty="0" smtClean="0"/>
              <a:t>Positive urine test: during routine antenatal care. </a:t>
            </a:r>
          </a:p>
          <a:p>
            <a:r>
              <a:rPr lang="en-GB" b="1" dirty="0" smtClean="0"/>
              <a:t>Fasting and 2 hours postprandial venous plasma sugar. </a:t>
            </a:r>
            <a:endParaRPr lang="en-GB"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graphicFrame>
        <p:nvGraphicFramePr>
          <p:cNvPr id="4" name="عنصر نائب للمحتوى 3"/>
          <p:cNvGraphicFramePr>
            <a:graphicFrameLocks noGrp="1"/>
          </p:cNvGraphicFramePr>
          <p:nvPr>
            <p:ph idx="1"/>
          </p:nvPr>
        </p:nvGraphicFramePr>
        <p:xfrm>
          <a:off x="304800" y="1554163"/>
          <a:ext cx="8686801" cy="2498090"/>
        </p:xfrm>
        <a:graphic>
          <a:graphicData uri="http://schemas.openxmlformats.org/drawingml/2006/table">
            <a:tbl>
              <a:tblPr firstRow="1" bandRow="1">
                <a:tableStyleId>{5C22544A-7EE6-4342-B048-85BDC9FD1C3A}</a:tableStyleId>
              </a:tblPr>
              <a:tblGrid>
                <a:gridCol w="2081197"/>
                <a:gridCol w="2790051"/>
                <a:gridCol w="3815553"/>
              </a:tblGrid>
              <a:tr h="370840">
                <a:tc>
                  <a:txBody>
                    <a:bodyPr/>
                    <a:lstStyle/>
                    <a:p>
                      <a:endParaRPr lang="en-GB" dirty="0"/>
                    </a:p>
                  </a:txBody>
                  <a:tcPr marL="0" marR="0" marT="0" marB="0"/>
                </a:tc>
                <a:tc>
                  <a:txBody>
                    <a:bodyPr/>
                    <a:lstStyle/>
                    <a:p>
                      <a:endParaRPr lang="en-GB"/>
                    </a:p>
                  </a:txBody>
                  <a:tcPr marL="96520" marR="96520"/>
                </a:tc>
                <a:tc>
                  <a:txBody>
                    <a:bodyPr/>
                    <a:lstStyle/>
                    <a:p>
                      <a:endParaRPr lang="en-GB"/>
                    </a:p>
                  </a:txBody>
                  <a:tcPr marL="96520" marR="96520"/>
                </a:tc>
              </a:tr>
              <a:tr h="370840">
                <a:tc>
                  <a:txBody>
                    <a:bodyPr/>
                    <a:lstStyle/>
                    <a:p>
                      <a:r>
                        <a:rPr lang="en-GB" b="1" u="none" strike="noStrike" dirty="0">
                          <a:solidFill>
                            <a:srgbClr val="000099"/>
                          </a:solidFill>
                          <a:latin typeface="Arial"/>
                        </a:rPr>
                        <a:t>Fasting </a:t>
                      </a:r>
                    </a:p>
                  </a:txBody>
                  <a:tcPr marL="50271" marR="50271" marT="47625" marB="47625"/>
                </a:tc>
                <a:tc>
                  <a:txBody>
                    <a:bodyPr/>
                    <a:lstStyle/>
                    <a:p>
                      <a:r>
                        <a:rPr lang="en-GB" b="1" u="none" strike="noStrike">
                          <a:solidFill>
                            <a:srgbClr val="000099"/>
                          </a:solidFill>
                          <a:latin typeface="Arial"/>
                        </a:rPr>
                        <a:t>2h postprandial </a:t>
                      </a:r>
                    </a:p>
                  </a:txBody>
                  <a:tcPr marL="50271" marR="50271" marT="47625" marB="47625"/>
                </a:tc>
                <a:tc>
                  <a:txBody>
                    <a:bodyPr/>
                    <a:lstStyle/>
                    <a:p>
                      <a:r>
                        <a:rPr lang="en-GB" b="1" u="none" strike="noStrike">
                          <a:solidFill>
                            <a:srgbClr val="000099"/>
                          </a:solidFill>
                          <a:latin typeface="Arial"/>
                        </a:rPr>
                        <a:t>Result </a:t>
                      </a:r>
                    </a:p>
                  </a:txBody>
                  <a:tcPr marL="50271" marR="50271" marT="47625" marB="47625"/>
                </a:tc>
              </a:tr>
              <a:tr h="370840">
                <a:tc>
                  <a:txBody>
                    <a:bodyPr/>
                    <a:lstStyle/>
                    <a:p>
                      <a:r>
                        <a:rPr lang="en-GB" b="1" u="none" strike="noStrike" dirty="0">
                          <a:solidFill>
                            <a:srgbClr val="000099"/>
                          </a:solidFill>
                          <a:latin typeface="Arial"/>
                        </a:rPr>
                        <a:t>&lt;100 mg/dl</a:t>
                      </a:r>
                    </a:p>
                  </a:txBody>
                  <a:tcPr marL="50271" marR="50271" marT="47625" marB="47625"/>
                </a:tc>
                <a:tc>
                  <a:txBody>
                    <a:bodyPr/>
                    <a:lstStyle/>
                    <a:p>
                      <a:r>
                        <a:rPr lang="en-GB" b="1" u="none" strike="noStrike" dirty="0">
                          <a:solidFill>
                            <a:srgbClr val="000099"/>
                          </a:solidFill>
                          <a:latin typeface="Arial"/>
                        </a:rPr>
                        <a:t>&lt; 145mg/ dl.</a:t>
                      </a:r>
                    </a:p>
                  </a:txBody>
                  <a:tcPr marL="50271" marR="50271" marT="47625" marB="47625"/>
                </a:tc>
                <a:tc>
                  <a:txBody>
                    <a:bodyPr/>
                    <a:lstStyle/>
                    <a:p>
                      <a:r>
                        <a:rPr lang="en-GB" b="1" u="none" strike="noStrike" dirty="0">
                          <a:solidFill>
                            <a:srgbClr val="000099"/>
                          </a:solidFill>
                          <a:latin typeface="Arial"/>
                        </a:rPr>
                        <a:t>Not diabetic</a:t>
                      </a:r>
                    </a:p>
                  </a:txBody>
                  <a:tcPr marL="50271" marR="50271" marT="47625" marB="47625"/>
                </a:tc>
              </a:tr>
              <a:tr h="370840">
                <a:tc>
                  <a:txBody>
                    <a:bodyPr/>
                    <a:lstStyle/>
                    <a:p>
                      <a:r>
                        <a:rPr lang="en-GB" b="1" u="none" strike="noStrike" dirty="0">
                          <a:solidFill>
                            <a:srgbClr val="000099"/>
                          </a:solidFill>
                          <a:latin typeface="Arial"/>
                        </a:rPr>
                        <a:t>&gt;145 mg/ dl</a:t>
                      </a:r>
                    </a:p>
                  </a:txBody>
                  <a:tcPr marL="50271" marR="50271" marT="47625" marB="47625"/>
                </a:tc>
                <a:tc>
                  <a:txBody>
                    <a:bodyPr/>
                    <a:lstStyle/>
                    <a:p>
                      <a:r>
                        <a:rPr lang="en-GB" b="1" u="none" strike="noStrike" dirty="0">
                          <a:solidFill>
                            <a:srgbClr val="000099"/>
                          </a:solidFill>
                          <a:latin typeface="Arial"/>
                        </a:rPr>
                        <a:t>&gt;200 mg/ dl.</a:t>
                      </a:r>
                    </a:p>
                  </a:txBody>
                  <a:tcPr marL="50271" marR="50271" marT="47625" marB="47625"/>
                </a:tc>
                <a:tc>
                  <a:txBody>
                    <a:bodyPr/>
                    <a:lstStyle/>
                    <a:p>
                      <a:r>
                        <a:rPr lang="en-GB" b="1" u="none" strike="noStrike" dirty="0">
                          <a:solidFill>
                            <a:srgbClr val="000099"/>
                          </a:solidFill>
                          <a:latin typeface="Arial"/>
                        </a:rPr>
                        <a:t>Diabetic</a:t>
                      </a:r>
                    </a:p>
                  </a:txBody>
                  <a:tcPr marL="50271" marR="50271" marT="47625" marB="47625"/>
                </a:tc>
              </a:tr>
              <a:tr h="370840">
                <a:tc>
                  <a:txBody>
                    <a:bodyPr/>
                    <a:lstStyle/>
                    <a:p>
                      <a:r>
                        <a:rPr lang="en-GB" b="1" u="none" strike="noStrike">
                          <a:solidFill>
                            <a:srgbClr val="000099"/>
                          </a:solidFill>
                          <a:latin typeface="Arial"/>
                        </a:rPr>
                        <a:t>100-145 mg/dl</a:t>
                      </a:r>
                    </a:p>
                  </a:txBody>
                  <a:tcPr marL="50271" marR="50271" marT="47625" marB="47625"/>
                </a:tc>
                <a:tc>
                  <a:txBody>
                    <a:bodyPr/>
                    <a:lstStyle/>
                    <a:p>
                      <a:r>
                        <a:rPr lang="en-GB" b="1" u="none" strike="noStrike" dirty="0">
                          <a:solidFill>
                            <a:srgbClr val="000099"/>
                          </a:solidFill>
                          <a:latin typeface="Arial"/>
                        </a:rPr>
                        <a:t>145-200 mg/dl.</a:t>
                      </a:r>
                    </a:p>
                  </a:txBody>
                  <a:tcPr marL="50271" marR="50271" marT="47625" marB="47625"/>
                </a:tc>
                <a:tc>
                  <a:txBody>
                    <a:bodyPr/>
                    <a:lstStyle/>
                    <a:p>
                      <a:r>
                        <a:rPr lang="en-GB" b="1" u="none" strike="noStrike" dirty="0">
                          <a:solidFill>
                            <a:srgbClr val="000099"/>
                          </a:solidFill>
                          <a:latin typeface="Arial"/>
                        </a:rPr>
                        <a:t>Border line indicates glucose tolerance test.</a:t>
                      </a:r>
                    </a:p>
                  </a:txBody>
                  <a:tcPr marL="50271" marR="50271" marT="47625" marB="47625"/>
                </a:tc>
              </a:tr>
              <a:tr h="370840">
                <a:tc gridSpan="3">
                  <a:txBody>
                    <a:bodyPr/>
                    <a:lstStyle/>
                    <a:p>
                      <a:r>
                        <a:rPr lang="en-GB" b="1" u="none" strike="noStrike" dirty="0">
                          <a:solidFill>
                            <a:srgbClr val="000099"/>
                          </a:solidFill>
                          <a:latin typeface="Arial"/>
                        </a:rPr>
                        <a:t>N.B. The whole blood glucose values are 15% lower.</a:t>
                      </a:r>
                    </a:p>
                  </a:txBody>
                  <a:tcPr marL="50271" marR="50271" marT="47625" marB="47625"/>
                </a:tc>
                <a:tc hMerge="1">
                  <a:txBody>
                    <a:bodyPr/>
                    <a:lstStyle/>
                    <a:p>
                      <a:endParaRPr lang="en-GB"/>
                    </a:p>
                  </a:txBody>
                  <a:tcPr/>
                </a:tc>
                <a:tc hMerge="1">
                  <a:txBody>
                    <a:bodyPr/>
                    <a:lstStyle/>
                    <a:p>
                      <a:endParaRPr lang="en-GB"/>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b="1" dirty="0" smtClean="0"/>
              <a:t>Glucose tolerance test (GTT):</a:t>
            </a:r>
            <a:endParaRPr lang="en-GB" b="1" dirty="0"/>
          </a:p>
        </p:txBody>
      </p:sp>
      <p:sp>
        <p:nvSpPr>
          <p:cNvPr id="3" name="عنصر نائب للمحتوى 2"/>
          <p:cNvSpPr>
            <a:spLocks noGrp="1"/>
          </p:cNvSpPr>
          <p:nvPr>
            <p:ph idx="1"/>
          </p:nvPr>
        </p:nvSpPr>
        <p:spPr/>
        <p:txBody>
          <a:bodyPr>
            <a:normAutofit fontScale="92500" lnSpcReduction="10000"/>
          </a:bodyPr>
          <a:lstStyle/>
          <a:p>
            <a:pPr lvl="1"/>
            <a:r>
              <a:rPr lang="en-GB" b="1" dirty="0" smtClean="0"/>
              <a:t>Prerequisites: </a:t>
            </a:r>
          </a:p>
          <a:p>
            <a:pPr lvl="2"/>
            <a:r>
              <a:rPr lang="en-GB" b="1" dirty="0" smtClean="0"/>
              <a:t>Normal diet for 3 days before the test. </a:t>
            </a:r>
          </a:p>
          <a:p>
            <a:pPr lvl="2"/>
            <a:r>
              <a:rPr lang="en-GB" b="1" dirty="0" smtClean="0"/>
              <a:t>No diuretics 10 days before. </a:t>
            </a:r>
          </a:p>
          <a:p>
            <a:pPr lvl="2"/>
            <a:r>
              <a:rPr lang="en-GB" b="1" dirty="0" smtClean="0"/>
              <a:t>At least 10 hours fast. </a:t>
            </a:r>
          </a:p>
          <a:p>
            <a:pPr lvl="2"/>
            <a:r>
              <a:rPr lang="en-GB" b="1" dirty="0" smtClean="0"/>
              <a:t>Test is done in the morning at rest. </a:t>
            </a:r>
          </a:p>
          <a:p>
            <a:pPr lvl="1"/>
            <a:r>
              <a:rPr lang="en-GB" b="1" dirty="0" smtClean="0"/>
              <a:t>Oral glucose tolerance test: </a:t>
            </a:r>
          </a:p>
          <a:p>
            <a:pPr lvl="2"/>
            <a:r>
              <a:rPr lang="en-GB" b="1" dirty="0" smtClean="0"/>
              <a:t>Giving 75 gm (100 gm by other authors) glucose in 250 ml water orally. </a:t>
            </a:r>
          </a:p>
          <a:p>
            <a:pPr lvl="1"/>
            <a:r>
              <a:rPr lang="en-GB" b="1" dirty="0" smtClean="0"/>
              <a:t>Intravenous glucose tolerance test: </a:t>
            </a:r>
          </a:p>
          <a:p>
            <a:pPr lvl="2"/>
            <a:r>
              <a:rPr lang="en-GB" b="1" dirty="0" smtClean="0"/>
              <a:t>Giving 25 gm rapid IV, has little practical value due to bypassing the gut so there is no stimulus to gut hormone production particularly glucagon. </a:t>
            </a:r>
          </a:p>
          <a:p>
            <a:endParaRPr lang="en-GB"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pPr lvl="1"/>
            <a:r>
              <a:rPr lang="en-GB" b="1" dirty="0" smtClean="0"/>
              <a:t>Criteria for glucose tolerance test: </a:t>
            </a:r>
          </a:p>
          <a:p>
            <a:pPr lvl="2"/>
            <a:r>
              <a:rPr lang="en-GB" b="1" dirty="0" smtClean="0"/>
              <a:t>The maximum blood glucose values during pregnancy: </a:t>
            </a:r>
          </a:p>
          <a:p>
            <a:pPr lvl="3"/>
            <a:r>
              <a:rPr lang="en-GB" b="1" dirty="0" smtClean="0"/>
              <a:t>fasting 90 mg/ dl, </a:t>
            </a:r>
          </a:p>
          <a:p>
            <a:pPr lvl="3"/>
            <a:r>
              <a:rPr lang="en-GB" b="1" dirty="0" smtClean="0"/>
              <a:t>one hour 165 mg/dl, </a:t>
            </a:r>
          </a:p>
          <a:p>
            <a:pPr lvl="3"/>
            <a:r>
              <a:rPr lang="en-GB" b="1" dirty="0" smtClean="0"/>
              <a:t>2 hours 145 mg/dl, </a:t>
            </a:r>
          </a:p>
          <a:p>
            <a:pPr lvl="3"/>
            <a:r>
              <a:rPr lang="en-GB" b="1" dirty="0" smtClean="0"/>
              <a:t>3 hours 125 mg/dl. </a:t>
            </a:r>
          </a:p>
          <a:p>
            <a:pPr lvl="2"/>
            <a:r>
              <a:rPr lang="en-GB" b="1" dirty="0" smtClean="0"/>
              <a:t>If any 2 or more of these values are elevated, the patient is considered to have an impaired glucose tolerance test. </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dirty="0"/>
          </a:p>
        </p:txBody>
      </p:sp>
      <p:sp>
        <p:nvSpPr>
          <p:cNvPr id="3" name="عنصر نائب للمحتوى 2"/>
          <p:cNvSpPr>
            <a:spLocks noGrp="1"/>
          </p:cNvSpPr>
          <p:nvPr>
            <p:ph idx="1"/>
          </p:nvPr>
        </p:nvSpPr>
        <p:spPr/>
        <p:txBody>
          <a:bodyPr/>
          <a:lstStyle/>
          <a:p>
            <a:pPr lvl="1"/>
            <a:r>
              <a:rPr lang="en-GB" b="1" dirty="0" smtClean="0"/>
              <a:t>Indications of performing glucose tolerance test: </a:t>
            </a:r>
          </a:p>
          <a:p>
            <a:pPr lvl="2"/>
            <a:r>
              <a:rPr lang="en-GB" b="1" dirty="0" smtClean="0"/>
              <a:t>Positive urine test. </a:t>
            </a:r>
          </a:p>
          <a:p>
            <a:pPr lvl="2"/>
            <a:r>
              <a:rPr lang="en-GB" b="1" dirty="0" smtClean="0"/>
              <a:t>First degree family history of diabetes. </a:t>
            </a:r>
          </a:p>
          <a:p>
            <a:pPr lvl="2"/>
            <a:r>
              <a:rPr lang="en-GB" b="1" dirty="0" smtClean="0"/>
              <a:t>Gross obesity. </a:t>
            </a:r>
          </a:p>
          <a:p>
            <a:pPr lvl="2"/>
            <a:r>
              <a:rPr lang="en-GB" b="1" dirty="0" smtClean="0"/>
              <a:t>Previous </a:t>
            </a:r>
            <a:r>
              <a:rPr lang="en-GB" b="1" dirty="0" err="1" smtClean="0"/>
              <a:t>macrosomic</a:t>
            </a:r>
            <a:r>
              <a:rPr lang="en-GB" b="1" dirty="0" smtClean="0"/>
              <a:t> babies. </a:t>
            </a:r>
          </a:p>
          <a:p>
            <a:pPr lvl="2"/>
            <a:r>
              <a:rPr lang="en-GB" b="1" dirty="0" smtClean="0"/>
              <a:t>Previous unexplained intrauterine or neonatal deaths. </a:t>
            </a:r>
          </a:p>
          <a:p>
            <a:pPr lvl="2"/>
            <a:r>
              <a:rPr lang="en-GB" b="1" dirty="0" smtClean="0"/>
              <a:t>Previous 2 or more unexplained abortions. </a:t>
            </a:r>
          </a:p>
          <a:p>
            <a:pPr lvl="2"/>
            <a:r>
              <a:rPr lang="en-GB" b="1" dirty="0" smtClean="0"/>
              <a:t>Current or previous congenital anomalies. </a:t>
            </a:r>
          </a:p>
          <a:p>
            <a:pPr lvl="2"/>
            <a:r>
              <a:rPr lang="en-GB" b="1" dirty="0" smtClean="0"/>
              <a:t>Current or previous </a:t>
            </a:r>
            <a:r>
              <a:rPr lang="en-GB" b="1" dirty="0" err="1" smtClean="0"/>
              <a:t>polyhydramnios</a:t>
            </a:r>
            <a:r>
              <a:rPr lang="en-GB" b="1" dirty="0" smtClean="0"/>
              <a:t>. </a:t>
            </a:r>
            <a:endParaRPr lang="en-GB"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r>
              <a:rPr lang="en-GB" b="1" dirty="0" err="1" smtClean="0"/>
              <a:t>Glycosylated</a:t>
            </a:r>
            <a:r>
              <a:rPr lang="en-GB" b="1" dirty="0" smtClean="0"/>
              <a:t> haemoglobin (</a:t>
            </a:r>
            <a:r>
              <a:rPr lang="en-GB" b="1" dirty="0" err="1" smtClean="0"/>
              <a:t>Hb</a:t>
            </a:r>
            <a:r>
              <a:rPr lang="en-GB" b="1" dirty="0" smtClean="0"/>
              <a:t> A1): </a:t>
            </a:r>
          </a:p>
          <a:p>
            <a:pPr lvl="1"/>
            <a:r>
              <a:rPr lang="en-GB" b="1" dirty="0" smtClean="0"/>
              <a:t>It is normally accounts for 5-6% of the total haemoglobin mass. A value over 10% indicates poor diabetes control in the previous 4-8 weeks. If this is detected early in pregnancy, there is a high risk of congenital anomalies and in late pregnancy it indicates increased incidence of </a:t>
            </a:r>
            <a:r>
              <a:rPr lang="en-GB" b="1" dirty="0" err="1" smtClean="0"/>
              <a:t>macrosomia</a:t>
            </a:r>
            <a:r>
              <a:rPr lang="en-GB" b="1" dirty="0" smtClean="0"/>
              <a:t> and neonatal morbidity and mortality. </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b="1" dirty="0" smtClean="0"/>
              <a:t>Differential Diagnosis of </a:t>
            </a:r>
            <a:r>
              <a:rPr lang="en-GB" b="1" dirty="0" err="1" smtClean="0"/>
              <a:t>Glycosuria</a:t>
            </a:r>
            <a:endParaRPr lang="en-GB" b="1" dirty="0"/>
          </a:p>
        </p:txBody>
      </p:sp>
      <p:sp>
        <p:nvSpPr>
          <p:cNvPr id="3" name="عنصر نائب للمحتوى 2"/>
          <p:cNvSpPr>
            <a:spLocks noGrp="1"/>
          </p:cNvSpPr>
          <p:nvPr>
            <p:ph idx="1"/>
          </p:nvPr>
        </p:nvSpPr>
        <p:spPr/>
        <p:txBody>
          <a:bodyPr/>
          <a:lstStyle/>
          <a:p>
            <a:r>
              <a:rPr lang="en-GB" b="1" dirty="0" err="1" smtClean="0"/>
              <a:t>Lactosuria:may</a:t>
            </a:r>
            <a:r>
              <a:rPr lang="en-GB" b="1" dirty="0" smtClean="0"/>
              <a:t> be present during pregnancy, labour or </a:t>
            </a:r>
            <a:r>
              <a:rPr lang="en-GB" b="1" dirty="0" err="1" smtClean="0"/>
              <a:t>puerperium</a:t>
            </a:r>
            <a:r>
              <a:rPr lang="en-GB" b="1" dirty="0" smtClean="0"/>
              <a:t>. Lactose is differentiated by: </a:t>
            </a:r>
          </a:p>
          <a:p>
            <a:pPr lvl="1"/>
            <a:r>
              <a:rPr lang="en-GB" b="1" dirty="0" err="1" smtClean="0"/>
              <a:t>Osazone</a:t>
            </a:r>
            <a:r>
              <a:rPr lang="en-GB" b="1" dirty="0" smtClean="0"/>
              <a:t> test, </a:t>
            </a:r>
          </a:p>
          <a:p>
            <a:pPr lvl="1"/>
            <a:r>
              <a:rPr lang="en-GB" b="1" dirty="0" smtClean="0"/>
              <a:t>it does not ferment yeast, and </a:t>
            </a:r>
          </a:p>
          <a:p>
            <a:pPr lvl="1"/>
            <a:r>
              <a:rPr lang="en-GB" b="1" dirty="0" smtClean="0"/>
              <a:t>glucose </a:t>
            </a:r>
            <a:r>
              <a:rPr lang="en-GB" b="1" dirty="0" err="1" smtClean="0"/>
              <a:t>oxidase</a:t>
            </a:r>
            <a:r>
              <a:rPr lang="en-GB" b="1" dirty="0" smtClean="0"/>
              <a:t> test is negative. </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Gestational Diabetes (GDM)</a:t>
            </a:r>
          </a:p>
        </p:txBody>
      </p:sp>
      <p:sp>
        <p:nvSpPr>
          <p:cNvPr id="7171" name="Rectangle 3"/>
          <p:cNvSpPr>
            <a:spLocks noGrp="1" noChangeArrowheads="1"/>
          </p:cNvSpPr>
          <p:nvPr>
            <p:ph type="body" sz="half" idx="1"/>
          </p:nvPr>
        </p:nvSpPr>
        <p:spPr>
          <a:xfrm>
            <a:off x="95250" y="1981200"/>
            <a:ext cx="4419600" cy="4572000"/>
          </a:xfrm>
        </p:spPr>
        <p:txBody>
          <a:bodyPr/>
          <a:lstStyle/>
          <a:p>
            <a:pPr>
              <a:lnSpc>
                <a:spcPct val="80000"/>
              </a:lnSpc>
            </a:pPr>
            <a:r>
              <a:rPr lang="en-US" sz="2400"/>
              <a:t>Definition: </a:t>
            </a:r>
          </a:p>
          <a:p>
            <a:pPr>
              <a:lnSpc>
                <a:spcPct val="80000"/>
              </a:lnSpc>
              <a:buFont typeface="Wingdings" pitchFamily="2" charset="2"/>
              <a:buNone/>
            </a:pPr>
            <a:r>
              <a:rPr lang="en-US" sz="2400"/>
              <a:t>	Insulin resistance/ glucose intolerance first diagnosed during pregnancy </a:t>
            </a:r>
          </a:p>
          <a:p>
            <a:pPr>
              <a:lnSpc>
                <a:spcPct val="80000"/>
              </a:lnSpc>
            </a:pPr>
            <a:r>
              <a:rPr lang="en-US" sz="2400"/>
              <a:t>Prevalence:  1-14% of all pregnancies</a:t>
            </a:r>
          </a:p>
          <a:p>
            <a:pPr>
              <a:lnSpc>
                <a:spcPct val="80000"/>
              </a:lnSpc>
            </a:pPr>
            <a:r>
              <a:rPr lang="en-US" sz="2400"/>
              <a:t>Indicates predisposition to later development of Type 2 Diabetes</a:t>
            </a:r>
          </a:p>
          <a:p>
            <a:pPr>
              <a:lnSpc>
                <a:spcPct val="80000"/>
              </a:lnSpc>
            </a:pPr>
            <a:r>
              <a:rPr lang="en-US" sz="2400"/>
              <a:t>Chance of recurrence in future pregnancies: </a:t>
            </a:r>
          </a:p>
          <a:p>
            <a:pPr>
              <a:lnSpc>
                <a:spcPct val="80000"/>
              </a:lnSpc>
              <a:buFont typeface="Wingdings" pitchFamily="2" charset="2"/>
              <a:buNone/>
            </a:pPr>
            <a:r>
              <a:rPr lang="en-US" sz="2400"/>
              <a:t>	30-84%</a:t>
            </a:r>
          </a:p>
        </p:txBody>
      </p:sp>
      <p:pic>
        <p:nvPicPr>
          <p:cNvPr id="7172" name="Picture 4"/>
          <p:cNvPicPr>
            <a:picLocks noChangeAspect="1" noChangeArrowheads="1"/>
          </p:cNvPicPr>
          <p:nvPr>
            <p:ph sz="quarter" idx="2"/>
          </p:nvPr>
        </p:nvPicPr>
        <p:blipFill>
          <a:blip r:embed="rId3"/>
          <a:srcRect/>
          <a:stretch>
            <a:fillRect/>
          </a:stretch>
        </p:blipFill>
        <p:spPr>
          <a:xfrm>
            <a:off x="6400800" y="2819400"/>
            <a:ext cx="2551113" cy="3810000"/>
          </a:xfrm>
          <a:noFill/>
          <a:ln/>
        </p:spPr>
      </p:pic>
      <p:pic>
        <p:nvPicPr>
          <p:cNvPr id="7176" name="Picture 8"/>
          <p:cNvPicPr>
            <a:picLocks noChangeAspect="1" noChangeArrowheads="1"/>
          </p:cNvPicPr>
          <p:nvPr>
            <p:ph sz="quarter" idx="3"/>
          </p:nvPr>
        </p:nvPicPr>
        <p:blipFill>
          <a:blip r:embed="rId4"/>
          <a:srcRect/>
          <a:stretch>
            <a:fillRect/>
          </a:stretch>
        </p:blipFill>
        <p:spPr>
          <a:xfrm>
            <a:off x="4419600" y="1447800"/>
            <a:ext cx="3200400" cy="1735138"/>
          </a:xfr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r>
              <a:rPr lang="en-GB" b="1" dirty="0" smtClean="0"/>
              <a:t>Alimentary </a:t>
            </a:r>
            <a:r>
              <a:rPr lang="en-GB" b="1" dirty="0" err="1" smtClean="0"/>
              <a:t>glycosuria</a:t>
            </a:r>
            <a:r>
              <a:rPr lang="en-GB" b="1" dirty="0" smtClean="0"/>
              <a:t>: </a:t>
            </a:r>
          </a:p>
          <a:p>
            <a:pPr lvl="1"/>
            <a:r>
              <a:rPr lang="en-GB" b="1" dirty="0" smtClean="0"/>
              <a:t>Usually occurs early in pregnancy due to rapid absorption of glucose from the gut. </a:t>
            </a:r>
          </a:p>
          <a:p>
            <a:pPr lvl="1"/>
            <a:r>
              <a:rPr lang="en-GB" b="1" dirty="0" smtClean="0"/>
              <a:t>No symptoms of diabetes. </a:t>
            </a:r>
          </a:p>
          <a:p>
            <a:pPr lvl="1"/>
            <a:r>
              <a:rPr lang="en-GB" b="1" dirty="0" smtClean="0"/>
              <a:t>GTT is normal. </a:t>
            </a:r>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r>
              <a:rPr lang="en-GB" b="1" dirty="0" smtClean="0"/>
              <a:t>Renal </a:t>
            </a:r>
            <a:r>
              <a:rPr lang="en-GB" b="1" dirty="0" err="1" smtClean="0"/>
              <a:t>glycosuria</a:t>
            </a:r>
            <a:r>
              <a:rPr lang="en-GB" b="1" dirty="0" smtClean="0"/>
              <a:t>: </a:t>
            </a:r>
          </a:p>
          <a:p>
            <a:pPr lvl="1"/>
            <a:r>
              <a:rPr lang="en-GB" b="1" dirty="0" smtClean="0"/>
              <a:t>usually occurs in </a:t>
            </a:r>
            <a:r>
              <a:rPr lang="en-GB" b="1" dirty="0" err="1" smtClean="0"/>
              <a:t>midpregnancy</a:t>
            </a:r>
            <a:r>
              <a:rPr lang="en-GB" b="1" dirty="0" smtClean="0"/>
              <a:t> due to lowered renal threshold. </a:t>
            </a:r>
          </a:p>
          <a:p>
            <a:pPr lvl="1"/>
            <a:r>
              <a:rPr lang="en-GB" b="1" dirty="0" smtClean="0"/>
              <a:t>No symptoms of diabetes. </a:t>
            </a:r>
          </a:p>
          <a:p>
            <a:pPr lvl="1"/>
            <a:r>
              <a:rPr lang="en-GB" b="1" dirty="0" smtClean="0"/>
              <a:t>GTT is normal. </a:t>
            </a:r>
          </a:p>
          <a:p>
            <a:r>
              <a:rPr lang="en-GB" b="1" dirty="0" smtClean="0"/>
              <a:t>Reducing agents: as vitamin C, </a:t>
            </a:r>
            <a:r>
              <a:rPr lang="en-GB" b="1" dirty="0" err="1" smtClean="0"/>
              <a:t>salicylates</a:t>
            </a:r>
            <a:r>
              <a:rPr lang="en-GB" b="1" dirty="0" smtClean="0"/>
              <a:t> and morphine. </a:t>
            </a:r>
          </a:p>
          <a:p>
            <a:r>
              <a:rPr lang="en-GB" b="1" dirty="0" smtClean="0"/>
              <a:t>Diabetes mellitus. </a:t>
            </a:r>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b="1" dirty="0" smtClean="0"/>
              <a:t>Management</a:t>
            </a:r>
            <a:br>
              <a:rPr lang="en-GB" b="1" dirty="0" smtClean="0"/>
            </a:br>
            <a:endParaRPr lang="en-GB" b="1" dirty="0"/>
          </a:p>
        </p:txBody>
      </p:sp>
      <p:sp>
        <p:nvSpPr>
          <p:cNvPr id="3" name="عنصر نائب للمحتوى 2"/>
          <p:cNvSpPr>
            <a:spLocks noGrp="1"/>
          </p:cNvSpPr>
          <p:nvPr>
            <p:ph idx="1"/>
          </p:nvPr>
        </p:nvSpPr>
        <p:spPr/>
        <p:txBody>
          <a:bodyPr/>
          <a:lstStyle/>
          <a:p>
            <a:r>
              <a:rPr lang="en-GB" b="1" dirty="0" smtClean="0"/>
              <a:t>Antenatal care</a:t>
            </a:r>
          </a:p>
          <a:p>
            <a:r>
              <a:rPr lang="en-GB" b="1" dirty="0" smtClean="0"/>
              <a:t>Frequent antenatal visits: for maternal and foetal follow up. </a:t>
            </a:r>
          </a:p>
          <a:p>
            <a:r>
              <a:rPr lang="en-GB" b="1" dirty="0" smtClean="0"/>
              <a:t>Control of diabetes: </a:t>
            </a:r>
          </a:p>
          <a:p>
            <a:pPr lvl="1"/>
            <a:r>
              <a:rPr lang="en-GB" b="1" dirty="0" smtClean="0"/>
              <a:t>Diet: is arranged to supply 1800 calories/ day with restriction of carbohydrates to 200 gm/ day, less fat and more proteins and </a:t>
            </a:r>
            <a:r>
              <a:rPr lang="en-GB" b="1" dirty="0" err="1" smtClean="0"/>
              <a:t>vitamines</a:t>
            </a:r>
            <a:r>
              <a:rPr lang="en-GB" b="1" dirty="0" smtClean="0"/>
              <a:t>. </a:t>
            </a:r>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pPr lvl="1"/>
            <a:r>
              <a:rPr lang="en-GB" b="1" dirty="0" smtClean="0"/>
              <a:t>Insulin therapy: </a:t>
            </a:r>
          </a:p>
          <a:p>
            <a:pPr lvl="2"/>
            <a:r>
              <a:rPr lang="en-GB" b="1" dirty="0" smtClean="0"/>
              <a:t>Oral </a:t>
            </a:r>
            <a:r>
              <a:rPr lang="en-GB" b="1" dirty="0" err="1" smtClean="0"/>
              <a:t>hypoglycaemics</a:t>
            </a:r>
            <a:r>
              <a:rPr lang="en-GB" b="1" dirty="0" smtClean="0"/>
              <a:t> are contraindicated during pregnancy, labour and early </a:t>
            </a:r>
            <a:r>
              <a:rPr lang="en-GB" b="1" dirty="0" err="1" smtClean="0"/>
              <a:t>puerperium</a:t>
            </a:r>
            <a:r>
              <a:rPr lang="en-GB" b="1" dirty="0" smtClean="0"/>
              <a:t> as they are not adequate for controlling diabetes, have </a:t>
            </a:r>
            <a:r>
              <a:rPr lang="en-GB" b="1" dirty="0" err="1" smtClean="0"/>
              <a:t>teratogenic</a:t>
            </a:r>
            <a:r>
              <a:rPr lang="en-GB" b="1" dirty="0" smtClean="0"/>
              <a:t> effects and may result in neonatal hypoglycaemia. </a:t>
            </a:r>
          </a:p>
          <a:p>
            <a:pPr lvl="2"/>
            <a:r>
              <a:rPr lang="en-GB" b="1" dirty="0" smtClean="0"/>
              <a:t>Doses of insulin tend to increase in the first half of pregnancy, then stabilise and finally rise in the last quarter, to be decreased again postpartum. </a:t>
            </a:r>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pPr lvl="2"/>
            <a:r>
              <a:rPr lang="en-GB" b="1" dirty="0" smtClean="0"/>
              <a:t>Twice daily (before breakfast and before dinner) injections of a combination of short and intermediate acting </a:t>
            </a:r>
            <a:r>
              <a:rPr lang="en-GB" b="1" dirty="0" err="1" smtClean="0"/>
              <a:t>insulins</a:t>
            </a:r>
            <a:r>
              <a:rPr lang="en-GB" b="1" dirty="0" smtClean="0"/>
              <a:t> are usually sufficient to control most patients otherwise a subcutaneous insulin pump is used. </a:t>
            </a:r>
          </a:p>
          <a:p>
            <a:pPr lvl="2"/>
            <a:r>
              <a:rPr lang="en-GB" b="1" dirty="0" err="1" smtClean="0"/>
              <a:t>Monocomponent</a:t>
            </a:r>
            <a:r>
              <a:rPr lang="en-GB" b="1" dirty="0" smtClean="0"/>
              <a:t> </a:t>
            </a:r>
            <a:r>
              <a:rPr lang="en-GB" b="1" dirty="0" err="1" smtClean="0"/>
              <a:t>insulins</a:t>
            </a:r>
            <a:r>
              <a:rPr lang="en-GB" b="1" dirty="0" smtClean="0"/>
              <a:t> which do not provoke production of antibodies are preferable e.g. " </a:t>
            </a:r>
            <a:r>
              <a:rPr lang="en-GB" b="1" dirty="0" err="1" smtClean="0"/>
              <a:t>Actrapid</a:t>
            </a:r>
            <a:r>
              <a:rPr lang="en-GB" b="1" dirty="0" smtClean="0"/>
              <a:t>" (short acting) and " </a:t>
            </a:r>
            <a:r>
              <a:rPr lang="en-GB" b="1" dirty="0" err="1" smtClean="0"/>
              <a:t>Monotard</a:t>
            </a:r>
            <a:r>
              <a:rPr lang="en-GB" b="1" dirty="0" smtClean="0"/>
              <a:t>" (intermediate acting). </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pPr lvl="2"/>
            <a:r>
              <a:rPr lang="en-GB" sz="2800" b="1" dirty="0" smtClean="0"/>
              <a:t>The total first dose of insulin is calculated by; </a:t>
            </a:r>
          </a:p>
          <a:p>
            <a:pPr lvl="3"/>
            <a:r>
              <a:rPr lang="en-GB" sz="2800" b="1" dirty="0" smtClean="0"/>
              <a:t>Starting with a low dose of 20 units combined insulin then increase it according to the blood sugar level or, </a:t>
            </a:r>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pPr lvl="3"/>
            <a:r>
              <a:rPr lang="en-GB" b="1" dirty="0" smtClean="0"/>
              <a:t>according to the patient’s weight as follow: </a:t>
            </a:r>
          </a:p>
          <a:p>
            <a:pPr lvl="4"/>
            <a:r>
              <a:rPr lang="en-GB" b="1" dirty="0" smtClean="0"/>
              <a:t>In the first trimester ............patient’s weight x 0.7 </a:t>
            </a:r>
          </a:p>
          <a:p>
            <a:pPr lvl="4"/>
            <a:r>
              <a:rPr lang="en-GB" b="1" dirty="0" smtClean="0"/>
              <a:t>In the second trimester.........patient’s weight x 0.8 </a:t>
            </a:r>
          </a:p>
          <a:p>
            <a:pPr lvl="4"/>
            <a:r>
              <a:rPr lang="en-GB" b="1" dirty="0" smtClean="0"/>
              <a:t>In the third trimester............patient’s weight x 0.9 </a:t>
            </a:r>
          </a:p>
          <a:p>
            <a:pPr lvl="3"/>
            <a:r>
              <a:rPr lang="en-GB" b="1" dirty="0" smtClean="0"/>
              <a:t>If the total dose of insulin is less than 50 units/ day, it is given in a single morning dose with the ratio: </a:t>
            </a:r>
          </a:p>
          <a:p>
            <a:pPr lvl="4"/>
            <a:r>
              <a:rPr lang="en-GB" b="1" dirty="0" smtClean="0"/>
              <a:t>Short acting (regular or </a:t>
            </a:r>
            <a:r>
              <a:rPr lang="en-GB" b="1" dirty="0" err="1" smtClean="0"/>
              <a:t>Actrapid</a:t>
            </a:r>
            <a:r>
              <a:rPr lang="en-GB" b="1" dirty="0" smtClean="0"/>
              <a:t>)/Intermediate (NPH or </a:t>
            </a:r>
            <a:r>
              <a:rPr lang="en-GB" b="1" dirty="0" err="1" smtClean="0"/>
              <a:t>Monotard</a:t>
            </a:r>
            <a:r>
              <a:rPr lang="en-GB" b="1" dirty="0" smtClean="0"/>
              <a:t>) = 0.5 </a:t>
            </a:r>
          </a:p>
          <a:p>
            <a:pPr lvl="4"/>
            <a:r>
              <a:rPr lang="en-GB" b="1" dirty="0" smtClean="0"/>
              <a:t>In higher doses, 2/3 the dose is given in the morning with the same ratio and 1/3 the dose is given in the evening in a ratio 1:1. </a:t>
            </a:r>
            <a:endParaRPr lang="en-GB"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sz="3200" dirty="0" smtClean="0"/>
              <a:t>Blood sugar analysis is carried out 4 times daily to regulate the doses as follow:</a:t>
            </a:r>
            <a:endParaRPr lang="en-GB" sz="3200" dirty="0"/>
          </a:p>
        </p:txBody>
      </p:sp>
      <p:graphicFrame>
        <p:nvGraphicFramePr>
          <p:cNvPr id="4" name="عنصر نائب للمحتوى 3"/>
          <p:cNvGraphicFramePr>
            <a:graphicFrameLocks noGrp="1"/>
          </p:cNvGraphicFramePr>
          <p:nvPr>
            <p:ph idx="1"/>
          </p:nvPr>
        </p:nvGraphicFramePr>
        <p:xfrm>
          <a:off x="304800" y="1554163"/>
          <a:ext cx="8686800" cy="2300277"/>
        </p:xfrm>
        <a:graphic>
          <a:graphicData uri="http://schemas.openxmlformats.org/drawingml/2006/table">
            <a:tbl>
              <a:tblPr firstRow="1" bandRow="1">
                <a:tableStyleId>{5C22544A-7EE6-4342-B048-85BDC9FD1C3A}</a:tableStyleId>
              </a:tblPr>
              <a:tblGrid>
                <a:gridCol w="4343400"/>
                <a:gridCol w="4343400"/>
              </a:tblGrid>
              <a:tr h="446077">
                <a:tc>
                  <a:txBody>
                    <a:bodyPr/>
                    <a:lstStyle/>
                    <a:p>
                      <a:endParaRPr lang="en-GB" dirty="0"/>
                    </a:p>
                  </a:txBody>
                  <a:tcPr marL="0" marR="0" marT="0" marB="0"/>
                </a:tc>
                <a:tc>
                  <a:txBody>
                    <a:bodyPr/>
                    <a:lstStyle/>
                    <a:p>
                      <a:endParaRPr lang="en-GB"/>
                    </a:p>
                  </a:txBody>
                  <a:tcPr marL="96520" marR="96520"/>
                </a:tc>
              </a:tr>
              <a:tr h="370840">
                <a:tc>
                  <a:txBody>
                    <a:bodyPr/>
                    <a:lstStyle/>
                    <a:p>
                      <a:r>
                        <a:rPr lang="en-GB" b="1" u="none" strike="noStrike" dirty="0">
                          <a:solidFill>
                            <a:srgbClr val="000099"/>
                          </a:solidFill>
                          <a:latin typeface="Arial"/>
                        </a:rPr>
                        <a:t>Time of analysis</a:t>
                      </a:r>
                    </a:p>
                  </a:txBody>
                  <a:tcPr marL="50271" marR="50271" marT="47625" marB="47625"/>
                </a:tc>
                <a:tc>
                  <a:txBody>
                    <a:bodyPr/>
                    <a:lstStyle/>
                    <a:p>
                      <a:r>
                        <a:rPr lang="en-GB" b="1" u="none" strike="noStrike">
                          <a:solidFill>
                            <a:srgbClr val="000099"/>
                          </a:solidFill>
                          <a:latin typeface="Arial"/>
                        </a:rPr>
                        <a:t>The dose to be regulated</a:t>
                      </a:r>
                    </a:p>
                  </a:txBody>
                  <a:tcPr marL="50271" marR="50271" marT="47625" marB="47625"/>
                </a:tc>
              </a:tr>
              <a:tr h="370840">
                <a:tc>
                  <a:txBody>
                    <a:bodyPr/>
                    <a:lstStyle/>
                    <a:p>
                      <a:r>
                        <a:rPr lang="en-GB" b="1" u="none" strike="noStrike" dirty="0">
                          <a:solidFill>
                            <a:srgbClr val="000099"/>
                          </a:solidFill>
                          <a:latin typeface="Arial"/>
                        </a:rPr>
                        <a:t>Postprandial - breakfast</a:t>
                      </a:r>
                    </a:p>
                  </a:txBody>
                  <a:tcPr marL="50271" marR="50271" marT="47625" marB="47625"/>
                </a:tc>
                <a:tc>
                  <a:txBody>
                    <a:bodyPr/>
                    <a:lstStyle/>
                    <a:p>
                      <a:r>
                        <a:rPr lang="en-GB" b="1" u="none" strike="noStrike">
                          <a:solidFill>
                            <a:srgbClr val="000099"/>
                          </a:solidFill>
                          <a:latin typeface="Arial"/>
                        </a:rPr>
                        <a:t>Evening - intermediate</a:t>
                      </a:r>
                    </a:p>
                  </a:txBody>
                  <a:tcPr marL="50271" marR="50271" marT="47625" marB="47625"/>
                </a:tc>
              </a:tr>
              <a:tr h="370840">
                <a:tc>
                  <a:txBody>
                    <a:bodyPr/>
                    <a:lstStyle/>
                    <a:p>
                      <a:r>
                        <a:rPr lang="en-GB" b="1" u="none" strike="noStrike" dirty="0">
                          <a:solidFill>
                            <a:srgbClr val="000099"/>
                          </a:solidFill>
                          <a:latin typeface="Arial"/>
                        </a:rPr>
                        <a:t>Postprandial - lunch</a:t>
                      </a:r>
                    </a:p>
                  </a:txBody>
                  <a:tcPr marL="50271" marR="50271" marT="47625" marB="47625"/>
                </a:tc>
                <a:tc>
                  <a:txBody>
                    <a:bodyPr/>
                    <a:lstStyle/>
                    <a:p>
                      <a:r>
                        <a:rPr lang="en-GB" b="1" u="none" strike="noStrike">
                          <a:solidFill>
                            <a:srgbClr val="000099"/>
                          </a:solidFill>
                          <a:latin typeface="Arial"/>
                        </a:rPr>
                        <a:t>Morning - short</a:t>
                      </a:r>
                    </a:p>
                  </a:txBody>
                  <a:tcPr marL="50271" marR="50271" marT="47625" marB="47625"/>
                </a:tc>
              </a:tr>
              <a:tr h="370840">
                <a:tc>
                  <a:txBody>
                    <a:bodyPr/>
                    <a:lstStyle/>
                    <a:p>
                      <a:r>
                        <a:rPr lang="en-GB" b="1" u="none" strike="noStrike" dirty="0">
                          <a:solidFill>
                            <a:srgbClr val="000099"/>
                          </a:solidFill>
                          <a:latin typeface="Arial"/>
                        </a:rPr>
                        <a:t>Postprandial- dinner</a:t>
                      </a:r>
                    </a:p>
                  </a:txBody>
                  <a:tcPr marL="50271" marR="50271" marT="47625" marB="47625"/>
                </a:tc>
                <a:tc>
                  <a:txBody>
                    <a:bodyPr/>
                    <a:lstStyle/>
                    <a:p>
                      <a:r>
                        <a:rPr lang="en-GB" b="1" u="none" strike="noStrike" dirty="0">
                          <a:solidFill>
                            <a:srgbClr val="000099"/>
                          </a:solidFill>
                          <a:latin typeface="Arial"/>
                        </a:rPr>
                        <a:t>Morning - intermediate</a:t>
                      </a:r>
                    </a:p>
                  </a:txBody>
                  <a:tcPr marL="50271" marR="50271" marT="47625" marB="47625"/>
                </a:tc>
              </a:tr>
              <a:tr h="370840">
                <a:tc>
                  <a:txBody>
                    <a:bodyPr/>
                    <a:lstStyle/>
                    <a:p>
                      <a:r>
                        <a:rPr lang="en-GB" b="1" u="none" strike="noStrike">
                          <a:solidFill>
                            <a:srgbClr val="000099"/>
                          </a:solidFill>
                          <a:latin typeface="Arial"/>
                        </a:rPr>
                        <a:t>Fasting - midnight</a:t>
                      </a:r>
                    </a:p>
                  </a:txBody>
                  <a:tcPr marL="50271" marR="50271" marT="47625" marB="47625"/>
                </a:tc>
                <a:tc>
                  <a:txBody>
                    <a:bodyPr/>
                    <a:lstStyle/>
                    <a:p>
                      <a:r>
                        <a:rPr lang="en-GB" b="1" u="none" strike="noStrike" dirty="0">
                          <a:solidFill>
                            <a:srgbClr val="000099"/>
                          </a:solidFill>
                          <a:latin typeface="Arial"/>
                        </a:rPr>
                        <a:t>Evening - short</a:t>
                      </a:r>
                    </a:p>
                  </a:txBody>
                  <a:tcPr marL="50271" marR="50271" marT="47625" marB="47625"/>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14348" y="214290"/>
            <a:ext cx="8229600" cy="1143000"/>
          </a:xfrm>
        </p:spPr>
        <p:txBody>
          <a:bodyPr>
            <a:normAutofit fontScale="90000"/>
          </a:bodyPr>
          <a:lstStyle/>
          <a:p>
            <a:r>
              <a:rPr lang="en-GB" sz="4000" b="1" dirty="0" smtClean="0"/>
              <a:t>The aim is to achieve </a:t>
            </a:r>
            <a:r>
              <a:rPr lang="en-GB" sz="4000" b="1" dirty="0" err="1" smtClean="0"/>
              <a:t>normoglycaemic</a:t>
            </a:r>
            <a:r>
              <a:rPr lang="en-GB" sz="4000" b="1" dirty="0" smtClean="0"/>
              <a:t> values as in GTT.</a:t>
            </a:r>
            <a:r>
              <a:rPr lang="en-GB" b="1" dirty="0" smtClean="0"/>
              <a:t/>
            </a:r>
            <a:br>
              <a:rPr lang="en-GB" b="1" dirty="0" smtClean="0"/>
            </a:br>
            <a:endParaRPr lang="en-GB" b="1" dirty="0"/>
          </a:p>
        </p:txBody>
      </p:sp>
      <p:sp>
        <p:nvSpPr>
          <p:cNvPr id="3" name="عنصر نائب للمحتوى 2"/>
          <p:cNvSpPr>
            <a:spLocks noGrp="1"/>
          </p:cNvSpPr>
          <p:nvPr>
            <p:ph idx="1"/>
          </p:nvPr>
        </p:nvSpPr>
        <p:spPr/>
        <p:txBody>
          <a:bodyPr>
            <a:normAutofit lnSpcReduction="10000"/>
          </a:bodyPr>
          <a:lstStyle/>
          <a:p>
            <a:r>
              <a:rPr lang="en-GB" b="1" dirty="0" smtClean="0"/>
              <a:t>Hospitalisation: if diabetics are not controlled as outpatients or complications develop. </a:t>
            </a:r>
          </a:p>
          <a:p>
            <a:r>
              <a:rPr lang="en-GB" b="1" dirty="0" smtClean="0"/>
              <a:t>Evaluation of foetal well - being by:- </a:t>
            </a:r>
          </a:p>
          <a:p>
            <a:pPr lvl="1"/>
            <a:r>
              <a:rPr lang="en-GB" b="1" dirty="0" smtClean="0"/>
              <a:t>ultrasound weekly, </a:t>
            </a:r>
          </a:p>
          <a:p>
            <a:pPr lvl="1"/>
            <a:r>
              <a:rPr lang="en-GB" b="1" dirty="0" err="1" smtClean="0"/>
              <a:t>cardiotocography</a:t>
            </a:r>
            <a:r>
              <a:rPr lang="en-GB" b="1" dirty="0" smtClean="0"/>
              <a:t> weekly, </a:t>
            </a:r>
          </a:p>
          <a:p>
            <a:pPr lvl="1"/>
            <a:r>
              <a:rPr lang="en-GB" b="1" dirty="0" smtClean="0"/>
              <a:t>serial </a:t>
            </a:r>
            <a:r>
              <a:rPr lang="en-GB" b="1" dirty="0" err="1" smtClean="0"/>
              <a:t>oestriol</a:t>
            </a:r>
            <a:r>
              <a:rPr lang="en-GB" b="1" dirty="0" smtClean="0"/>
              <a:t> estimation 3 times/ weekly, </a:t>
            </a:r>
          </a:p>
          <a:p>
            <a:pPr lvl="1"/>
            <a:r>
              <a:rPr lang="en-GB" b="1" dirty="0" smtClean="0"/>
              <a:t>amniocentesis before delivery for detection of </a:t>
            </a:r>
            <a:r>
              <a:rPr lang="en-GB" b="1" dirty="0" err="1" smtClean="0"/>
              <a:t>phosphatidyl</a:t>
            </a:r>
            <a:r>
              <a:rPr lang="en-GB" b="1" dirty="0" smtClean="0"/>
              <a:t> glycerol that indicates lung maturity. L/S ratio is less reliable in diabetics. </a:t>
            </a:r>
          </a:p>
          <a:p>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b="1" dirty="0" smtClean="0"/>
              <a:t>Delivery</a:t>
            </a:r>
            <a:br>
              <a:rPr lang="en-GB" b="1" dirty="0" smtClean="0"/>
            </a:br>
            <a:endParaRPr lang="en-GB" b="1" dirty="0"/>
          </a:p>
        </p:txBody>
      </p:sp>
      <p:sp>
        <p:nvSpPr>
          <p:cNvPr id="3" name="عنصر نائب للمحتوى 2"/>
          <p:cNvSpPr>
            <a:spLocks noGrp="1"/>
          </p:cNvSpPr>
          <p:nvPr>
            <p:ph idx="1"/>
          </p:nvPr>
        </p:nvSpPr>
        <p:spPr/>
        <p:txBody>
          <a:bodyPr/>
          <a:lstStyle/>
          <a:p>
            <a:r>
              <a:rPr lang="en-GB" b="1" dirty="0" smtClean="0"/>
              <a:t>Timing: pregnancy is terminated at 37 completed weeks to avoid intrauterine foetal death. </a:t>
            </a:r>
          </a:p>
          <a:p>
            <a:r>
              <a:rPr lang="en-GB" b="1" dirty="0" smtClean="0"/>
              <a:t>Mode of delivery: vaginal delivery is induced in normal presentation, favourable cervix, average sized baby and no foetal distress. Otherwise, caesarean section is indicated. </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b="1" dirty="0" smtClean="0"/>
              <a:t>Incidence</a:t>
            </a:r>
            <a:br>
              <a:rPr lang="en-GB" b="1" dirty="0" smtClean="0"/>
            </a:br>
            <a:endParaRPr lang="en-GB" b="1" dirty="0"/>
          </a:p>
        </p:txBody>
      </p:sp>
      <p:sp>
        <p:nvSpPr>
          <p:cNvPr id="3" name="عنصر نائب للمحتوى 2"/>
          <p:cNvSpPr>
            <a:spLocks noGrp="1"/>
          </p:cNvSpPr>
          <p:nvPr>
            <p:ph idx="1"/>
          </p:nvPr>
        </p:nvSpPr>
        <p:spPr/>
        <p:txBody>
          <a:bodyPr/>
          <a:lstStyle/>
          <a:p>
            <a:r>
              <a:rPr lang="en-GB" b="1" dirty="0" smtClean="0"/>
              <a:t>1:350 pregnancies.</a:t>
            </a:r>
            <a:endParaRPr lang="en-GB"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normAutofit fontScale="92500" lnSpcReduction="10000"/>
          </a:bodyPr>
          <a:lstStyle/>
          <a:p>
            <a:r>
              <a:rPr lang="en-GB" b="1" dirty="0" smtClean="0"/>
              <a:t>Insulin therapy: </a:t>
            </a:r>
          </a:p>
          <a:p>
            <a:pPr lvl="1"/>
            <a:r>
              <a:rPr lang="en-GB" b="1" dirty="0" smtClean="0"/>
              <a:t>Day prior to delivery: </a:t>
            </a:r>
          </a:p>
          <a:p>
            <a:pPr lvl="2"/>
            <a:r>
              <a:rPr lang="en-GB" b="1" dirty="0" smtClean="0"/>
              <a:t>Normal diet, - normal morning insulin, </a:t>
            </a:r>
          </a:p>
          <a:p>
            <a:pPr lvl="2"/>
            <a:r>
              <a:rPr lang="en-GB" b="1" dirty="0" smtClean="0"/>
              <a:t>reduce evening insulin by 25% or omit intermediate acting insulin. </a:t>
            </a:r>
          </a:p>
          <a:p>
            <a:pPr lvl="1"/>
            <a:r>
              <a:rPr lang="en-GB" b="1" dirty="0" smtClean="0"/>
              <a:t>Day of delivery: </a:t>
            </a:r>
          </a:p>
          <a:p>
            <a:pPr lvl="2"/>
            <a:r>
              <a:rPr lang="en-GB" b="1" dirty="0" smtClean="0"/>
              <a:t>5% glucose infusion in a rate of 125 ml/hour + short acting insulin 1-2 units/hour. </a:t>
            </a:r>
          </a:p>
          <a:p>
            <a:pPr lvl="1"/>
            <a:r>
              <a:rPr lang="en-GB" b="1" dirty="0" smtClean="0"/>
              <a:t>Postpartum: </a:t>
            </a:r>
          </a:p>
          <a:p>
            <a:pPr lvl="2"/>
            <a:r>
              <a:rPr lang="en-GB" b="1" dirty="0" smtClean="0"/>
              <a:t>Continue 5% glucose + insulin till oral feeding is established. When oral feeding is allowed the pre-pregnancy dose of insulin is given. </a:t>
            </a:r>
          </a:p>
          <a:p>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r>
              <a:rPr lang="en-GB" b="1" dirty="0" smtClean="0"/>
              <a:t>Neonatal care: </a:t>
            </a:r>
          </a:p>
          <a:p>
            <a:pPr lvl="1"/>
            <a:r>
              <a:rPr lang="en-GB" b="1" dirty="0" smtClean="0"/>
              <a:t>The neonate is managed as a premature baby as it is more liable for RDS. </a:t>
            </a:r>
          </a:p>
          <a:p>
            <a:pPr lvl="1"/>
            <a:r>
              <a:rPr lang="en-GB" b="1" dirty="0" smtClean="0"/>
              <a:t>5% glucose may given IV at a rate of 0.24 gm / kg/ hour to guard against possible neonatal hypoglycaemia. Pulsed IM glucose is not preferred as they may sustain the output of insulin from the foetal pancreas. </a:t>
            </a:r>
          </a:p>
          <a:p>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428604"/>
            <a:ext cx="8686800" cy="838200"/>
          </a:xfrm>
        </p:spPr>
        <p:txBody>
          <a:bodyPr>
            <a:normAutofit fontScale="90000"/>
          </a:bodyPr>
          <a:lstStyle/>
          <a:p>
            <a:r>
              <a:rPr lang="en-GB" b="1" dirty="0" smtClean="0"/>
              <a:t>Contraception</a:t>
            </a:r>
            <a:br>
              <a:rPr lang="en-GB" b="1" dirty="0" smtClean="0"/>
            </a:br>
            <a:endParaRPr lang="en-GB" b="1" dirty="0"/>
          </a:p>
        </p:txBody>
      </p:sp>
      <p:sp>
        <p:nvSpPr>
          <p:cNvPr id="3" name="عنصر نائب للمحتوى 2"/>
          <p:cNvSpPr>
            <a:spLocks noGrp="1"/>
          </p:cNvSpPr>
          <p:nvPr>
            <p:ph idx="1"/>
          </p:nvPr>
        </p:nvSpPr>
        <p:spPr/>
        <p:txBody>
          <a:bodyPr/>
          <a:lstStyle/>
          <a:p>
            <a:r>
              <a:rPr lang="en-GB" b="1" dirty="0" smtClean="0"/>
              <a:t>Mechanical and chemical methods or sterilization are allowed but hormonal methods are </a:t>
            </a:r>
            <a:r>
              <a:rPr lang="en-GB" b="1" dirty="0" err="1" smtClean="0"/>
              <a:t>diabetogenic</a:t>
            </a:r>
            <a:r>
              <a:rPr lang="en-GB" b="1" dirty="0" smtClean="0"/>
              <a:t> and IUDS may cause PID. </a:t>
            </a:r>
            <a:r>
              <a:rPr lang="en-GB" b="1" dirty="0" err="1" smtClean="0"/>
              <a:t>Progestogen</a:t>
            </a:r>
            <a:r>
              <a:rPr lang="en-GB" b="1" dirty="0" smtClean="0"/>
              <a:t> only contraception may be used if the patient will accept the high possibility of menstrual irregularity.</a:t>
            </a:r>
          </a:p>
          <a:p>
            <a:endParaRPr lang="en-GB"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pPr algn="ctr"/>
            <a:endParaRPr lang="en-GB" dirty="0" smtClean="0"/>
          </a:p>
          <a:p>
            <a:pPr algn="ctr"/>
            <a:endParaRPr lang="en-GB" dirty="0" smtClean="0"/>
          </a:p>
          <a:p>
            <a:pPr algn="ctr"/>
            <a:r>
              <a:rPr lang="en-GB" sz="6000" b="1" dirty="0" smtClean="0">
                <a:effectLst>
                  <a:outerShdw blurRad="38100" dist="38100" dir="2700000" algn="tl">
                    <a:srgbClr val="000000">
                      <a:alpha val="43137"/>
                    </a:srgbClr>
                  </a:outerShdw>
                </a:effectLst>
                <a:latin typeface="Arial Black" pitchFamily="34" charset="0"/>
              </a:rPr>
              <a:t>THANK  YOU</a:t>
            </a:r>
          </a:p>
          <a:p>
            <a:pPr algn="ctr"/>
            <a:endParaRPr lang="en-GB" dirty="0" smtClean="0"/>
          </a:p>
          <a:p>
            <a:pPr algn="ct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b="1" dirty="0" smtClean="0"/>
              <a:t>Classification</a:t>
            </a:r>
            <a:br>
              <a:rPr lang="en-GB" b="1" dirty="0" smtClean="0"/>
            </a:br>
            <a:endParaRPr lang="en-GB" b="1" dirty="0"/>
          </a:p>
        </p:txBody>
      </p:sp>
      <p:sp>
        <p:nvSpPr>
          <p:cNvPr id="3" name="عنصر نائب للمحتوى 2"/>
          <p:cNvSpPr>
            <a:spLocks noGrp="1"/>
          </p:cNvSpPr>
          <p:nvPr>
            <p:ph idx="1"/>
          </p:nvPr>
        </p:nvSpPr>
        <p:spPr/>
        <p:txBody>
          <a:bodyPr/>
          <a:lstStyle/>
          <a:p>
            <a:r>
              <a:rPr lang="en-GB" b="1" dirty="0" smtClean="0"/>
              <a:t>White classification (1965) is approved by The American College of Obstetricians and Gynaecologists (1986) as follow:</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b="1" dirty="0" err="1" smtClean="0"/>
              <a:t>Pregestational</a:t>
            </a:r>
            <a:r>
              <a:rPr lang="en-GB" b="1" dirty="0" smtClean="0"/>
              <a:t> Diabetes</a:t>
            </a:r>
            <a:endParaRPr lang="en-GB" b="1" dirty="0"/>
          </a:p>
        </p:txBody>
      </p:sp>
      <p:graphicFrame>
        <p:nvGraphicFramePr>
          <p:cNvPr id="4" name="عنصر نائب للمحتوى 3"/>
          <p:cNvGraphicFramePr>
            <a:graphicFrameLocks noGrp="1"/>
          </p:cNvGraphicFramePr>
          <p:nvPr>
            <p:ph idx="1"/>
          </p:nvPr>
        </p:nvGraphicFramePr>
        <p:xfrm>
          <a:off x="304800" y="1554163"/>
          <a:ext cx="8686800" cy="4683760"/>
        </p:xfrm>
        <a:graphic>
          <a:graphicData uri="http://schemas.openxmlformats.org/drawingml/2006/table">
            <a:tbl>
              <a:tblPr firstRow="1" bandRow="1">
                <a:tableStyleId>{5C22544A-7EE6-4342-B048-85BDC9FD1C3A}</a:tableStyleId>
              </a:tblPr>
              <a:tblGrid>
                <a:gridCol w="799281"/>
                <a:gridCol w="1508136"/>
                <a:gridCol w="678661"/>
                <a:gridCol w="1508136"/>
                <a:gridCol w="2744786"/>
                <a:gridCol w="1447800"/>
              </a:tblGrid>
              <a:tr h="370840">
                <a:tc>
                  <a:txBody>
                    <a:bodyPr/>
                    <a:lstStyle/>
                    <a:p>
                      <a:r>
                        <a:rPr lang="en-GB" b="1" dirty="0" smtClean="0"/>
                        <a:t>Class </a:t>
                      </a:r>
                      <a:endParaRPr lang="en-GB" b="1" dirty="0"/>
                    </a:p>
                  </a:txBody>
                  <a:tcPr marL="96520" marR="96520"/>
                </a:tc>
                <a:tc>
                  <a:txBody>
                    <a:bodyPr/>
                    <a:lstStyle/>
                    <a:p>
                      <a:r>
                        <a:rPr lang="en-GB" b="1" dirty="0" smtClean="0"/>
                        <a:t>Age at Onset </a:t>
                      </a:r>
                      <a:endParaRPr lang="en-GB" b="1" dirty="0"/>
                    </a:p>
                  </a:txBody>
                  <a:tcPr marL="96520" marR="96520"/>
                </a:tc>
                <a:tc>
                  <a:txBody>
                    <a:bodyPr/>
                    <a:lstStyle/>
                    <a:p>
                      <a:endParaRPr lang="en-GB" b="1" dirty="0"/>
                    </a:p>
                  </a:txBody>
                  <a:tcPr marL="96520" marR="96520"/>
                </a:tc>
                <a:tc>
                  <a:txBody>
                    <a:bodyPr/>
                    <a:lstStyle/>
                    <a:p>
                      <a:r>
                        <a:rPr lang="en-GB" b="1" dirty="0" smtClean="0"/>
                        <a:t>Duration (Yr) </a:t>
                      </a:r>
                      <a:endParaRPr lang="en-GB" b="1" dirty="0"/>
                    </a:p>
                  </a:txBody>
                  <a:tcPr marL="96520" marR="96520"/>
                </a:tc>
                <a:tc>
                  <a:txBody>
                    <a:bodyPr/>
                    <a:lstStyle/>
                    <a:p>
                      <a:r>
                        <a:rPr lang="en-GB" b="1" dirty="0" smtClean="0"/>
                        <a:t>Vascular Disease </a:t>
                      </a:r>
                      <a:endParaRPr lang="en-GB" b="1" dirty="0"/>
                    </a:p>
                  </a:txBody>
                  <a:tcPr marL="96520" marR="96520"/>
                </a:tc>
                <a:tc>
                  <a:txBody>
                    <a:bodyPr/>
                    <a:lstStyle/>
                    <a:p>
                      <a:r>
                        <a:rPr lang="en-GB" b="1" dirty="0" smtClean="0"/>
                        <a:t>Therapy </a:t>
                      </a:r>
                      <a:endParaRPr lang="en-GB" b="1" dirty="0"/>
                    </a:p>
                  </a:txBody>
                  <a:tcPr marL="96520" marR="96520"/>
                </a:tc>
              </a:tr>
              <a:tr h="370840">
                <a:tc>
                  <a:txBody>
                    <a:bodyPr/>
                    <a:lstStyle/>
                    <a:p>
                      <a:r>
                        <a:rPr lang="en-US" b="1" dirty="0" smtClean="0"/>
                        <a:t>A</a:t>
                      </a:r>
                      <a:endParaRPr lang="en-GB" b="1" dirty="0"/>
                    </a:p>
                  </a:txBody>
                  <a:tcPr marL="96520" marR="96520"/>
                </a:tc>
                <a:tc>
                  <a:txBody>
                    <a:bodyPr/>
                    <a:lstStyle/>
                    <a:p>
                      <a:r>
                        <a:rPr lang="en-US" b="1" dirty="0" smtClean="0"/>
                        <a:t>Any</a:t>
                      </a:r>
                      <a:endParaRPr lang="en-GB" b="1" dirty="0"/>
                    </a:p>
                  </a:txBody>
                  <a:tcPr marL="96520" marR="96520"/>
                </a:tc>
                <a:tc>
                  <a:txBody>
                    <a:bodyPr/>
                    <a:lstStyle/>
                    <a:p>
                      <a:endParaRPr lang="en-GB" b="1"/>
                    </a:p>
                  </a:txBody>
                  <a:tcPr marL="96520" marR="96520"/>
                </a:tc>
                <a:tc>
                  <a:txBody>
                    <a:bodyPr/>
                    <a:lstStyle/>
                    <a:p>
                      <a:r>
                        <a:rPr lang="en-US" b="1" dirty="0" smtClean="0"/>
                        <a:t>Any</a:t>
                      </a:r>
                      <a:endParaRPr lang="en-GB" b="1" dirty="0"/>
                    </a:p>
                  </a:txBody>
                  <a:tcPr marL="96520" marR="965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None</a:t>
                      </a:r>
                    </a:p>
                    <a:p>
                      <a:endParaRPr lang="en-GB" b="1" dirty="0"/>
                    </a:p>
                  </a:txBody>
                  <a:tcPr marL="96520" marR="96520"/>
                </a:tc>
                <a:tc>
                  <a:txBody>
                    <a:bodyPr/>
                    <a:lstStyle/>
                    <a:p>
                      <a:r>
                        <a:rPr lang="en-GB" b="1" dirty="0" smtClean="0"/>
                        <a:t>A-1, diet only</a:t>
                      </a:r>
                      <a:endParaRPr lang="en-GB" b="1" dirty="0"/>
                    </a:p>
                  </a:txBody>
                  <a:tcPr marL="96520" marR="96520"/>
                </a:tc>
              </a:tr>
              <a:tr h="370840">
                <a:tc>
                  <a:txBody>
                    <a:bodyPr/>
                    <a:lstStyle/>
                    <a:p>
                      <a:r>
                        <a:rPr lang="en-US" b="1" dirty="0" smtClean="0"/>
                        <a:t>B</a:t>
                      </a:r>
                      <a:endParaRPr lang="en-GB" b="1" dirty="0"/>
                    </a:p>
                  </a:txBody>
                  <a:tcPr marL="96520" marR="96520"/>
                </a:tc>
                <a:tc>
                  <a:txBody>
                    <a:bodyPr/>
                    <a:lstStyle/>
                    <a:p>
                      <a:r>
                        <a:rPr lang="en-US" b="1" dirty="0" smtClean="0"/>
                        <a:t>Over 20</a:t>
                      </a:r>
                      <a:endParaRPr lang="en-GB" b="1" dirty="0"/>
                    </a:p>
                  </a:txBody>
                  <a:tcPr marL="96520" marR="96520"/>
                </a:tc>
                <a:tc>
                  <a:txBody>
                    <a:bodyPr/>
                    <a:lstStyle/>
                    <a:p>
                      <a:endParaRPr lang="en-GB" b="1"/>
                    </a:p>
                  </a:txBody>
                  <a:tcPr marL="96520" marR="96520"/>
                </a:tc>
                <a:tc>
                  <a:txBody>
                    <a:bodyPr/>
                    <a:lstStyle/>
                    <a:p>
                      <a:r>
                        <a:rPr lang="en-US" b="1" dirty="0" smtClean="0"/>
                        <a:t>&lt; 10</a:t>
                      </a:r>
                      <a:endParaRPr lang="en-GB" b="1" dirty="0"/>
                    </a:p>
                  </a:txBody>
                  <a:tcPr marL="96520" marR="96520"/>
                </a:tc>
                <a:tc>
                  <a:txBody>
                    <a:bodyPr/>
                    <a:lstStyle/>
                    <a:p>
                      <a:r>
                        <a:rPr lang="en-GB" b="1" dirty="0" smtClean="0"/>
                        <a:t>None</a:t>
                      </a:r>
                      <a:endParaRPr lang="en-GB" b="1" dirty="0"/>
                    </a:p>
                  </a:txBody>
                  <a:tcPr marL="96520" marR="96520"/>
                </a:tc>
                <a:tc>
                  <a:txBody>
                    <a:bodyPr/>
                    <a:lstStyle/>
                    <a:p>
                      <a:r>
                        <a:rPr lang="en-GB" b="1" dirty="0" smtClean="0"/>
                        <a:t>Insulin</a:t>
                      </a:r>
                      <a:endParaRPr lang="en-GB" b="1" dirty="0"/>
                    </a:p>
                  </a:txBody>
                  <a:tcPr marL="96520" marR="96520"/>
                </a:tc>
              </a:tr>
              <a:tr h="370840">
                <a:tc>
                  <a:txBody>
                    <a:bodyPr/>
                    <a:lstStyle/>
                    <a:p>
                      <a:r>
                        <a:rPr lang="en-US" b="1" dirty="0" smtClean="0"/>
                        <a:t>C</a:t>
                      </a:r>
                      <a:endParaRPr lang="en-GB" b="1" dirty="0"/>
                    </a:p>
                  </a:txBody>
                  <a:tcPr marL="96520" marR="96520"/>
                </a:tc>
                <a:tc>
                  <a:txBody>
                    <a:bodyPr/>
                    <a:lstStyle/>
                    <a:p>
                      <a:r>
                        <a:rPr lang="en-US" b="1" dirty="0" smtClean="0"/>
                        <a:t>10--19</a:t>
                      </a:r>
                      <a:endParaRPr lang="en-GB" b="1" dirty="0"/>
                    </a:p>
                  </a:txBody>
                  <a:tcPr marL="96520" marR="96520"/>
                </a:tc>
                <a:tc>
                  <a:txBody>
                    <a:bodyPr/>
                    <a:lstStyle/>
                    <a:p>
                      <a:r>
                        <a:rPr lang="en-US" b="1" dirty="0" smtClean="0"/>
                        <a:t>or</a:t>
                      </a:r>
                      <a:endParaRPr lang="en-GB" b="1" dirty="0"/>
                    </a:p>
                  </a:txBody>
                  <a:tcPr marL="96520" marR="96520"/>
                </a:tc>
                <a:tc>
                  <a:txBody>
                    <a:bodyPr/>
                    <a:lstStyle/>
                    <a:p>
                      <a:r>
                        <a:rPr lang="en-US" b="1" dirty="0" smtClean="0"/>
                        <a:t>10-- 19</a:t>
                      </a:r>
                      <a:endParaRPr lang="en-GB" b="1" dirty="0"/>
                    </a:p>
                  </a:txBody>
                  <a:tcPr marL="96520" marR="96520"/>
                </a:tc>
                <a:tc>
                  <a:txBody>
                    <a:bodyPr/>
                    <a:lstStyle/>
                    <a:p>
                      <a:r>
                        <a:rPr lang="en-GB" b="1" dirty="0" smtClean="0"/>
                        <a:t>None</a:t>
                      </a:r>
                      <a:endParaRPr lang="en-GB" b="1" dirty="0"/>
                    </a:p>
                  </a:txBody>
                  <a:tcPr marL="96520" marR="96520"/>
                </a:tc>
                <a:tc>
                  <a:txBody>
                    <a:bodyPr/>
                    <a:lstStyle/>
                    <a:p>
                      <a:r>
                        <a:rPr lang="en-GB" b="1" dirty="0" smtClean="0"/>
                        <a:t>Insulin</a:t>
                      </a:r>
                      <a:endParaRPr lang="en-GB" b="1" dirty="0"/>
                    </a:p>
                  </a:txBody>
                  <a:tcPr marL="96520" marR="96520"/>
                </a:tc>
              </a:tr>
              <a:tr h="370840">
                <a:tc>
                  <a:txBody>
                    <a:bodyPr/>
                    <a:lstStyle/>
                    <a:p>
                      <a:r>
                        <a:rPr lang="en-US" b="1" dirty="0" smtClean="0"/>
                        <a:t>D</a:t>
                      </a:r>
                      <a:endParaRPr lang="en-GB" b="1" dirty="0"/>
                    </a:p>
                  </a:txBody>
                  <a:tcPr marL="96520" marR="96520"/>
                </a:tc>
                <a:tc>
                  <a:txBody>
                    <a:bodyPr/>
                    <a:lstStyle/>
                    <a:p>
                      <a:r>
                        <a:rPr lang="en-US" b="1" dirty="0" smtClean="0"/>
                        <a:t>&lt;</a:t>
                      </a:r>
                      <a:r>
                        <a:rPr lang="en-US" b="1" baseline="0" dirty="0" smtClean="0"/>
                        <a:t> 10</a:t>
                      </a:r>
                      <a:endParaRPr lang="en-GB" b="1" dirty="0"/>
                    </a:p>
                  </a:txBody>
                  <a:tcPr marL="96520" marR="96520"/>
                </a:tc>
                <a:tc>
                  <a:txBody>
                    <a:bodyPr/>
                    <a:lstStyle/>
                    <a:p>
                      <a:r>
                        <a:rPr lang="en-US" b="1" dirty="0" smtClean="0"/>
                        <a:t>or</a:t>
                      </a:r>
                      <a:endParaRPr lang="en-GB" b="1" dirty="0"/>
                    </a:p>
                  </a:txBody>
                  <a:tcPr marL="96520" marR="96520"/>
                </a:tc>
                <a:tc>
                  <a:txBody>
                    <a:bodyPr/>
                    <a:lstStyle/>
                    <a:p>
                      <a:r>
                        <a:rPr lang="en-US" b="1" dirty="0" smtClean="0"/>
                        <a:t>&gt; 20</a:t>
                      </a:r>
                      <a:endParaRPr lang="en-GB" b="1" dirty="0"/>
                    </a:p>
                  </a:txBody>
                  <a:tcPr marL="96520" marR="965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Benign retinopathy</a:t>
                      </a:r>
                    </a:p>
                    <a:p>
                      <a:endParaRPr lang="en-GB" b="1" dirty="0"/>
                    </a:p>
                  </a:txBody>
                  <a:tcPr marL="96520" marR="96520"/>
                </a:tc>
                <a:tc>
                  <a:txBody>
                    <a:bodyPr/>
                    <a:lstStyle/>
                    <a:p>
                      <a:r>
                        <a:rPr lang="en-GB" b="1" dirty="0" smtClean="0"/>
                        <a:t>Insulin</a:t>
                      </a:r>
                      <a:endParaRPr lang="en-GB" b="1" dirty="0"/>
                    </a:p>
                  </a:txBody>
                  <a:tcPr marL="96520" marR="96520"/>
                </a:tc>
              </a:tr>
              <a:tr h="370840">
                <a:tc>
                  <a:txBody>
                    <a:bodyPr/>
                    <a:lstStyle/>
                    <a:p>
                      <a:r>
                        <a:rPr lang="en-US" b="1" dirty="0" smtClean="0"/>
                        <a:t>F</a:t>
                      </a:r>
                      <a:endParaRPr lang="en-GB" b="1" dirty="0"/>
                    </a:p>
                  </a:txBody>
                  <a:tcPr marL="96520" marR="96520"/>
                </a:tc>
                <a:tc>
                  <a:txBody>
                    <a:bodyPr/>
                    <a:lstStyle/>
                    <a:p>
                      <a:r>
                        <a:rPr lang="en-US" b="1" dirty="0" smtClean="0"/>
                        <a:t>Any</a:t>
                      </a:r>
                      <a:endParaRPr lang="en-GB" b="1" dirty="0"/>
                    </a:p>
                  </a:txBody>
                  <a:tcPr marL="96520" marR="96520"/>
                </a:tc>
                <a:tc>
                  <a:txBody>
                    <a:bodyPr/>
                    <a:lstStyle/>
                    <a:p>
                      <a:endParaRPr lang="en-GB" b="1"/>
                    </a:p>
                  </a:txBody>
                  <a:tcPr marL="96520" marR="96520"/>
                </a:tc>
                <a:tc>
                  <a:txBody>
                    <a:bodyPr/>
                    <a:lstStyle/>
                    <a:p>
                      <a:r>
                        <a:rPr lang="en-US" b="1" dirty="0" smtClean="0"/>
                        <a:t>Any</a:t>
                      </a:r>
                      <a:endParaRPr lang="en-GB" b="1" dirty="0"/>
                    </a:p>
                  </a:txBody>
                  <a:tcPr marL="96520" marR="965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Nephropathy</a:t>
                      </a:r>
                    </a:p>
                    <a:p>
                      <a:endParaRPr lang="en-GB" b="1" dirty="0"/>
                    </a:p>
                  </a:txBody>
                  <a:tcPr marL="96520" marR="96520"/>
                </a:tc>
                <a:tc>
                  <a:txBody>
                    <a:bodyPr/>
                    <a:lstStyle/>
                    <a:p>
                      <a:r>
                        <a:rPr lang="en-GB" b="1" dirty="0" smtClean="0"/>
                        <a:t>Insulin</a:t>
                      </a:r>
                      <a:endParaRPr lang="en-GB" b="1" dirty="0"/>
                    </a:p>
                  </a:txBody>
                  <a:tcPr marL="96520" marR="96520"/>
                </a:tc>
              </a:tr>
              <a:tr h="370840">
                <a:tc>
                  <a:txBody>
                    <a:bodyPr/>
                    <a:lstStyle/>
                    <a:p>
                      <a:r>
                        <a:rPr lang="en-US" b="1" dirty="0" smtClean="0"/>
                        <a:t>R</a:t>
                      </a:r>
                      <a:endParaRPr lang="en-GB" b="1" dirty="0"/>
                    </a:p>
                  </a:txBody>
                  <a:tcPr marL="96520" marR="96520"/>
                </a:tc>
                <a:tc>
                  <a:txBody>
                    <a:bodyPr/>
                    <a:lstStyle/>
                    <a:p>
                      <a:r>
                        <a:rPr lang="en-US" b="1" dirty="0" smtClean="0"/>
                        <a:t>Any</a:t>
                      </a:r>
                      <a:endParaRPr lang="en-GB" b="1" dirty="0"/>
                    </a:p>
                  </a:txBody>
                  <a:tcPr marL="96520" marR="96520"/>
                </a:tc>
                <a:tc>
                  <a:txBody>
                    <a:bodyPr/>
                    <a:lstStyle/>
                    <a:p>
                      <a:endParaRPr lang="en-GB" b="1"/>
                    </a:p>
                  </a:txBody>
                  <a:tcPr marL="96520" marR="96520"/>
                </a:tc>
                <a:tc>
                  <a:txBody>
                    <a:bodyPr/>
                    <a:lstStyle/>
                    <a:p>
                      <a:r>
                        <a:rPr lang="en-US" b="1" dirty="0" smtClean="0"/>
                        <a:t>Any</a:t>
                      </a:r>
                      <a:endParaRPr lang="en-GB" b="1" dirty="0"/>
                    </a:p>
                  </a:txBody>
                  <a:tcPr marL="96520" marR="965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Proliferative retinopathy</a:t>
                      </a:r>
                    </a:p>
                    <a:p>
                      <a:endParaRPr lang="en-GB" b="1" dirty="0"/>
                    </a:p>
                  </a:txBody>
                  <a:tcPr marL="96520" marR="96520"/>
                </a:tc>
                <a:tc>
                  <a:txBody>
                    <a:bodyPr/>
                    <a:lstStyle/>
                    <a:p>
                      <a:r>
                        <a:rPr lang="en-GB" b="1" dirty="0" smtClean="0"/>
                        <a:t>Insulin</a:t>
                      </a:r>
                      <a:endParaRPr lang="en-GB" b="1" dirty="0"/>
                    </a:p>
                  </a:txBody>
                  <a:tcPr marL="96520" marR="96520"/>
                </a:tc>
              </a:tr>
              <a:tr h="370840">
                <a:tc>
                  <a:txBody>
                    <a:bodyPr/>
                    <a:lstStyle/>
                    <a:p>
                      <a:r>
                        <a:rPr lang="en-US" b="1" dirty="0" smtClean="0"/>
                        <a:t>H</a:t>
                      </a:r>
                      <a:endParaRPr lang="en-GB" b="1" dirty="0"/>
                    </a:p>
                  </a:txBody>
                  <a:tcPr marL="96520" marR="96520"/>
                </a:tc>
                <a:tc>
                  <a:txBody>
                    <a:bodyPr/>
                    <a:lstStyle/>
                    <a:p>
                      <a:r>
                        <a:rPr lang="en-US" b="1" dirty="0" smtClean="0"/>
                        <a:t>Any</a:t>
                      </a:r>
                      <a:endParaRPr lang="en-GB" b="1" dirty="0"/>
                    </a:p>
                  </a:txBody>
                  <a:tcPr marL="96520" marR="96520"/>
                </a:tc>
                <a:tc>
                  <a:txBody>
                    <a:bodyPr/>
                    <a:lstStyle/>
                    <a:p>
                      <a:endParaRPr lang="en-GB" b="1"/>
                    </a:p>
                  </a:txBody>
                  <a:tcPr marL="96520" marR="96520"/>
                </a:tc>
                <a:tc>
                  <a:txBody>
                    <a:bodyPr/>
                    <a:lstStyle/>
                    <a:p>
                      <a:r>
                        <a:rPr lang="en-US" b="1" dirty="0" smtClean="0"/>
                        <a:t>Any</a:t>
                      </a:r>
                      <a:endParaRPr lang="en-GB" b="1" dirty="0"/>
                    </a:p>
                  </a:txBody>
                  <a:tcPr marL="96520" marR="965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Heart disease</a:t>
                      </a:r>
                    </a:p>
                    <a:p>
                      <a:endParaRPr lang="en-GB" b="1" dirty="0"/>
                    </a:p>
                  </a:txBody>
                  <a:tcPr marL="96520" marR="96520"/>
                </a:tc>
                <a:tc>
                  <a:txBody>
                    <a:bodyPr/>
                    <a:lstStyle/>
                    <a:p>
                      <a:r>
                        <a:rPr lang="en-GB" b="1" dirty="0" smtClean="0"/>
                        <a:t>Insulin</a:t>
                      </a:r>
                      <a:endParaRPr lang="en-GB" b="1" dirty="0"/>
                    </a:p>
                  </a:txBody>
                  <a:tcPr marL="96520" marR="96520"/>
                </a:tc>
              </a:tr>
              <a:tr h="370840">
                <a:tc>
                  <a:txBody>
                    <a:bodyPr/>
                    <a:lstStyle/>
                    <a:p>
                      <a:r>
                        <a:rPr lang="en-US" b="1" dirty="0" smtClean="0"/>
                        <a:t>T</a:t>
                      </a:r>
                      <a:endParaRPr lang="en-GB" b="1" dirty="0"/>
                    </a:p>
                  </a:txBody>
                  <a:tcPr marL="96520" marR="96520"/>
                </a:tc>
                <a:tc>
                  <a:txBody>
                    <a:bodyPr/>
                    <a:lstStyle/>
                    <a:p>
                      <a:r>
                        <a:rPr lang="en-US" b="1" dirty="0" smtClean="0"/>
                        <a:t>Any</a:t>
                      </a:r>
                      <a:endParaRPr lang="en-GB" b="1" dirty="0"/>
                    </a:p>
                  </a:txBody>
                  <a:tcPr marL="96520" marR="96520"/>
                </a:tc>
                <a:tc>
                  <a:txBody>
                    <a:bodyPr/>
                    <a:lstStyle/>
                    <a:p>
                      <a:endParaRPr lang="en-GB" b="1"/>
                    </a:p>
                  </a:txBody>
                  <a:tcPr marL="96520" marR="96520"/>
                </a:tc>
                <a:tc>
                  <a:txBody>
                    <a:bodyPr/>
                    <a:lstStyle/>
                    <a:p>
                      <a:r>
                        <a:rPr lang="en-US" b="1" dirty="0" smtClean="0"/>
                        <a:t>Any</a:t>
                      </a:r>
                      <a:endParaRPr lang="en-GB" b="1" dirty="0"/>
                    </a:p>
                  </a:txBody>
                  <a:tcPr marL="96520" marR="96520"/>
                </a:tc>
                <a:tc>
                  <a:txBody>
                    <a:bodyPr/>
                    <a:lstStyle/>
                    <a:p>
                      <a:r>
                        <a:rPr lang="en-GB" b="1" dirty="0" smtClean="0"/>
                        <a:t>After renal transplantation</a:t>
                      </a:r>
                      <a:endParaRPr lang="en-GB" b="1" dirty="0"/>
                    </a:p>
                  </a:txBody>
                  <a:tcPr marL="96520" marR="96520"/>
                </a:tc>
                <a:tc>
                  <a:txBody>
                    <a:bodyPr/>
                    <a:lstStyle/>
                    <a:p>
                      <a:r>
                        <a:rPr lang="en-GB" b="1" dirty="0" smtClean="0"/>
                        <a:t>Insulin</a:t>
                      </a:r>
                      <a:endParaRPr lang="en-GB" b="1" dirty="0"/>
                    </a:p>
                  </a:txBody>
                  <a:tcPr marL="96520" marR="9652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b="1" dirty="0" smtClean="0"/>
              <a:t>Gestational Diabetes</a:t>
            </a:r>
            <a:endParaRPr lang="en-GB" b="1" dirty="0"/>
          </a:p>
        </p:txBody>
      </p:sp>
      <p:graphicFrame>
        <p:nvGraphicFramePr>
          <p:cNvPr id="4" name="عنصر نائب للمحتوى 3"/>
          <p:cNvGraphicFramePr>
            <a:graphicFrameLocks noGrp="1"/>
          </p:cNvGraphicFramePr>
          <p:nvPr>
            <p:ph idx="1"/>
          </p:nvPr>
        </p:nvGraphicFramePr>
        <p:xfrm>
          <a:off x="304800" y="1554163"/>
          <a:ext cx="8686800" cy="3043246"/>
        </p:xfrm>
        <a:graphic>
          <a:graphicData uri="http://schemas.openxmlformats.org/drawingml/2006/table">
            <a:tbl>
              <a:tblPr firstRow="1" bandRow="1">
                <a:tableStyleId>{5C22544A-7EE6-4342-B048-85BDC9FD1C3A}</a:tableStyleId>
              </a:tblPr>
              <a:tblGrid>
                <a:gridCol w="2171700"/>
                <a:gridCol w="2171700"/>
                <a:gridCol w="2171700"/>
                <a:gridCol w="2171700"/>
              </a:tblGrid>
              <a:tr h="1409738">
                <a:tc>
                  <a:txBody>
                    <a:bodyPr/>
                    <a:lstStyle/>
                    <a:p>
                      <a:r>
                        <a:rPr lang="en-GB" b="1" dirty="0" smtClean="0"/>
                        <a:t>Class </a:t>
                      </a:r>
                      <a:endParaRPr lang="en-GB" b="1" dirty="0"/>
                    </a:p>
                  </a:txBody>
                  <a:tcPr marL="96520" marR="96520"/>
                </a:tc>
                <a:tc>
                  <a:txBody>
                    <a:bodyPr/>
                    <a:lstStyle/>
                    <a:p>
                      <a:r>
                        <a:rPr lang="en-GB" b="1" dirty="0" smtClean="0"/>
                        <a:t>Fasting Plasma Glucose </a:t>
                      </a:r>
                      <a:endParaRPr lang="en-GB" b="1" dirty="0"/>
                    </a:p>
                  </a:txBody>
                  <a:tcPr marL="96520" marR="96520"/>
                </a:tc>
                <a:tc>
                  <a:txBody>
                    <a:bodyPr/>
                    <a:lstStyle/>
                    <a:p>
                      <a:endParaRPr lang="en-GB" b="1"/>
                    </a:p>
                  </a:txBody>
                  <a:tcPr marL="96520" marR="96520"/>
                </a:tc>
                <a:tc>
                  <a:txBody>
                    <a:bodyPr/>
                    <a:lstStyle/>
                    <a:p>
                      <a:r>
                        <a:rPr lang="en-GB" b="1" dirty="0" smtClean="0"/>
                        <a:t>Postprandial Plasma Glucose </a:t>
                      </a:r>
                      <a:endParaRPr lang="en-GB" b="1" dirty="0"/>
                    </a:p>
                  </a:txBody>
                  <a:tcPr marL="96520" marR="96520"/>
                </a:tc>
              </a:tr>
              <a:tr h="816754">
                <a:tc>
                  <a:txBody>
                    <a:bodyPr/>
                    <a:lstStyle/>
                    <a:p>
                      <a:r>
                        <a:rPr lang="en-GB" b="1" dirty="0" smtClean="0"/>
                        <a:t>A-1 </a:t>
                      </a:r>
                      <a:endParaRPr lang="en-GB" b="1" dirty="0"/>
                    </a:p>
                  </a:txBody>
                  <a:tcPr marL="96520" marR="96520"/>
                </a:tc>
                <a:tc>
                  <a:txBody>
                    <a:bodyPr/>
                    <a:lstStyle/>
                    <a:p>
                      <a:r>
                        <a:rPr lang="en-GB" b="1" dirty="0" smtClean="0"/>
                        <a:t>&lt;105 mg/dl </a:t>
                      </a:r>
                      <a:endParaRPr lang="en-GB" b="1" dirty="0"/>
                    </a:p>
                  </a:txBody>
                  <a:tcPr marL="96520" marR="96520"/>
                </a:tc>
                <a:tc>
                  <a:txBody>
                    <a:bodyPr/>
                    <a:lstStyle/>
                    <a:p>
                      <a:r>
                        <a:rPr lang="en-GB" b="1" dirty="0" smtClean="0"/>
                        <a:t>and </a:t>
                      </a:r>
                      <a:endParaRPr lang="en-GB" b="1" dirty="0"/>
                    </a:p>
                  </a:txBody>
                  <a:tcPr marL="96520" marR="96520"/>
                </a:tc>
                <a:tc>
                  <a:txBody>
                    <a:bodyPr/>
                    <a:lstStyle/>
                    <a:p>
                      <a:r>
                        <a:rPr lang="en-GB" b="1" dirty="0" smtClean="0"/>
                        <a:t>&lt;120mg/dl </a:t>
                      </a:r>
                      <a:endParaRPr lang="en-GB" b="1" dirty="0"/>
                    </a:p>
                  </a:txBody>
                  <a:tcPr marL="96520" marR="96520"/>
                </a:tc>
              </a:tr>
              <a:tr h="816754">
                <a:tc>
                  <a:txBody>
                    <a:bodyPr/>
                    <a:lstStyle/>
                    <a:p>
                      <a:r>
                        <a:rPr lang="en-GB" b="1" dirty="0" smtClean="0"/>
                        <a:t>A-2 </a:t>
                      </a:r>
                      <a:endParaRPr lang="en-GB" b="1" dirty="0"/>
                    </a:p>
                  </a:txBody>
                  <a:tcPr marL="96520" marR="96520"/>
                </a:tc>
                <a:tc>
                  <a:txBody>
                    <a:bodyPr/>
                    <a:lstStyle/>
                    <a:p>
                      <a:r>
                        <a:rPr lang="en-GB" b="1" dirty="0" smtClean="0"/>
                        <a:t>&gt;105 mg/dl </a:t>
                      </a:r>
                      <a:endParaRPr lang="en-GB" b="1" dirty="0"/>
                    </a:p>
                  </a:txBody>
                  <a:tcPr marL="96520" marR="96520"/>
                </a:tc>
                <a:tc>
                  <a:txBody>
                    <a:bodyPr/>
                    <a:lstStyle/>
                    <a:p>
                      <a:r>
                        <a:rPr lang="en-GB" b="1" dirty="0" smtClean="0"/>
                        <a:t>and/or </a:t>
                      </a:r>
                      <a:endParaRPr lang="en-GB" b="1" dirty="0"/>
                    </a:p>
                  </a:txBody>
                  <a:tcPr marL="96520" marR="96520"/>
                </a:tc>
                <a:tc>
                  <a:txBody>
                    <a:bodyPr/>
                    <a:lstStyle/>
                    <a:p>
                      <a:r>
                        <a:rPr lang="en-GB" b="1" dirty="0" smtClean="0"/>
                        <a:t>&gt;120mg/dl </a:t>
                      </a:r>
                      <a:endParaRPr lang="en-GB" b="1" dirty="0"/>
                    </a:p>
                  </a:txBody>
                  <a:tcPr marL="96520" marR="9652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GB"/>
          </a:p>
        </p:txBody>
      </p:sp>
      <p:sp>
        <p:nvSpPr>
          <p:cNvPr id="3" name="عنصر نائب للمحتوى 2"/>
          <p:cNvSpPr>
            <a:spLocks noGrp="1"/>
          </p:cNvSpPr>
          <p:nvPr>
            <p:ph idx="1"/>
          </p:nvPr>
        </p:nvSpPr>
        <p:spPr/>
        <p:txBody>
          <a:bodyPr/>
          <a:lstStyle/>
          <a:p>
            <a:r>
              <a:rPr lang="en-GB" b="1" dirty="0" smtClean="0"/>
              <a:t>Gestational diabetes is appearance of diabetes for the first time during pregnancy and disappears postpartum.</a:t>
            </a:r>
            <a:br>
              <a:rPr lang="en-GB" b="1" dirty="0" smtClean="0"/>
            </a:br>
            <a:r>
              <a:rPr lang="en-GB" b="1" dirty="0" smtClean="0"/>
              <a:t>In the original white classification, class A diabetes is asymptomatic diabetes with abnormal glucose tolerance test i.e. chemical diabetes.</a:t>
            </a:r>
            <a:endParaRPr lang="en-GB"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b="1" dirty="0" smtClean="0"/>
              <a:t>Phases of Diabetes Mellitus</a:t>
            </a:r>
            <a:r>
              <a:rPr lang="en-GB" dirty="0" smtClean="0"/>
              <a:t/>
            </a:r>
            <a:br>
              <a:rPr lang="en-GB" dirty="0" smtClean="0"/>
            </a:br>
            <a:endParaRPr lang="en-GB" dirty="0"/>
          </a:p>
        </p:txBody>
      </p:sp>
      <p:sp>
        <p:nvSpPr>
          <p:cNvPr id="3" name="عنصر نائب للمحتوى 2"/>
          <p:cNvSpPr>
            <a:spLocks noGrp="1"/>
          </p:cNvSpPr>
          <p:nvPr>
            <p:ph idx="1"/>
          </p:nvPr>
        </p:nvSpPr>
        <p:spPr/>
        <p:txBody>
          <a:bodyPr>
            <a:normAutofit fontScale="85000" lnSpcReduction="10000"/>
          </a:bodyPr>
          <a:lstStyle/>
          <a:p>
            <a:r>
              <a:rPr lang="en-GB" b="1" dirty="0" smtClean="0"/>
              <a:t>Potential diabetes: There is high risk of developing diabetes e.g. if one or both parents is diabetic. </a:t>
            </a:r>
          </a:p>
          <a:p>
            <a:r>
              <a:rPr lang="en-GB" b="1" dirty="0" err="1" smtClean="0"/>
              <a:t>Prediabetes</a:t>
            </a:r>
            <a:r>
              <a:rPr lang="en-GB" b="1" dirty="0" smtClean="0"/>
              <a:t>: The period preceding the development of diabetes. It is a retrospective diagnosis. </a:t>
            </a:r>
          </a:p>
          <a:p>
            <a:r>
              <a:rPr lang="en-GB" b="1" dirty="0" smtClean="0"/>
              <a:t>Latent diabetes: Diabetes appears only under stress conditions as pregnancy (gestational diabetes) or with cortisone administration. </a:t>
            </a:r>
          </a:p>
          <a:p>
            <a:r>
              <a:rPr lang="en-GB" b="1" dirty="0" smtClean="0"/>
              <a:t>Chemical diabetes: An abnormal glucose tolerance test without symptoms. </a:t>
            </a:r>
          </a:p>
          <a:p>
            <a:r>
              <a:rPr lang="en-GB" b="1" dirty="0" smtClean="0"/>
              <a:t>Clinical diabetes: An abnormal glucose tolerance test with symptoms of diabetes. </a:t>
            </a:r>
          </a:p>
          <a:p>
            <a:endParaRPr lang="en-GB"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214</TotalTime>
  <Words>2109</Words>
  <Application>Microsoft Office PowerPoint</Application>
  <PresentationFormat>عرض على الشاشة (3:4)‏</PresentationFormat>
  <Paragraphs>259</Paragraphs>
  <Slides>43</Slides>
  <Notes>2</Notes>
  <HiddenSlides>0</HiddenSlides>
  <MMClips>0</MMClips>
  <ScaleCrop>false</ScaleCrop>
  <HeadingPairs>
    <vt:vector size="4" baseType="variant">
      <vt:variant>
        <vt:lpstr>سمة</vt:lpstr>
      </vt:variant>
      <vt:variant>
        <vt:i4>1</vt:i4>
      </vt:variant>
      <vt:variant>
        <vt:lpstr>عناوين الشرائح</vt:lpstr>
      </vt:variant>
      <vt:variant>
        <vt:i4>43</vt:i4>
      </vt:variant>
    </vt:vector>
  </HeadingPairs>
  <TitlesOfParts>
    <vt:vector size="44" baseType="lpstr">
      <vt:lpstr>رحلة</vt:lpstr>
      <vt:lpstr>Diabetes Mellitus in Pregnancy</vt:lpstr>
      <vt:lpstr>definition</vt:lpstr>
      <vt:lpstr>Gestational Diabetes (GDM)</vt:lpstr>
      <vt:lpstr>Incidence </vt:lpstr>
      <vt:lpstr>Classification </vt:lpstr>
      <vt:lpstr>Pregestational Diabetes</vt:lpstr>
      <vt:lpstr>Gestational Diabetes</vt:lpstr>
      <vt:lpstr>الشريحة 8</vt:lpstr>
      <vt:lpstr>Phases of Diabetes Mellitus </vt:lpstr>
      <vt:lpstr>الشريحة 10</vt:lpstr>
      <vt:lpstr>Normal glucose metabolism</vt:lpstr>
      <vt:lpstr>Effect of Pregnancy on Diabetes</vt:lpstr>
      <vt:lpstr>Effect of Diabetes on Pregnancy </vt:lpstr>
      <vt:lpstr>الشريحة 14</vt:lpstr>
      <vt:lpstr>Diabetes in Pregnancy: Clinical implications</vt:lpstr>
      <vt:lpstr>الشريحة 16</vt:lpstr>
      <vt:lpstr>الشريحة 17</vt:lpstr>
      <vt:lpstr>الشريحة 18</vt:lpstr>
      <vt:lpstr>الشريحة 19</vt:lpstr>
      <vt:lpstr>الشريحة 20</vt:lpstr>
      <vt:lpstr>الشريحة 21</vt:lpstr>
      <vt:lpstr>Diagnosis</vt:lpstr>
      <vt:lpstr>الشريحة 23</vt:lpstr>
      <vt:lpstr>الشريحة 24</vt:lpstr>
      <vt:lpstr>Glucose tolerance test (GTT):</vt:lpstr>
      <vt:lpstr>الشريحة 26</vt:lpstr>
      <vt:lpstr>الشريحة 27</vt:lpstr>
      <vt:lpstr>الشريحة 28</vt:lpstr>
      <vt:lpstr>Differential Diagnosis of Glycosuria</vt:lpstr>
      <vt:lpstr>الشريحة 30</vt:lpstr>
      <vt:lpstr>الشريحة 31</vt:lpstr>
      <vt:lpstr>Management </vt:lpstr>
      <vt:lpstr>الشريحة 33</vt:lpstr>
      <vt:lpstr>الشريحة 34</vt:lpstr>
      <vt:lpstr>الشريحة 35</vt:lpstr>
      <vt:lpstr>الشريحة 36</vt:lpstr>
      <vt:lpstr>Blood sugar analysis is carried out 4 times daily to regulate the doses as follow:</vt:lpstr>
      <vt:lpstr>The aim is to achieve normoglycaemic values as in GTT. </vt:lpstr>
      <vt:lpstr>Delivery </vt:lpstr>
      <vt:lpstr>الشريحة 40</vt:lpstr>
      <vt:lpstr>الشريحة 41</vt:lpstr>
      <vt:lpstr>Contraception </vt:lpstr>
      <vt:lpstr>الشريحة 43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Diabetes Mellitus in Pregnancy</dc:title>
  <dc:creator>ahmed</dc:creator>
  <cp:lastModifiedBy>ahmed</cp:lastModifiedBy>
  <cp:revision>18</cp:revision>
  <dcterms:created xsi:type="dcterms:W3CDTF">2010-12-06T18:31:35Z</dcterms:created>
  <dcterms:modified xsi:type="dcterms:W3CDTF">2011-11-27T19:17:09Z</dcterms:modified>
</cp:coreProperties>
</file>