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5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8983-F335-475A-9FB3-4791090DCDC9}" type="datetimeFigureOut">
              <a:rPr lang="en-US" smtClean="0"/>
              <a:pPr/>
              <a:t>9/17/2013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B4CE-FBE4-4F49-AB26-E889DB4C85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SONY\Desktop\psychiatry 2014\pictures\securedownloa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52736"/>
            <a:ext cx="9036496" cy="580526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6012160" y="1484784"/>
            <a:ext cx="2972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Elham Aljammas</a:t>
            </a:r>
          </a:p>
          <a:p>
            <a:r>
              <a:rPr lang="en-US" b="1" dirty="0" smtClean="0"/>
              <a:t>           18/9/2013</a:t>
            </a: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2935173" y="332656"/>
            <a:ext cx="5021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Etiology of Mental disorders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-1179512"/>
            <a:ext cx="9144000" cy="8394678"/>
          </a:xfrm>
        </p:spPr>
        <p:txBody>
          <a:bodyPr>
            <a:normAutofit/>
          </a:bodyPr>
          <a:lstStyle/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sz="2600" b="1" i="1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b="1" i="1" dirty="0" smtClean="0"/>
              <a:t>Biological Models</a:t>
            </a:r>
            <a:endParaRPr lang="en-US" sz="2600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1 .Mental process are derived from operations of the brain ,resulting in behavioral    disturbances.   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 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2.Gene through their protein product ,have important effect on brain function &amp; therefore exert a significant control over behavior.                                                   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3. social &amp;behavioral effect  exert their impact on the brain in part through changes in gene expression                                                                                                            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600" dirty="0" smtClean="0"/>
              <a:t>Changes in gene expression &amp; the consequent pattern of synaptic connectivity  underlie the ability of experiences </a:t>
            </a:r>
            <a:r>
              <a:rPr lang="en-US" dirty="0" smtClean="0"/>
              <a:t>such as learning &amp;psychotherapy to change behavior.  </a:t>
            </a:r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SONY\Desktop\securedownload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SONY\Desktop\securedownload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a.Monamine</a:t>
            </a:r>
            <a:r>
              <a:rPr lang="en-US" dirty="0" smtClean="0"/>
              <a:t> theories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18435" name="Picture 3" descr="C:\Users\SONY VAIO\Desktop\اسبابا الامراض النفسيه صور\SS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836613"/>
            <a:ext cx="48244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098" name="Picture 2" descr="C:\Users\SONY\Desktop\securedownload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44624"/>
            <a:ext cx="9396536" cy="7047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0483" name="Picture 3" descr="C:\Users\SONY VAIO\Desktop\اسبابا الامراض النفسيه صور\اسباب الامراض النفسيه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ONY\Desktop\securedownload (6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29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/>
              <a:t> </a:t>
            </a:r>
            <a:endParaRPr lang="en-US" sz="2800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err="1" smtClean="0"/>
              <a:t>f.Genetic</a:t>
            </a:r>
            <a:r>
              <a:rPr lang="en-US" sz="2800" dirty="0" smtClean="0"/>
              <a:t>: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Heritability estimates for </a:t>
            </a:r>
            <a:r>
              <a:rPr lang="en-US" sz="2800" dirty="0" err="1" smtClean="0"/>
              <a:t>for</a:t>
            </a:r>
            <a:r>
              <a:rPr lang="en-US" sz="2800" dirty="0" smtClean="0"/>
              <a:t> selected psychiatric disorders are  :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Schizophrenia        80%                                                                                         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Major dep.            40%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ar-IQ" sz="2800" dirty="0" smtClean="0"/>
              <a:t> </a:t>
            </a:r>
            <a:r>
              <a:rPr lang="en-US" sz="2800" dirty="0" smtClean="0"/>
              <a:t>Bipolar disorder     80%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Generalized A D     30%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Panic disorders      40%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Phobia                     35%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Alcohol problems    60%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 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1-Family </a:t>
            </a:r>
            <a:r>
              <a:rPr lang="en-US" sz="2800" dirty="0" smtClean="0"/>
              <a:t>studies:.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60% of schizophrenic have no family history of the illness.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If one parent is schizophrenic 15% of offspring develop the illness  .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If both parents are schizophrenic, 46% of them suffer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2-Twin studies                                                                                  </a:t>
            </a:r>
            <a:r>
              <a:rPr lang="ar-IQ" sz="2800" dirty="0" smtClean="0"/>
              <a:t> </a:t>
            </a:r>
            <a:endParaRPr lang="en-US" sz="2800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</a:t>
            </a:r>
            <a:r>
              <a:rPr lang="en-US" sz="2800" dirty="0" err="1" smtClean="0"/>
              <a:t>Mz</a:t>
            </a:r>
            <a:r>
              <a:rPr lang="en-US" sz="2800" dirty="0" smtClean="0"/>
              <a:t> twins have 42% concordance rate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  </a:t>
            </a:r>
            <a:r>
              <a:rPr lang="en-US" sz="2800" dirty="0" err="1" smtClean="0"/>
              <a:t>Dz</a:t>
            </a:r>
            <a:r>
              <a:rPr lang="en-US" sz="2800" dirty="0" smtClean="0"/>
              <a:t> twins have 10% concordance 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3.Adoption studies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1.to understand the relationship between different etiological factors</a:t>
            </a:r>
          </a:p>
          <a:p>
            <a:r>
              <a:rPr lang="en-US" dirty="0" smtClean="0"/>
              <a:t>2.To analyze the possible &amp;treatable causes.</a:t>
            </a:r>
          </a:p>
          <a:p>
            <a:r>
              <a:rPr lang="en-US" dirty="0" smtClean="0"/>
              <a:t>3.To define the responsibility of the family &amp; or the community .</a:t>
            </a:r>
          </a:p>
          <a:p>
            <a:r>
              <a:rPr lang="en-US" dirty="0" smtClean="0"/>
              <a:t>4.To tackle the exact area in the treatment.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7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عنوان 6"/>
          <p:cNvSpPr>
            <a:spLocks noGrp="1"/>
          </p:cNvSpPr>
          <p:nvPr>
            <p:ph type="title"/>
          </p:nvPr>
        </p:nvSpPr>
        <p:spPr>
          <a:xfrm>
            <a:off x="5724128" y="457200"/>
            <a:ext cx="3267472" cy="838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Pychological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0"/>
            <a:ext cx="8659688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No single paradigm suffice                  =</a:t>
            </a:r>
            <a:r>
              <a:rPr lang="en-US" dirty="0" err="1" smtClean="0"/>
              <a:t>multifactorial</a:t>
            </a:r>
            <a:r>
              <a:rPr lang="en-US" dirty="0" smtClean="0"/>
              <a:t>      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b="1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Some  important etiological issues  in psychiatry  :</a:t>
            </a: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1.complexity of causes </a:t>
            </a:r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2.classification of causes </a:t>
            </a:r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3. concept of stress </a:t>
            </a:r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4. concept of psychological reaction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SONY\Desktop\secure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-432048"/>
            <a:ext cx="9756576" cy="7317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2291" name="Picture 3" descr="C:\Users\SONY VAIO\Desktop\اسبابا الامراض النفسيه صور\definin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1468"/>
            <a:ext cx="8653126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805264"/>
          </a:xfrm>
        </p:spPr>
        <p:txBody>
          <a:bodyPr>
            <a:normAutofit fontScale="70000" lnSpcReduction="20000"/>
          </a:bodyPr>
          <a:lstStyle/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In psychiatry the study of causation is  complicated by  3 problems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</a:t>
            </a:r>
            <a:r>
              <a:rPr lang="en-US" dirty="0" smtClean="0"/>
              <a:t>.lack of temporal  association (childhood experience ,adult emotional disorder )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</a:t>
            </a:r>
            <a:r>
              <a:rPr lang="en-US" dirty="0" smtClean="0"/>
              <a:t>.cause &amp; effect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Parental deprivation in childhood &amp; later antisocial behavior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</a:t>
            </a:r>
            <a:r>
              <a:rPr lang="en-US" dirty="0" smtClean="0"/>
              <a:t>. indirect mechanism(genetic predisposition) may be mediated in part through  psychological factors .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2050" name="Picture 2" descr="C:\Users\SONY\Desktop\securedownload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340768"/>
            <a:ext cx="5652120" cy="5517232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0" y="116632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 fontAlgn="auto">
              <a:spcAft>
                <a:spcPts val="0"/>
              </a:spcAft>
              <a:defRPr/>
            </a:pPr>
            <a:endParaRPr lang="en-US" b="1" dirty="0" smtClean="0"/>
          </a:p>
          <a:p>
            <a:pPr rtl="1" fontAlgn="auto">
              <a:spcAft>
                <a:spcPts val="0"/>
              </a:spcAft>
              <a:defRPr/>
            </a:pPr>
            <a:endParaRPr lang="en-US" b="1" dirty="0" smtClean="0"/>
          </a:p>
          <a:p>
            <a:pPr rtl="1" fontAlgn="auto">
              <a:spcAft>
                <a:spcPts val="0"/>
              </a:spcAft>
              <a:defRPr/>
            </a:pPr>
            <a:r>
              <a:rPr lang="en-US" b="1" dirty="0" smtClean="0"/>
              <a:t>Models of </a:t>
            </a:r>
            <a:r>
              <a:rPr lang="en-US" b="1" dirty="0" err="1" smtClean="0"/>
              <a:t>aetiogical</a:t>
            </a:r>
            <a:r>
              <a:rPr lang="en-US" b="1" dirty="0" smtClean="0"/>
              <a:t> factors</a:t>
            </a:r>
            <a:endParaRPr lang="en-US" dirty="0" smtClean="0"/>
          </a:p>
          <a:p>
            <a:pPr rtl="1" fontAlgn="auto">
              <a:spcAft>
                <a:spcPts val="0"/>
              </a:spcAft>
              <a:defRPr/>
            </a:pPr>
            <a:r>
              <a:rPr lang="en-US" b="1" dirty="0" smtClean="0"/>
              <a:t>1-Biological Model</a:t>
            </a:r>
            <a:endParaRPr lang="en-US" dirty="0" smtClean="0"/>
          </a:p>
          <a:p>
            <a:pPr rtl="1" fontAlgn="auto">
              <a:spcAft>
                <a:spcPts val="0"/>
              </a:spcAft>
              <a:defRPr/>
            </a:pPr>
            <a:r>
              <a:rPr lang="en-US" b="1" dirty="0" smtClean="0"/>
              <a:t>2-Social Model</a:t>
            </a:r>
            <a:endParaRPr lang="en-US" dirty="0" smtClean="0"/>
          </a:p>
          <a:p>
            <a:pPr rtl="1" fontAlgn="auto">
              <a:spcAft>
                <a:spcPts val="0"/>
              </a:spcAft>
              <a:defRPr/>
            </a:pPr>
            <a:r>
              <a:rPr lang="en-US" b="1" dirty="0" smtClean="0"/>
              <a:t>3-Psychological </a:t>
            </a:r>
            <a:r>
              <a:rPr lang="en-US" b="1" dirty="0" err="1" smtClean="0"/>
              <a:t>ModeL</a:t>
            </a:r>
            <a:endParaRPr lang="en-US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9144000" cy="6309320"/>
          </a:xfrm>
        </p:spPr>
        <p:txBody>
          <a:bodyPr>
            <a:normAutofit fontScale="92500" lnSpcReduction="10000"/>
          </a:bodyPr>
          <a:lstStyle/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err="1" smtClean="0"/>
              <a:t>Aetiological</a:t>
            </a:r>
            <a:r>
              <a:rPr lang="en-US" b="1" dirty="0" smtClean="0"/>
              <a:t>  factors could be divided into :</a:t>
            </a: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1.Predisposing factors </a:t>
            </a: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Family history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Disturbed childhood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2.Precipitating  factors:</a:t>
            </a: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 </a:t>
            </a:r>
            <a:endParaRPr lang="en-US" dirty="0" smtClean="0"/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Loss of jobs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Physical illness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Loss of loved one</a:t>
            </a:r>
          </a:p>
          <a:p>
            <a:pPr algn="l" rtl="1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3.Perpetuating factors</a:t>
            </a: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6387" name="Picture 3" descr="C:\Users\SONY VAIO\Desktop\اسبابا الامراض النفسيه صور\mhosijsb-bccsmbso-01-e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176</Words>
  <Application>Microsoft Office PowerPoint</Application>
  <PresentationFormat>عرض على الشاشة (3:4)‏</PresentationFormat>
  <Paragraphs>112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Objectives:</vt:lpstr>
      <vt:lpstr>No single paradigm suffice                  =multifactorial       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Pychological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SONY</dc:creator>
  <cp:lastModifiedBy>SONY</cp:lastModifiedBy>
  <cp:revision>2</cp:revision>
  <dcterms:created xsi:type="dcterms:W3CDTF">2013-09-18T03:54:29Z</dcterms:created>
  <dcterms:modified xsi:type="dcterms:W3CDTF">2013-09-18T04:11:33Z</dcterms:modified>
</cp:coreProperties>
</file>