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18" r:id="rId3"/>
    <p:sldId id="306" r:id="rId4"/>
    <p:sldId id="307" r:id="rId5"/>
    <p:sldId id="315" r:id="rId6"/>
    <p:sldId id="314" r:id="rId7"/>
    <p:sldId id="319" r:id="rId8"/>
    <p:sldId id="308" r:id="rId9"/>
    <p:sldId id="309" r:id="rId10"/>
    <p:sldId id="310" r:id="rId11"/>
    <p:sldId id="259" r:id="rId12"/>
    <p:sldId id="281" r:id="rId13"/>
    <p:sldId id="284" r:id="rId14"/>
    <p:sldId id="260" r:id="rId15"/>
    <p:sldId id="285" r:id="rId16"/>
    <p:sldId id="286" r:id="rId17"/>
    <p:sldId id="262" r:id="rId18"/>
    <p:sldId id="263" r:id="rId19"/>
    <p:sldId id="321" r:id="rId20"/>
    <p:sldId id="322" r:id="rId21"/>
    <p:sldId id="264" r:id="rId22"/>
    <p:sldId id="265" r:id="rId23"/>
    <p:sldId id="343" r:id="rId24"/>
    <p:sldId id="266" r:id="rId25"/>
    <p:sldId id="267" r:id="rId26"/>
    <p:sldId id="344" r:id="rId27"/>
    <p:sldId id="312" r:id="rId28"/>
    <p:sldId id="313" r:id="rId29"/>
    <p:sldId id="268" r:id="rId30"/>
    <p:sldId id="303" r:id="rId31"/>
    <p:sldId id="269" r:id="rId32"/>
    <p:sldId id="270" r:id="rId33"/>
    <p:sldId id="345" r:id="rId34"/>
    <p:sldId id="271" r:id="rId35"/>
    <p:sldId id="273" r:id="rId36"/>
    <p:sldId id="274" r:id="rId37"/>
    <p:sldId id="275" r:id="rId38"/>
    <p:sldId id="276" r:id="rId39"/>
    <p:sldId id="302" r:id="rId40"/>
    <p:sldId id="277" r:id="rId41"/>
    <p:sldId id="346" r:id="rId42"/>
    <p:sldId id="287" r:id="rId43"/>
    <p:sldId id="289" r:id="rId44"/>
    <p:sldId id="288" r:id="rId45"/>
    <p:sldId id="34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39" autoAdjust="0"/>
    <p:restoredTop sz="94660"/>
  </p:normalViewPr>
  <p:slideViewPr>
    <p:cSldViewPr>
      <p:cViewPr varScale="1">
        <p:scale>
          <a:sx n="82" d="100"/>
          <a:sy n="82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50B1-2BBC-47F8-80E3-176F062612DD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7A3C-47F0-4D06-AA39-E24A4D419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05800" cy="2057400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Cooper Black" pitchFamily="18" charset="0"/>
                <a:ea typeface="Tahoma" pitchFamily="34" charset="0"/>
                <a:cs typeface="Tahoma" pitchFamily="34" charset="0"/>
              </a:rPr>
              <a:t>DISINFECTANTS</a:t>
            </a:r>
            <a:endParaRPr lang="en-US" sz="6600" dirty="0">
              <a:solidFill>
                <a:schemeClr val="tx1"/>
              </a:solidFill>
              <a:effectLst/>
              <a:latin typeface="Cooper Black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autocl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553200" cy="4914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5477470"/>
            <a:ext cx="3352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Autoclave </a:t>
            </a:r>
            <a:endParaRPr lang="ar-SA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u="sng" dirty="0" smtClean="0">
                <a:latin typeface="Calibri" pitchFamily="34" charset="0"/>
                <a:cs typeface="Calibri" pitchFamily="34" charset="0"/>
              </a:rPr>
              <a:t>Antisepsis: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(Antiseptic)</a:t>
            </a:r>
            <a:endParaRPr lang="en-US" sz="4000" b="1" u="sng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Application of an agent to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Living Tissue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 the purpose of preventing infection 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4000" b="1" u="sng" dirty="0" smtClean="0">
                <a:latin typeface="Calibri" pitchFamily="34" charset="0"/>
                <a:cs typeface="Calibri" pitchFamily="34" charset="0"/>
              </a:rPr>
              <a:t>Sterilization: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process intended to kill or remove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Types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of microorganism including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spores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and uncoated viruses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0928"/>
            <a:ext cx="8229600" cy="1719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we sterilize living tissue?</a:t>
            </a:r>
            <a:endParaRPr lang="ar-SA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Sterilization</a:t>
            </a:r>
            <a:endParaRPr lang="ar-SA" sz="54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!</a:t>
            </a:r>
          </a:p>
          <a:p>
            <a:pPr>
              <a:buNone/>
            </a:pP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Sterilization involves application of physical or chemical agents too harsh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   to be applied to a living tissue.</a:t>
            </a:r>
            <a:endParaRPr lang="ar-SA" sz="4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Factors that affect the effectiveness of disinfectants are:</a:t>
            </a:r>
          </a:p>
          <a:p>
            <a:pPr>
              <a:lnSpc>
                <a:spcPct val="90000"/>
              </a:lnSpc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-Intrinsic resistance of the microorganism. 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-Number of the microorganisms present.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-Availability  of mixed population.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-Amount of the organic material present.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-Concentration &amp; stability of disinfectants.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-Time &amp; temperature of the exposure.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-PH, hydration &amp; binding of the agent to surfaces. 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Three Types of Disinfection: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1-Tissue Disinfection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(Antiseptic).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2-Instrument Disinfection.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3-Enviromental Disinfection (Hospital setting).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1- Alcohols.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2- Biguanides.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3- Halogens.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4- Phenols.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5- Aldehyds.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6- Quaternary ammonium compounds.</a:t>
            </a:r>
          </a:p>
          <a:p>
            <a:pPr>
              <a:buNone/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7-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Superoxides. 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Chemical classes of Disinfectants </a:t>
            </a:r>
            <a:endParaRPr lang="ar-SA" sz="36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1-Alcohols: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*Antiseptic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two alcohols most frequently used are: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-Ethanol.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-Isopropanol.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They are rapidly active (30 sec.) ,killing vegetative  bacteria ,mycobacterium tuberculosis, many fungi &amp;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lipophilic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viruses.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optimum bactericidal concentration is: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70-90 % by vol. in water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-They act by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denaturation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of proteins.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-Their skin drying effect can be partially alleviated by addition of some emollients to the formulation.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-Alcohols are flammable &amp; must be stored in cool ,well ventilated areas.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4864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Our Environment is Full of: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“</a:t>
            </a:r>
            <a:r>
              <a:rPr lang="en-US" sz="66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Microorganisms</a:t>
            </a:r>
            <a:r>
              <a:rPr lang="en-US" sz="6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ar-SA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2-Chlorhexidine: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*Antiseptic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Is a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Cationic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Biguanide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with very low water solubility ,it is active against vegetative bacteria &amp; mycobacterium &amp;has moderate activity against  fungi &amp; viruses.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strongly adsorbs to bacterial membranes causing leakage of small molecules &amp; hence precipitation of cytoplasmic proteins.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they act at PH=5.5-7.0 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Chlorhexidine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digluconate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resist  inhibition by blood &amp; organic materials especially the formulation of 4% solution.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0.2% -0.4 % are used as mouth washes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800" u="sng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P\Desktop\71350hibitane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096000" cy="6096000"/>
          </a:xfrm>
          <a:prstGeom prst="rect">
            <a:avLst/>
          </a:prstGeom>
          <a:noFill/>
        </p:spPr>
      </p:pic>
      <p:pic>
        <p:nvPicPr>
          <p:cNvPr id="22530" name="Picture 2" descr="C:\Users\HP\Desktop\chlorhexidine 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238" y="846470"/>
            <a:ext cx="2512162" cy="48685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3-Halogens: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*Antiseptic</a:t>
            </a: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A.Iodine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Iodine in a 1:20.000 sol. Is a bactericidal in 2-3 minutes &amp; kills spores in 15 min. 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It is the most active antiseptic for intact skin but have staining property with serious hypersensitivity reaction so not commonly used.  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B.Iodophores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Are complex of iodine with surface active agent such as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povidone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–iodine .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They kill vegetative bacteria ,mycobacterium ,fungi &amp;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lipophilic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viruses &amp;could be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sporicidal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upon prolonged exposure 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They are less irritant &amp;less likely to produce hypersensitivity than iodine.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povidone-iodine-aerosol-solution-1873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542" y="152400"/>
            <a:ext cx="3404458" cy="6362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743200"/>
            <a:ext cx="4648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err="1" smtClean="0">
                <a:latin typeface="Calibri" pitchFamily="34" charset="0"/>
                <a:cs typeface="Calibri" pitchFamily="34" charset="0"/>
              </a:rPr>
              <a:t>Povidone</a:t>
            </a: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 Iodine</a:t>
            </a:r>
            <a:endParaRPr lang="ar-SA" sz="4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Bacticide 10_ Antiseptic Solution topical soln 10_534.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218" y="1066800"/>
            <a:ext cx="4225582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200400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Povidone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Iodine</a:t>
            </a:r>
            <a:endParaRPr lang="ar-SA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APL-82-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41148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124200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Povidone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Iodine</a:t>
            </a:r>
            <a:endParaRPr lang="ar-SA" sz="36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C.Chlorine</a:t>
            </a: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*Environmental Disinfectant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Is a strong oxidizing agent &amp; universal disinfectant that is most commonly provided as 5.25% sodium hypochlorite solution.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(typical formulation for household bleach) 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d415bc8763682fa255e37f6db04cd8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371600"/>
            <a:ext cx="3759200" cy="2819400"/>
          </a:xfrm>
          <a:prstGeom prst="rect">
            <a:avLst/>
          </a:prstGeom>
          <a:noFill/>
        </p:spPr>
      </p:pic>
      <p:pic>
        <p:nvPicPr>
          <p:cNvPr id="4099" name="Picture 3" descr="C:\Users\HP\Desktop\01-16-06-bacteria2-26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7338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4791670"/>
            <a:ext cx="3352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Bacteria</a:t>
            </a:r>
            <a:endParaRPr lang="ar-SA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HouseholdProductsLaundryItems-CloroxCleanLinenBleach_zoom_image1_29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51816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895600"/>
            <a:ext cx="4343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Household bleach</a:t>
            </a:r>
          </a:p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             6%</a:t>
            </a:r>
            <a:endParaRPr lang="ar-SA" sz="4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Because formulation may vary ,the exact concentration Should be verified on the label.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 1:10 dilution of household bleach provide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5000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ppm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of chlorine which is sufficient to kill spores.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where as less than 5ppm enough for bacterial disinfection.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200-500ppm for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lipophilic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&amp; hydrophilic viruses.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4-Phenol: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*Environmental Disinfectant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4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oldest of the surgical antiseptics, it is no longer used because of its corrosive effect on the tissues.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*its toxicity when absorbed 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*its carcinogenic effects 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GE02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551259" cy="59629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726829"/>
            <a:ext cx="502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Phenols</a:t>
            </a:r>
          </a:p>
          <a:p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*Environmental Disinfectant</a:t>
            </a:r>
            <a:endParaRPr lang="ar-SA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Phenolic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compounds disrupt cell walls &amp; membranes ,so precipitate proteins  and inactivate enzymes. 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They are bactericidal including mycobacterium bacilli &amp; fungicidal, also capable of inactivating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lipophilic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viruses but not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sporicidal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Phenolic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compounds mainly used for hard surfaces decontamination in hospitals &amp; laboratories and hospital beds.</a:t>
            </a:r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5-Aldehyds: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*Instrumental Disinfection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Formaldehyde &amp;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glutaraldehyde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are used  for disinfection &amp; sterilization of instruments such as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fiberoptic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endoscopes &amp; respiratory therapy equipments that can not withstand exposure to high temperature of steam sterilization.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These agents have abroad spectrum of activity against microorganisms &amp; viruses.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They act by alkylation of proteins &amp; nucleic acids.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An 8% formaldehyde solution in water has abroad spectrum activity against  bacteria, viruses &amp; fungi.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 4% form used for fixation of tissues.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Formaldehyde is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highly irritant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to respiratory mucous membranes &amp; eye at high concentration.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same thing for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glutaraldehyde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 so protection is important. </a:t>
            </a:r>
          </a:p>
          <a:p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6-Quaternary ammonium compounds 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*Environmental Disinfectant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Their bactericidal action has been attributed to: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-Inactivation of energy producing enzymes.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Denaturation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of proteins.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-Disruption of the cell membrane.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Used as disinfectant for floor ,bench……etc.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Benzalkonium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chloride is the active ingredient of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Dettol</a:t>
            </a: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*Environmental Disinfectant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" name="Picture 4" descr="C:\Users\HP\Desktop\79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667000" cy="5055924"/>
          </a:xfrm>
          <a:prstGeom prst="rect">
            <a:avLst/>
          </a:prstGeom>
          <a:noFill/>
        </p:spPr>
      </p:pic>
      <p:pic>
        <p:nvPicPr>
          <p:cNvPr id="4" name="Picture 2" descr="C:\Users\HP\Desktop\d_978-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11094"/>
            <a:ext cx="685800" cy="6227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5320345-hand-holds-petri-dish-with-bacteria-c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24840"/>
            <a:ext cx="6400800" cy="448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5257800"/>
            <a:ext cx="3352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Bacteria</a:t>
            </a:r>
            <a:endParaRPr lang="ar-SA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7-Peroxygen compounds: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Hydrogen peroxide(H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these agents have the advantage that their decomposition product are not toxic &amp; do not injure the environment.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Used as tissue disinfectant as well as for certain instruments(respirators).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P\Desktop\0074269900041_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353536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Washing hands with soap and water remains one of the most important ways of disinfection and prevention of contamination!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Soup reduces the number of vegetative bacteria to a very large extent.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Soap and water</a:t>
            </a:r>
            <a:endParaRPr lang="ar-SA" sz="4400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pic>
        <p:nvPicPr>
          <p:cNvPr id="12290" name="Picture 2" descr="C:\Users\HP\Desktop\hand_w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"/>
            <a:ext cx="8534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HBV and HIV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(Hepatitis B virus and Human immunodeficiency virus).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Cloths, furniture…etc can be disinfected with: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1-1:10 dilution of household bleach for 10 minutes.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or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2-High iodine content iodophor 70% in 70% isopropanol for 10 minutes.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74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Example of Disinfection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Surgical Scrubbing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14338" name="Picture 2" descr="C:\Users\HP\Desktop\scrub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361" y="1981200"/>
            <a:ext cx="4892039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14600" y="5334000"/>
            <a:ext cx="4191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Surgical Scrubbing</a:t>
            </a:r>
          </a:p>
        </p:txBody>
      </p:sp>
      <p:pic>
        <p:nvPicPr>
          <p:cNvPr id="1026" name="Picture 2" descr="C:\Users\LENOVO\Desktop\Untitled.jpg"/>
          <p:cNvPicPr>
            <a:picLocks noChangeAspect="1" noChangeArrowheads="1"/>
          </p:cNvPicPr>
          <p:nvPr/>
        </p:nvPicPr>
        <p:blipFill>
          <a:blip r:embed="rId2"/>
          <a:srcRect l="1216" t="1646" r="1520"/>
          <a:stretch>
            <a:fillRect/>
          </a:stretch>
        </p:blipFill>
        <p:spPr bwMode="auto">
          <a:xfrm>
            <a:off x="1524000" y="609600"/>
            <a:ext cx="6096000" cy="455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emmon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609600"/>
            <a:ext cx="5772150" cy="3905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4724400"/>
            <a:ext cx="3124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Fungi</a:t>
            </a:r>
            <a:endParaRPr lang="ar-SA" sz="6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Disinfectants</a:t>
            </a:r>
            <a:r>
              <a:rPr lang="en-US" sz="4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They are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Chemical Agents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that inhibit or kill microorganisms .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600" b="1" u="sng" dirty="0" smtClean="0">
                <a:latin typeface="Calibri" pitchFamily="34" charset="0"/>
                <a:cs typeface="Calibri" pitchFamily="34" charset="0"/>
              </a:rPr>
              <a:t>They prevent infection by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-Killing, 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-Removing, 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-Diluting microorganisms.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  <a:buNone/>
            </a:pPr>
            <a:endParaRPr lang="en-US" sz="3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3183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Disinfection can be accomplished also by application of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Physical Agents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e.g. Super heated steam 120-160 degree centigrade (Autoclave).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large-capacity-autoclave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304800"/>
            <a:ext cx="5400675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410670"/>
            <a:ext cx="3352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Autoclave</a:t>
            </a:r>
            <a:endParaRPr lang="ar-SA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Dental-Autoclave-Tinhero-1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501" y="980800"/>
            <a:ext cx="4734899" cy="43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819400"/>
            <a:ext cx="3352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Autoclave </a:t>
            </a:r>
            <a:endParaRPr lang="ar-SA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1219</TotalTime>
  <Words>996</Words>
  <Application>Microsoft Office PowerPoint</Application>
  <PresentationFormat>عرض على الشاشة (3:4)‏</PresentationFormat>
  <Paragraphs>187</Paragraphs>
  <Slides>45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Concourse</vt:lpstr>
      <vt:lpstr>DISINFECTANTS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Sterilization</vt:lpstr>
      <vt:lpstr>الشريحة 13</vt:lpstr>
      <vt:lpstr>الشريحة 14</vt:lpstr>
      <vt:lpstr>الشريحة 15</vt:lpstr>
      <vt:lpstr>Chemical classes of Disinfectants 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Soap and water</vt:lpstr>
      <vt:lpstr>الشريحة 43</vt:lpstr>
      <vt:lpstr>الشريحة 44</vt:lpstr>
      <vt:lpstr>الشريحة 45</vt:lpstr>
    </vt:vector>
  </TitlesOfParts>
  <Company>Collge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Preparations               for  External Use</dc:title>
  <dc:creator>Dr. Najlaa Saadi</dc:creator>
  <cp:lastModifiedBy>LENOVO</cp:lastModifiedBy>
  <cp:revision>563</cp:revision>
  <dcterms:created xsi:type="dcterms:W3CDTF">2007-11-15T15:58:24Z</dcterms:created>
  <dcterms:modified xsi:type="dcterms:W3CDTF">2014-02-16T10:13:07Z</dcterms:modified>
</cp:coreProperties>
</file>