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6" r:id="rId3"/>
    <p:sldId id="284" r:id="rId4"/>
    <p:sldId id="285" r:id="rId5"/>
    <p:sldId id="287" r:id="rId6"/>
    <p:sldId id="288" r:id="rId7"/>
    <p:sldId id="325" r:id="rId8"/>
    <p:sldId id="289" r:id="rId9"/>
    <p:sldId id="290" r:id="rId10"/>
    <p:sldId id="317" r:id="rId11"/>
    <p:sldId id="318" r:id="rId12"/>
    <p:sldId id="319" r:id="rId13"/>
    <p:sldId id="327" r:id="rId14"/>
    <p:sldId id="326" r:id="rId15"/>
    <p:sldId id="291" r:id="rId16"/>
    <p:sldId id="329" r:id="rId17"/>
    <p:sldId id="328" r:id="rId18"/>
    <p:sldId id="323" r:id="rId19"/>
    <p:sldId id="324" r:id="rId20"/>
    <p:sldId id="294" r:id="rId21"/>
    <p:sldId id="295" r:id="rId22"/>
    <p:sldId id="310" r:id="rId23"/>
    <p:sldId id="312" r:id="rId24"/>
    <p:sldId id="311" r:id="rId25"/>
    <p:sldId id="297" r:id="rId26"/>
    <p:sldId id="313" r:id="rId27"/>
    <p:sldId id="259" r:id="rId28"/>
    <p:sldId id="260" r:id="rId29"/>
    <p:sldId id="320" r:id="rId30"/>
    <p:sldId id="264" r:id="rId31"/>
    <p:sldId id="314" r:id="rId32"/>
    <p:sldId id="321" r:id="rId33"/>
    <p:sldId id="280" r:id="rId34"/>
    <p:sldId id="281" r:id="rId35"/>
    <p:sldId id="315" r:id="rId36"/>
    <p:sldId id="316" r:id="rId37"/>
    <p:sldId id="266" r:id="rId38"/>
    <p:sldId id="267" r:id="rId39"/>
    <p:sldId id="274" r:id="rId40"/>
    <p:sldId id="300" r:id="rId41"/>
    <p:sldId id="322" r:id="rId42"/>
    <p:sldId id="299" r:id="rId43"/>
    <p:sldId id="298" r:id="rId44"/>
    <p:sldId id="301" r:id="rId45"/>
    <p:sldId id="302" r:id="rId46"/>
    <p:sldId id="303" r:id="rId47"/>
    <p:sldId id="304" r:id="rId48"/>
    <p:sldId id="305" r:id="rId49"/>
    <p:sldId id="306" r:id="rId50"/>
    <p:sldId id="307" r:id="rId51"/>
    <p:sldId id="308" r:id="rId52"/>
    <p:sldId id="309" r:id="rId53"/>
    <p:sldId id="27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092"/>
    <a:srgbClr val="3366FF"/>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55" autoAdjust="0"/>
    <p:restoredTop sz="94576" autoAdjust="0"/>
  </p:normalViewPr>
  <p:slideViewPr>
    <p:cSldViewPr>
      <p:cViewPr varScale="1">
        <p:scale>
          <a:sx n="65" d="100"/>
          <a:sy n="65" d="100"/>
        </p:scale>
        <p:origin x="-14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47B00358-D615-4F51-9964-A3A640E0F9D9}" type="datetimeFigureOut">
              <a:rPr lang="en-US" smtClean="0"/>
              <a:pPr/>
              <a:t>9/19/2013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450CF7E-C10B-457B-87A5-01A2A65D47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7B00358-D615-4F51-9964-A3A640E0F9D9}" type="datetimeFigureOut">
              <a:rPr lang="en-US" smtClean="0"/>
              <a:pPr/>
              <a:t>9/19/2013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450CF7E-C10B-457B-87A5-01A2A65D47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7B00358-D615-4F51-9964-A3A640E0F9D9}" type="datetimeFigureOut">
              <a:rPr lang="en-US" smtClean="0"/>
              <a:pPr/>
              <a:t>9/19/2013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450CF7E-C10B-457B-87A5-01A2A65D47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7B00358-D615-4F51-9964-A3A640E0F9D9}" type="datetimeFigureOut">
              <a:rPr lang="en-US" smtClean="0"/>
              <a:pPr/>
              <a:t>9/19/2013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450CF7E-C10B-457B-87A5-01A2A65D47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7B00358-D615-4F51-9964-A3A640E0F9D9}" type="datetimeFigureOut">
              <a:rPr lang="en-US" smtClean="0"/>
              <a:pPr/>
              <a:t>9/19/2013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450CF7E-C10B-457B-87A5-01A2A65D47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47B00358-D615-4F51-9964-A3A640E0F9D9}" type="datetimeFigureOut">
              <a:rPr lang="en-US" smtClean="0"/>
              <a:pPr/>
              <a:t>9/19/2013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450CF7E-C10B-457B-87A5-01A2A65D47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47B00358-D615-4F51-9964-A3A640E0F9D9}" type="datetimeFigureOut">
              <a:rPr lang="en-US" smtClean="0"/>
              <a:pPr/>
              <a:t>9/19/2013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A450CF7E-C10B-457B-87A5-01A2A65D47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47B00358-D615-4F51-9964-A3A640E0F9D9}" type="datetimeFigureOut">
              <a:rPr lang="en-US" smtClean="0"/>
              <a:pPr/>
              <a:t>9/19/2013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A450CF7E-C10B-457B-87A5-01A2A65D47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7B00358-D615-4F51-9964-A3A640E0F9D9}" type="datetimeFigureOut">
              <a:rPr lang="en-US" smtClean="0"/>
              <a:pPr/>
              <a:t>9/19/2013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A450CF7E-C10B-457B-87A5-01A2A65D47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7B00358-D615-4F51-9964-A3A640E0F9D9}" type="datetimeFigureOut">
              <a:rPr lang="en-US" smtClean="0"/>
              <a:pPr/>
              <a:t>9/19/2013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450CF7E-C10B-457B-87A5-01A2A65D47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7B00358-D615-4F51-9964-A3A640E0F9D9}" type="datetimeFigureOut">
              <a:rPr lang="en-US" smtClean="0"/>
              <a:pPr/>
              <a:t>9/19/2013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450CF7E-C10B-457B-87A5-01A2A65D47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00358-D615-4F51-9964-A3A640E0F9D9}" type="datetimeFigureOut">
              <a:rPr lang="en-US" smtClean="0"/>
              <a:pPr/>
              <a:t>9/19/2013</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0CF7E-C10B-457B-87A5-01A2A65D47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atient.co.uk/DisplayConcepts.asp?WordId=PRETERM%20LABOUR&amp;MaxResults=50" TargetMode="External"/><Relationship Id="rId2" Type="http://schemas.openxmlformats.org/officeDocument/2006/relationships/hyperlink" Target="http://www.patient.co.uk/showdoc/40000253/" TargetMode="External"/><Relationship Id="rId1" Type="http://schemas.openxmlformats.org/officeDocument/2006/relationships/slideLayout" Target="../slideLayouts/slideLayout2.xml"/><Relationship Id="rId6" Type="http://schemas.openxmlformats.org/officeDocument/2006/relationships/hyperlink" Target="http://www.patient.co.uk/showdoc/40000261/" TargetMode="External"/><Relationship Id="rId5" Type="http://schemas.openxmlformats.org/officeDocument/2006/relationships/hyperlink" Target="http://www.patient.co.uk/DisplayConcepts.asp?WordId=RETAINED%20PLACENTA&amp;MaxResults=50" TargetMode="External"/><Relationship Id="rId4" Type="http://schemas.openxmlformats.org/officeDocument/2006/relationships/hyperlink" Target="http://www.patient.co.uk/DisplayConcepts.asp?WordId=MALPRESENTATIONS%20OBSTETRIC%20&amp;MaxResults=5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patient.co.uk/DisplayConcepts.asp?WordId=NUCLEAR%20MAGNETIC%20RESONANCE%20IMAGING&amp;MaxResults=50" TargetMode="External"/><Relationship Id="rId2" Type="http://schemas.openxmlformats.org/officeDocument/2006/relationships/hyperlink" Target="http://www.patient.co.uk/DisplayConcepts.asp?WordId=ULTRASOUND%20SCAN&amp;MaxResults=5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www.glowm.com/resources/glowm/graphics/figures/v1/0040/005f.gif"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emedicine.com/cgi-bin/foxweb.exe/makezoom@/em/makezoom?picture=\websites\emedicine\med\images\Large\1812med3329-03_a.jpg&amp;template=izoom2" TargetMode="Externa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www.emedicine.com/med/images/Large/1738med3329-01.jp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Content Placeholder 3" descr="nature-3d-wallpaper-2560x1600-1005018.jpg"/>
          <p:cNvPicPr>
            <a:picLocks noGrp="1" noChangeAspect="1"/>
          </p:cNvPicPr>
          <p:nvPr>
            <p:ph idx="1"/>
          </p:nvPr>
        </p:nvPicPr>
        <p:blipFill>
          <a:blip r:embed="rId2"/>
          <a:stretch>
            <a:fillRect/>
          </a:stretch>
        </p:blipFill>
        <p:spPr>
          <a:xfrm>
            <a:off x="0" y="0"/>
            <a:ext cx="9144025" cy="6858001"/>
          </a:xfrm>
        </p:spPr>
      </p:pic>
      <p:sp>
        <p:nvSpPr>
          <p:cNvPr id="5" name="Rectangle 4"/>
          <p:cNvSpPr/>
          <p:nvPr/>
        </p:nvSpPr>
        <p:spPr>
          <a:xfrm>
            <a:off x="0" y="428604"/>
            <a:ext cx="9266318"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solidFill>
                  <a:srgbClr val="376092"/>
                </a:solidFill>
                <a:effectLst>
                  <a:reflection blurRad="12700" stA="50000" endPos="50000" dist="5000" dir="5400000" sy="-100000" rotWithShape="0"/>
                </a:effectLst>
                <a:latin typeface="+mj-lt"/>
                <a:cs typeface="+mj-cs"/>
              </a:rPr>
              <a:t>Abnormal development of </a:t>
            </a:r>
          </a:p>
          <a:p>
            <a:pPr algn="ctr"/>
            <a:r>
              <a:rPr lang="en-US" sz="5400" b="1" cap="all" spc="0" dirty="0" smtClean="0">
                <a:ln w="0"/>
                <a:solidFill>
                  <a:srgbClr val="376092"/>
                </a:solidFill>
                <a:effectLst>
                  <a:reflection blurRad="12700" stA="50000" endPos="50000" dist="5000" dir="5400000" sy="-100000" rotWithShape="0"/>
                </a:effectLst>
                <a:latin typeface="+mj-lt"/>
                <a:cs typeface="+mj-cs"/>
              </a:rPr>
              <a:t>Female genital tract</a:t>
            </a:r>
            <a:endParaRPr lang="en-US" sz="5400" b="1" cap="all" spc="0" dirty="0">
              <a:ln w="0"/>
              <a:solidFill>
                <a:srgbClr val="376092"/>
              </a:solidFill>
              <a:effectLst>
                <a:reflection blurRad="12700" stA="50000" endPos="50000" dist="5000" dir="5400000" sy="-100000" rotWithShape="0"/>
              </a:effectLst>
              <a:latin typeface="+mj-lt"/>
              <a:cs typeface="+mj-cs"/>
            </a:endParaRPr>
          </a:p>
        </p:txBody>
      </p:sp>
      <p:sp>
        <p:nvSpPr>
          <p:cNvPr id="6" name="مربع نص 4"/>
          <p:cNvSpPr txBox="1"/>
          <p:nvPr/>
        </p:nvSpPr>
        <p:spPr>
          <a:xfrm>
            <a:off x="0" y="5842337"/>
            <a:ext cx="9144000" cy="101566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1">
            <a:spAutoFit/>
          </a:bodyPr>
          <a:lstStyle/>
          <a:p>
            <a:pPr algn="ctr">
              <a:defRPr/>
            </a:pPr>
            <a:r>
              <a:rPr lang="en-US" sz="3200" b="1" i="1" dirty="0">
                <a:ln w="10541" cmpd="sng">
                  <a:solidFill>
                    <a:schemeClr val="accent1">
                      <a:shade val="88000"/>
                      <a:satMod val="110000"/>
                    </a:schemeClr>
                  </a:solidFill>
                  <a:prstDash val="solid"/>
                </a:ln>
                <a:solidFill>
                  <a:schemeClr val="accent1">
                    <a:lumMod val="20000"/>
                    <a:lumOff val="80000"/>
                  </a:schemeClr>
                </a:solidFill>
                <a:effectLst>
                  <a:outerShdw blurRad="38100" dist="38100" dir="2700000" algn="tl">
                    <a:srgbClr val="000000">
                      <a:alpha val="43137"/>
                    </a:srgbClr>
                  </a:outerShdw>
                </a:effectLst>
              </a:rPr>
              <a:t>Dr. </a:t>
            </a:r>
            <a:r>
              <a:rPr lang="en-US" sz="3200" b="1" i="1" dirty="0" err="1">
                <a:ln w="10541" cmpd="sng">
                  <a:solidFill>
                    <a:schemeClr val="accent1">
                      <a:shade val="88000"/>
                      <a:satMod val="110000"/>
                    </a:schemeClr>
                  </a:solidFill>
                  <a:prstDash val="solid"/>
                </a:ln>
                <a:solidFill>
                  <a:schemeClr val="accent1">
                    <a:lumMod val="20000"/>
                    <a:lumOff val="80000"/>
                  </a:schemeClr>
                </a:solidFill>
                <a:effectLst>
                  <a:outerShdw blurRad="38100" dist="38100" dir="2700000" algn="tl">
                    <a:srgbClr val="000000">
                      <a:alpha val="43137"/>
                    </a:srgbClr>
                  </a:outerShdw>
                </a:effectLst>
              </a:rPr>
              <a:t>Bara’a</a:t>
            </a:r>
            <a:r>
              <a:rPr lang="en-US" sz="3200" b="1" i="1" dirty="0">
                <a:ln w="10541" cmpd="sng">
                  <a:solidFill>
                    <a:schemeClr val="accent1">
                      <a:shade val="88000"/>
                      <a:satMod val="110000"/>
                    </a:schemeClr>
                  </a:solidFill>
                  <a:prstDash val="solid"/>
                </a:ln>
                <a:solidFill>
                  <a:schemeClr val="accent1">
                    <a:lumMod val="20000"/>
                    <a:lumOff val="80000"/>
                  </a:schemeClr>
                </a:solidFill>
                <a:effectLst>
                  <a:outerShdw blurRad="38100" dist="38100" dir="2700000" algn="tl">
                    <a:srgbClr val="000000">
                      <a:alpha val="43137"/>
                    </a:srgbClr>
                  </a:outerShdw>
                </a:effectLst>
              </a:rPr>
              <a:t> </a:t>
            </a:r>
            <a:r>
              <a:rPr lang="en-US" sz="3200" b="1" i="1" dirty="0" err="1">
                <a:ln w="10541" cmpd="sng">
                  <a:solidFill>
                    <a:schemeClr val="accent1">
                      <a:shade val="88000"/>
                      <a:satMod val="110000"/>
                    </a:schemeClr>
                  </a:solidFill>
                  <a:prstDash val="solid"/>
                </a:ln>
                <a:solidFill>
                  <a:schemeClr val="accent1">
                    <a:lumMod val="20000"/>
                    <a:lumOff val="80000"/>
                  </a:schemeClr>
                </a:solidFill>
                <a:effectLst>
                  <a:outerShdw blurRad="38100" dist="38100" dir="2700000" algn="tl">
                    <a:srgbClr val="000000">
                      <a:alpha val="43137"/>
                    </a:srgbClr>
                  </a:outerShdw>
                </a:effectLst>
              </a:rPr>
              <a:t>Lukman</a:t>
            </a:r>
            <a:r>
              <a:rPr lang="en-US" sz="3200" b="1" i="1" dirty="0">
                <a:ln w="10541" cmpd="sng">
                  <a:solidFill>
                    <a:schemeClr val="accent1">
                      <a:shade val="88000"/>
                      <a:satMod val="110000"/>
                    </a:schemeClr>
                  </a:solidFill>
                  <a:prstDash val="solid"/>
                </a:ln>
                <a:solidFill>
                  <a:schemeClr val="accent1">
                    <a:lumMod val="20000"/>
                    <a:lumOff val="80000"/>
                  </a:schemeClr>
                </a:solidFill>
                <a:effectLst>
                  <a:outerShdw blurRad="38100" dist="38100" dir="2700000" algn="tl">
                    <a:srgbClr val="000000">
                      <a:alpha val="43137"/>
                    </a:srgbClr>
                  </a:outerShdw>
                </a:effectLst>
              </a:rPr>
              <a:t> </a:t>
            </a:r>
            <a:r>
              <a:rPr lang="en-US" sz="3200" b="1" i="1" dirty="0" err="1">
                <a:ln w="10541" cmpd="sng">
                  <a:solidFill>
                    <a:schemeClr val="accent1">
                      <a:shade val="88000"/>
                      <a:satMod val="110000"/>
                    </a:schemeClr>
                  </a:solidFill>
                  <a:prstDash val="solid"/>
                </a:ln>
                <a:solidFill>
                  <a:schemeClr val="accent1">
                    <a:lumMod val="20000"/>
                    <a:lumOff val="80000"/>
                  </a:schemeClr>
                </a:solidFill>
                <a:effectLst>
                  <a:outerShdw blurRad="38100" dist="38100" dir="2700000" algn="tl">
                    <a:srgbClr val="000000">
                      <a:alpha val="43137"/>
                    </a:srgbClr>
                  </a:outerShdw>
                </a:effectLst>
              </a:rPr>
              <a:t>Humo</a:t>
            </a:r>
            <a:r>
              <a:rPr lang="en-US" sz="3200" b="1" i="1" dirty="0">
                <a:ln w="10541" cmpd="sng">
                  <a:solidFill>
                    <a:schemeClr val="accent1">
                      <a:shade val="88000"/>
                      <a:satMod val="110000"/>
                    </a:schemeClr>
                  </a:solidFill>
                  <a:prstDash val="solid"/>
                </a:ln>
                <a:solidFill>
                  <a:schemeClr val="accent1">
                    <a:lumMod val="20000"/>
                    <a:lumOff val="80000"/>
                  </a:schemeClr>
                </a:solidFill>
                <a:effectLst>
                  <a:outerShdw blurRad="38100" dist="38100" dir="2700000" algn="tl">
                    <a:srgbClr val="000000">
                      <a:alpha val="43137"/>
                    </a:srgbClr>
                  </a:outerShdw>
                </a:effectLst>
              </a:rPr>
              <a:t> Al-Ibrahim</a:t>
            </a:r>
          </a:p>
          <a:p>
            <a:pPr algn="ctr">
              <a:defRPr/>
            </a:pPr>
            <a:r>
              <a:rPr lang="en-US" sz="2800" b="1" i="1" dirty="0">
                <a:ln w="10541" cmpd="sng">
                  <a:solidFill>
                    <a:schemeClr val="accent1">
                      <a:shade val="88000"/>
                      <a:satMod val="110000"/>
                    </a:schemeClr>
                  </a:solidFill>
                  <a:prstDash val="solid"/>
                </a:ln>
                <a:solidFill>
                  <a:schemeClr val="accent1">
                    <a:lumMod val="20000"/>
                    <a:lumOff val="80000"/>
                  </a:schemeClr>
                </a:solidFill>
                <a:effectLst>
                  <a:outerShdw blurRad="38100" dist="38100" dir="2700000" algn="tl">
                    <a:srgbClr val="000000">
                      <a:alpha val="43137"/>
                    </a:srgbClr>
                  </a:outerShdw>
                </a:effectLst>
              </a:rPr>
              <a:t>FABOG/ FIBOG/ DGO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004f"/>
          <p:cNvPicPr>
            <a:picLocks noGrp="1" noChangeAspect="1" noChangeArrowheads="1"/>
          </p:cNvPicPr>
          <p:nvPr>
            <p:ph idx="1"/>
          </p:nvPr>
        </p:nvPicPr>
        <p:blipFill>
          <a:blip r:embed="rId2" cstate="print"/>
          <a:srcRect/>
          <a:stretch>
            <a:fillRect/>
          </a:stretch>
        </p:blipFill>
        <p:spPr bwMode="auto">
          <a:xfrm>
            <a:off x="3128962" y="2072481"/>
            <a:ext cx="2886075" cy="3581400"/>
          </a:xfrm>
          <a:prstGeom prst="rect">
            <a:avLst/>
          </a:prstGeom>
          <a:noFill/>
          <a:ln w="9525">
            <a:noFill/>
            <a:miter lim="800000"/>
            <a:headEnd/>
            <a:tailEnd/>
          </a:ln>
        </p:spPr>
      </p:pic>
      <p:sp>
        <p:nvSpPr>
          <p:cNvPr id="5" name="Text Box 5"/>
          <p:cNvSpPr txBox="1">
            <a:spLocks noGrp="1" noChangeArrowheads="1"/>
          </p:cNvSpPr>
          <p:nvPr>
            <p:ph type="title"/>
          </p:nvPr>
        </p:nvSpPr>
        <p:spPr bwMode="auto">
          <a:prstGeom prst="rect">
            <a:avLst/>
          </a:prstGeom>
          <a:noFill/>
          <a:ln w="9525">
            <a:noFill/>
            <a:miter lim="800000"/>
            <a:headEnd/>
            <a:tailEnd/>
          </a:ln>
        </p:spPr>
        <p:txBody>
          <a:bodyPr>
            <a:spAutoFit/>
          </a:bodyPr>
          <a:lstStyle/>
          <a:p>
            <a:pPr algn="ctr" rtl="0"/>
            <a:r>
              <a:rPr lang="en-US" b="1" dirty="0"/>
              <a:t>Vaginal </a:t>
            </a:r>
            <a:r>
              <a:rPr lang="en-US" b="1" dirty="0" err="1"/>
              <a:t>atresia</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5517232"/>
            <a:ext cx="8229600" cy="1143000"/>
          </a:xfrm>
        </p:spPr>
        <p:txBody>
          <a:bodyPr>
            <a:noAutofit/>
          </a:bodyPr>
          <a:lstStyle/>
          <a:p>
            <a:r>
              <a:rPr lang="en-US" sz="3200" b="1" dirty="0" smtClean="0"/>
              <a:t>a,</a:t>
            </a:r>
            <a:r>
              <a:rPr lang="en-US" sz="3200" dirty="0" smtClean="0"/>
              <a:t> Isolated congenital cervical </a:t>
            </a:r>
            <a:r>
              <a:rPr lang="en-US" sz="3200" dirty="0" err="1" smtClean="0"/>
              <a:t>atresia</a:t>
            </a:r>
            <a:r>
              <a:rPr lang="en-US" sz="3200" dirty="0" smtClean="0"/>
              <a:t> with normal vaginal development.</a:t>
            </a:r>
            <a:br>
              <a:rPr lang="en-US" sz="3200" dirty="0" smtClean="0"/>
            </a:br>
            <a:endParaRPr lang="en-US" sz="3200" dirty="0"/>
          </a:p>
        </p:txBody>
      </p:sp>
      <p:pic>
        <p:nvPicPr>
          <p:cNvPr id="4" name="Picture 4" descr="f141902a"/>
          <p:cNvPicPr>
            <a:picLocks noGrp="1" noChangeAspect="1" noChangeArrowheads="1"/>
          </p:cNvPicPr>
          <p:nvPr>
            <p:ph idx="1"/>
          </p:nvPr>
        </p:nvPicPr>
        <p:blipFill>
          <a:blip r:embed="rId2" cstate="print"/>
          <a:srcRect/>
          <a:stretch>
            <a:fillRect/>
          </a:stretch>
        </p:blipFill>
        <p:spPr bwMode="auto">
          <a:xfrm>
            <a:off x="1763688" y="476672"/>
            <a:ext cx="5566423"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428604"/>
            <a:ext cx="8229600" cy="5697559"/>
          </a:xfrm>
        </p:spPr>
        <p:txBody>
          <a:bodyPr>
            <a:normAutofit fontScale="92500"/>
          </a:bodyPr>
          <a:lstStyle/>
          <a:p>
            <a:pPr>
              <a:buNone/>
            </a:pPr>
            <a:r>
              <a:rPr lang="en-US" dirty="0" err="1" smtClean="0">
                <a:solidFill>
                  <a:srgbClr val="FF0000"/>
                </a:solidFill>
              </a:rPr>
              <a:t>II:Unicornuate</a:t>
            </a:r>
            <a:r>
              <a:rPr lang="en-US" dirty="0" smtClean="0">
                <a:solidFill>
                  <a:srgbClr val="FF0000"/>
                </a:solidFill>
              </a:rPr>
              <a:t> uterus with or without a rudimentary horn</a:t>
            </a:r>
          </a:p>
          <a:p>
            <a:pPr>
              <a:buNone/>
            </a:pPr>
            <a:r>
              <a:rPr lang="en-US" dirty="0" smtClean="0"/>
              <a:t>When an associated horn is present, this class is subdivided into </a:t>
            </a:r>
            <a:r>
              <a:rPr lang="en-US" u="sng" dirty="0" smtClean="0"/>
              <a:t>communicating</a:t>
            </a:r>
            <a:r>
              <a:rPr lang="en-US" dirty="0" smtClean="0"/>
              <a:t> (continuity with the main uterine cavity is evident) and </a:t>
            </a:r>
            <a:r>
              <a:rPr lang="en-US" u="sng" dirty="0" err="1" smtClean="0"/>
              <a:t>noncommunicating</a:t>
            </a:r>
            <a:r>
              <a:rPr lang="en-US" u="sng" dirty="0" smtClean="0"/>
              <a:t> </a:t>
            </a:r>
            <a:r>
              <a:rPr lang="en-US" dirty="0" smtClean="0"/>
              <a:t>(no continuity with the main uterine cavity). The </a:t>
            </a:r>
            <a:r>
              <a:rPr lang="en-US" dirty="0" err="1" smtClean="0"/>
              <a:t>noncommunicating</a:t>
            </a:r>
            <a:r>
              <a:rPr lang="en-US" dirty="0" smtClean="0"/>
              <a:t> type is further subdivided on the basis of </a:t>
            </a:r>
            <a:r>
              <a:rPr lang="en-US" u="sng" dirty="0" smtClean="0"/>
              <a:t>whether an endometrial cavity is present in the rudimentary horn</a:t>
            </a:r>
            <a:r>
              <a:rPr lang="en-US" dirty="0" smtClean="0"/>
              <a:t>. The clinical significance of this classification is that they are invariably accompanied by </a:t>
            </a:r>
            <a:r>
              <a:rPr lang="en-US" b="1" dirty="0" err="1" smtClean="0"/>
              <a:t>ipsilateral</a:t>
            </a:r>
            <a:r>
              <a:rPr lang="en-US" b="1" dirty="0" smtClean="0"/>
              <a:t> renal and </a:t>
            </a:r>
            <a:r>
              <a:rPr lang="en-US" b="1" dirty="0" err="1" smtClean="0"/>
              <a:t>ureter</a:t>
            </a:r>
            <a:r>
              <a:rPr lang="en-US" b="1" dirty="0" smtClean="0"/>
              <a:t> agenesis</a:t>
            </a:r>
            <a:r>
              <a:rPr lang="en-US" dirty="0" smtClean="0"/>
              <a:t>.</a:t>
            </a:r>
          </a:p>
          <a:p>
            <a:pPr>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5" name="عنصر نائب للمحتوى 4" descr="1-s2_0-S0022534701663237-gr1.jpg"/>
          <p:cNvPicPr>
            <a:picLocks noGrp="1" noChangeAspect="1"/>
          </p:cNvPicPr>
          <p:nvPr>
            <p:ph idx="1"/>
          </p:nvPr>
        </p:nvPicPr>
        <p:blipFill>
          <a:blip r:embed="rId2"/>
          <a:stretch>
            <a:fillRect/>
          </a:stretch>
        </p:blipFill>
        <p:spPr>
          <a:xfrm>
            <a:off x="785786" y="714356"/>
            <a:ext cx="7656053" cy="5801237"/>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8229600" cy="5840435"/>
          </a:xfrm>
        </p:spPr>
        <p:txBody>
          <a:bodyPr/>
          <a:lstStyle/>
          <a:p>
            <a:pPr>
              <a:buNone/>
            </a:pPr>
            <a:r>
              <a:rPr lang="en-US" dirty="0" smtClean="0">
                <a:solidFill>
                  <a:srgbClr val="FF0000"/>
                </a:solidFill>
              </a:rPr>
              <a:t>III: </a:t>
            </a:r>
            <a:r>
              <a:rPr lang="en-US" dirty="0" err="1" smtClean="0">
                <a:solidFill>
                  <a:srgbClr val="FF0000"/>
                </a:solidFill>
              </a:rPr>
              <a:t>Didelphys</a:t>
            </a:r>
            <a:r>
              <a:rPr lang="en-US" dirty="0" smtClean="0">
                <a:solidFill>
                  <a:srgbClr val="FF0000"/>
                </a:solidFill>
              </a:rPr>
              <a:t> uterus</a:t>
            </a:r>
          </a:p>
          <a:p>
            <a:pPr>
              <a:buNone/>
            </a:pPr>
            <a:r>
              <a:rPr lang="en-US" dirty="0" smtClean="0"/>
              <a:t>Complete or partial duplication of the vagina, cervix, and uterus characterizes this anomaly.</a:t>
            </a:r>
          </a:p>
          <a:p>
            <a:pPr>
              <a:buNone/>
            </a:pPr>
            <a:endParaRPr lang="en-US" dirty="0" smtClean="0"/>
          </a:p>
          <a:p>
            <a:endParaRPr lang="ar-IQ" dirty="0" smtClean="0"/>
          </a:p>
          <a:p>
            <a:endParaRPr lang="ar-IQ" dirty="0"/>
          </a:p>
        </p:txBody>
      </p:sp>
      <p:pic>
        <p:nvPicPr>
          <p:cNvPr id="4" name="صورة 3" descr="uterus didelphys.png"/>
          <p:cNvPicPr>
            <a:picLocks noChangeAspect="1"/>
          </p:cNvPicPr>
          <p:nvPr/>
        </p:nvPicPr>
        <p:blipFill>
          <a:blip r:embed="rId2"/>
          <a:stretch>
            <a:fillRect/>
          </a:stretch>
        </p:blipFill>
        <p:spPr>
          <a:xfrm>
            <a:off x="2071670" y="2214554"/>
            <a:ext cx="4429132" cy="442913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457200" y="332656"/>
            <a:ext cx="8229600" cy="5793507"/>
          </a:xfrm>
        </p:spPr>
        <p:txBody>
          <a:bodyPr>
            <a:noAutofit/>
          </a:bodyPr>
          <a:lstStyle/>
          <a:p>
            <a:pPr>
              <a:buNone/>
            </a:pPr>
            <a:r>
              <a:rPr lang="en-US" sz="2400" dirty="0" smtClean="0">
                <a:solidFill>
                  <a:srgbClr val="FF0000"/>
                </a:solidFill>
              </a:rPr>
              <a:t>IV: Complete or partial </a:t>
            </a:r>
            <a:r>
              <a:rPr lang="en-US" sz="2400" dirty="0" err="1" smtClean="0">
                <a:solidFill>
                  <a:srgbClr val="FF0000"/>
                </a:solidFill>
              </a:rPr>
              <a:t>bicornuate</a:t>
            </a:r>
            <a:r>
              <a:rPr lang="en-US" sz="2400" dirty="0" smtClean="0">
                <a:solidFill>
                  <a:srgbClr val="FF0000"/>
                </a:solidFill>
              </a:rPr>
              <a:t> uterus</a:t>
            </a:r>
          </a:p>
          <a:p>
            <a:pPr>
              <a:buNone/>
            </a:pPr>
            <a:r>
              <a:rPr lang="en-US" sz="2400" dirty="0" smtClean="0"/>
              <a:t>Complete </a:t>
            </a:r>
            <a:r>
              <a:rPr lang="en-US" sz="2400" dirty="0" err="1" smtClean="0"/>
              <a:t>bicornuate</a:t>
            </a:r>
            <a:r>
              <a:rPr lang="en-US" sz="2400" dirty="0" smtClean="0"/>
              <a:t> uterus is characterized by a uterine septum that extends from the </a:t>
            </a:r>
            <a:r>
              <a:rPr lang="en-US" sz="2400" dirty="0" err="1" smtClean="0"/>
              <a:t>fundus</a:t>
            </a:r>
            <a:r>
              <a:rPr lang="en-US" sz="2400" dirty="0" smtClean="0"/>
              <a:t> to the cervical </a:t>
            </a:r>
            <a:r>
              <a:rPr lang="en-US" sz="2400" dirty="0" err="1" smtClean="0"/>
              <a:t>os</a:t>
            </a:r>
            <a:r>
              <a:rPr lang="en-US" sz="2400" dirty="0" smtClean="0"/>
              <a:t>. The partial </a:t>
            </a:r>
            <a:r>
              <a:rPr lang="en-US" sz="2400" dirty="0" err="1" smtClean="0"/>
              <a:t>bicornuate</a:t>
            </a:r>
            <a:r>
              <a:rPr lang="en-US" sz="2400" dirty="0" smtClean="0"/>
              <a:t> uterus demonstrates a septum, which is located at the </a:t>
            </a:r>
            <a:r>
              <a:rPr lang="en-US" sz="2400" dirty="0" err="1" smtClean="0"/>
              <a:t>fundus</a:t>
            </a:r>
            <a:r>
              <a:rPr lang="en-US" sz="2400" dirty="0" smtClean="0"/>
              <a:t>. In both variants, the vagina and cervix each have a </a:t>
            </a:r>
            <a:r>
              <a:rPr lang="en-US" sz="2400" u="sng" dirty="0" smtClean="0"/>
              <a:t>single chamber</a:t>
            </a:r>
            <a:r>
              <a:rPr lang="en-US" sz="2400" dirty="0" smtClean="0"/>
              <a:t>.</a:t>
            </a:r>
            <a:endParaRPr lang="en-US" sz="2400" dirty="0" smtClean="0"/>
          </a:p>
        </p:txBody>
      </p:sp>
      <p:pic>
        <p:nvPicPr>
          <p:cNvPr id="5" name="عنصر نائب للمحتوى 3" descr="bicornuate uterus.png"/>
          <p:cNvPicPr>
            <a:picLocks noChangeAspect="1"/>
          </p:cNvPicPr>
          <p:nvPr/>
        </p:nvPicPr>
        <p:blipFill>
          <a:blip r:embed="rId2"/>
          <a:stretch>
            <a:fillRect/>
          </a:stretch>
        </p:blipFill>
        <p:spPr>
          <a:xfrm>
            <a:off x="2500298" y="2714596"/>
            <a:ext cx="4143404" cy="41434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457200" y="214290"/>
            <a:ext cx="8229600" cy="5911873"/>
          </a:xfrm>
        </p:spPr>
        <p:txBody>
          <a:bodyPr/>
          <a:lstStyle/>
          <a:p>
            <a:r>
              <a:rPr lang="en-US" dirty="0" smtClean="0">
                <a:solidFill>
                  <a:srgbClr val="FF0000"/>
                </a:solidFill>
              </a:rPr>
              <a:t>V: Complete or partial </a:t>
            </a:r>
            <a:r>
              <a:rPr lang="en-US" dirty="0" err="1" smtClean="0">
                <a:solidFill>
                  <a:srgbClr val="FF0000"/>
                </a:solidFill>
              </a:rPr>
              <a:t>septate</a:t>
            </a:r>
            <a:r>
              <a:rPr lang="en-US" dirty="0" smtClean="0">
                <a:solidFill>
                  <a:srgbClr val="FF0000"/>
                </a:solidFill>
              </a:rPr>
              <a:t> uterus</a:t>
            </a:r>
            <a:br>
              <a:rPr lang="en-US" dirty="0" smtClean="0">
                <a:solidFill>
                  <a:srgbClr val="FF0000"/>
                </a:solidFill>
              </a:rPr>
            </a:br>
            <a:r>
              <a:rPr lang="en-US" dirty="0" smtClean="0"/>
              <a:t>A complete or partial midline septum is present within a single uterus.</a:t>
            </a:r>
            <a:br>
              <a:rPr lang="en-US" dirty="0" smtClean="0"/>
            </a:br>
            <a:endParaRPr lang="ar-IQ" dirty="0"/>
          </a:p>
        </p:txBody>
      </p:sp>
      <p:pic>
        <p:nvPicPr>
          <p:cNvPr id="8" name="صورة 7" descr="partial_septate_uterus_pi1.jpg"/>
          <p:cNvPicPr>
            <a:picLocks noChangeAspect="1"/>
          </p:cNvPicPr>
          <p:nvPr/>
        </p:nvPicPr>
        <p:blipFill>
          <a:blip r:embed="rId2"/>
          <a:stretch>
            <a:fillRect/>
          </a:stretch>
        </p:blipFill>
        <p:spPr>
          <a:xfrm>
            <a:off x="1214414" y="2071678"/>
            <a:ext cx="6572297" cy="421429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8229600" cy="5840435"/>
          </a:xfrm>
        </p:spPr>
        <p:txBody>
          <a:bodyPr/>
          <a:lstStyle/>
          <a:p>
            <a:pPr>
              <a:buNone/>
            </a:pPr>
            <a:r>
              <a:rPr lang="en-US" dirty="0" smtClean="0">
                <a:solidFill>
                  <a:srgbClr val="FF0000"/>
                </a:solidFill>
              </a:rPr>
              <a:t>VI: </a:t>
            </a:r>
            <a:r>
              <a:rPr lang="en-US" dirty="0" err="1" smtClean="0">
                <a:solidFill>
                  <a:srgbClr val="FF0000"/>
                </a:solidFill>
              </a:rPr>
              <a:t>Arcuate</a:t>
            </a:r>
            <a:r>
              <a:rPr lang="en-US" dirty="0" smtClean="0">
                <a:solidFill>
                  <a:srgbClr val="FF0000"/>
                </a:solidFill>
              </a:rPr>
              <a:t> uterus</a:t>
            </a:r>
          </a:p>
          <a:p>
            <a:pPr>
              <a:buNone/>
            </a:pPr>
            <a:r>
              <a:rPr lang="en-US" dirty="0" smtClean="0"/>
              <a:t>A small </a:t>
            </a:r>
            <a:r>
              <a:rPr lang="en-US" dirty="0" err="1" smtClean="0"/>
              <a:t>septate</a:t>
            </a:r>
            <a:r>
              <a:rPr lang="en-US" dirty="0" smtClean="0"/>
              <a:t> indentation is present at the </a:t>
            </a:r>
            <a:r>
              <a:rPr lang="en-US" dirty="0" err="1" smtClean="0"/>
              <a:t>fundus</a:t>
            </a:r>
            <a:r>
              <a:rPr lang="en-US" dirty="0" smtClean="0"/>
              <a:t>.</a:t>
            </a:r>
          </a:p>
          <a:p>
            <a:pPr>
              <a:buNone/>
            </a:pPr>
            <a:endParaRPr lang="en-US" dirty="0" smtClean="0">
              <a:solidFill>
                <a:srgbClr val="FF0000"/>
              </a:solidFill>
            </a:endParaRPr>
          </a:p>
          <a:p>
            <a:pPr>
              <a:buNone/>
            </a:pPr>
            <a:endParaRPr lang="en-US" dirty="0" smtClean="0">
              <a:solidFill>
                <a:srgbClr val="FF0000"/>
              </a:solidFill>
            </a:endParaRPr>
          </a:p>
          <a:p>
            <a:pPr>
              <a:buNone/>
            </a:pPr>
            <a:r>
              <a:rPr lang="en-US" dirty="0" smtClean="0">
                <a:solidFill>
                  <a:srgbClr val="FF0000"/>
                </a:solidFill>
              </a:rPr>
              <a:t>VII</a:t>
            </a:r>
            <a:r>
              <a:rPr lang="en-US" dirty="0" smtClean="0">
                <a:solidFill>
                  <a:srgbClr val="FF0000"/>
                </a:solidFill>
              </a:rPr>
              <a:t>: DES-related abnormalities</a:t>
            </a:r>
          </a:p>
          <a:p>
            <a:pPr>
              <a:buNone/>
            </a:pPr>
            <a:r>
              <a:rPr lang="en-US" dirty="0" smtClean="0"/>
              <a:t>A </a:t>
            </a:r>
            <a:r>
              <a:rPr lang="en-US" i="1" dirty="0" smtClean="0"/>
              <a:t>T</a:t>
            </a:r>
            <a:r>
              <a:rPr lang="en-US" dirty="0" smtClean="0"/>
              <a:t> -shaped uterine cavity with or without dilated horns is evident.</a:t>
            </a:r>
          </a:p>
          <a:p>
            <a:endParaRPr lang="ar-IQ" dirty="0"/>
          </a:p>
        </p:txBody>
      </p:sp>
      <p:pic>
        <p:nvPicPr>
          <p:cNvPr id="4" name="صورة 3" descr="arcuate-uterus.jpg"/>
          <p:cNvPicPr>
            <a:picLocks noChangeAspect="1"/>
          </p:cNvPicPr>
          <p:nvPr/>
        </p:nvPicPr>
        <p:blipFill>
          <a:blip r:embed="rId2"/>
          <a:stretch>
            <a:fillRect/>
          </a:stretch>
        </p:blipFill>
        <p:spPr>
          <a:xfrm>
            <a:off x="5715008" y="1857364"/>
            <a:ext cx="2857520" cy="1700573"/>
          </a:xfrm>
          <a:prstGeom prst="rect">
            <a:avLst/>
          </a:prstGeom>
        </p:spPr>
      </p:pic>
      <p:pic>
        <p:nvPicPr>
          <p:cNvPr id="5" name="صورة 4" descr="DES related anomalies.bmp"/>
          <p:cNvPicPr>
            <a:picLocks noChangeAspect="1"/>
          </p:cNvPicPr>
          <p:nvPr/>
        </p:nvPicPr>
        <p:blipFill>
          <a:blip r:embed="rId3"/>
          <a:stretch>
            <a:fillRect/>
          </a:stretch>
        </p:blipFill>
        <p:spPr>
          <a:xfrm>
            <a:off x="4619625" y="4786322"/>
            <a:ext cx="4524375" cy="16954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572140"/>
            <a:ext cx="8229600" cy="1143000"/>
          </a:xfrm>
        </p:spPr>
        <p:txBody>
          <a:bodyPr/>
          <a:lstStyle/>
          <a:p>
            <a:endParaRPr lang="ar-IQ"/>
          </a:p>
        </p:txBody>
      </p:sp>
      <p:pic>
        <p:nvPicPr>
          <p:cNvPr id="4" name="Content Placeholder 3" descr="008f.gif"/>
          <p:cNvPicPr>
            <a:picLocks noGrp="1" noChangeAspect="1"/>
          </p:cNvPicPr>
          <p:nvPr>
            <p:ph idx="1"/>
          </p:nvPr>
        </p:nvPicPr>
        <p:blipFill>
          <a:blip r:embed="rId2"/>
          <a:stretch>
            <a:fillRect/>
          </a:stretch>
        </p:blipFill>
        <p:spPr>
          <a:xfrm>
            <a:off x="714348" y="285728"/>
            <a:ext cx="7441712" cy="514353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6616-0550x0475.jpg"/>
          <p:cNvPicPr>
            <a:picLocks noGrp="1" noChangeAspect="1"/>
          </p:cNvPicPr>
          <p:nvPr>
            <p:ph idx="1"/>
          </p:nvPr>
        </p:nvPicPr>
        <p:blipFill>
          <a:blip r:embed="rId2"/>
          <a:stretch>
            <a:fillRect/>
          </a:stretch>
        </p:blipFill>
        <p:spPr>
          <a:xfrm>
            <a:off x="1714480" y="0"/>
            <a:ext cx="5922818"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en-US"/>
          </a:p>
        </p:txBody>
      </p:sp>
      <p:sp>
        <p:nvSpPr>
          <p:cNvPr id="5" name="عنصر نائب للمحتوى 4"/>
          <p:cNvSpPr>
            <a:spLocks noGrp="1"/>
          </p:cNvSpPr>
          <p:nvPr>
            <p:ph idx="1"/>
          </p:nvPr>
        </p:nvSpPr>
        <p:spPr/>
        <p:txBody>
          <a:bodyPr>
            <a:normAutofit lnSpcReduction="10000"/>
          </a:bodyPr>
          <a:lstStyle/>
          <a:p>
            <a:pPr marL="711200" indent="-711200">
              <a:lnSpc>
                <a:spcPct val="90000"/>
              </a:lnSpc>
              <a:buFontTx/>
              <a:buChar char="•"/>
            </a:pPr>
            <a:r>
              <a:rPr lang="en-US" b="1" dirty="0" smtClean="0"/>
              <a:t>Female genital abnormalities are uncommon and often do not present until, or well after, puberty. </a:t>
            </a:r>
            <a:endParaRPr lang="en-US" b="1" u="sng" dirty="0" smtClean="0"/>
          </a:p>
          <a:p>
            <a:pPr marL="711200" indent="-711200">
              <a:lnSpc>
                <a:spcPct val="90000"/>
              </a:lnSpc>
              <a:buNone/>
            </a:pPr>
            <a:r>
              <a:rPr lang="en-US" b="1" dirty="0" smtClean="0"/>
              <a:t> </a:t>
            </a:r>
          </a:p>
          <a:p>
            <a:pPr marL="711200" indent="-711200">
              <a:lnSpc>
                <a:spcPct val="90000"/>
              </a:lnSpc>
              <a:buClr>
                <a:srgbClr val="CC3300"/>
              </a:buClr>
              <a:buSzPct val="115000"/>
              <a:buFont typeface="Wingdings" pitchFamily="2" charset="2"/>
              <a:buChar char="Ø"/>
            </a:pPr>
            <a:r>
              <a:rPr lang="en-US" b="1" dirty="0" smtClean="0"/>
              <a:t>Anomalies due to Genetic Factors (Intersex)</a:t>
            </a:r>
          </a:p>
          <a:p>
            <a:pPr marL="711200" indent="-711200">
              <a:lnSpc>
                <a:spcPct val="90000"/>
              </a:lnSpc>
              <a:buClr>
                <a:srgbClr val="CC3300"/>
              </a:buClr>
              <a:buSzPct val="115000"/>
              <a:buFont typeface="Wingdings" pitchFamily="2" charset="2"/>
              <a:buChar char="Ø"/>
            </a:pPr>
            <a:r>
              <a:rPr lang="en-GB" b="1" dirty="0" smtClean="0"/>
              <a:t>Anomalies Of The External Genital Organs (Ambiguous Genitalia)</a:t>
            </a:r>
          </a:p>
          <a:p>
            <a:pPr marL="711200" indent="-711200">
              <a:lnSpc>
                <a:spcPct val="90000"/>
              </a:lnSpc>
              <a:buClr>
                <a:srgbClr val="CC3300"/>
              </a:buClr>
              <a:buSzPct val="115000"/>
              <a:buFont typeface="Wingdings" pitchFamily="2" charset="2"/>
              <a:buChar char="Ø"/>
            </a:pPr>
            <a:r>
              <a:rPr lang="en-US" b="1" dirty="0" smtClean="0"/>
              <a:t>Anomalies Of The Internal Genital Tract "</a:t>
            </a:r>
            <a:r>
              <a:rPr lang="en-US" b="1" dirty="0" err="1" smtClean="0"/>
              <a:t>Müllerian</a:t>
            </a:r>
            <a:r>
              <a:rPr lang="en-US" b="1" dirty="0" smtClean="0"/>
              <a:t> Anomalies“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3300"/>
                </a:solidFill>
              </a:rPr>
              <a:t>Anomalies of the internal genital</a:t>
            </a:r>
            <a:r>
              <a:rPr lang="en-US" b="1" u="sng" dirty="0" smtClean="0">
                <a:solidFill>
                  <a:srgbClr val="FF3300"/>
                </a:solidFill>
              </a:rPr>
              <a:t> </a:t>
            </a:r>
            <a:r>
              <a:rPr lang="en-US" b="1" dirty="0" smtClean="0">
                <a:solidFill>
                  <a:srgbClr val="FF3300"/>
                </a:solidFill>
              </a:rPr>
              <a:t>tract "</a:t>
            </a:r>
            <a:r>
              <a:rPr lang="en-US" b="1" dirty="0" err="1" smtClean="0">
                <a:solidFill>
                  <a:srgbClr val="FF3300"/>
                </a:solidFill>
              </a:rPr>
              <a:t>Müllerian</a:t>
            </a:r>
            <a:r>
              <a:rPr lang="en-US" b="1" dirty="0" smtClean="0">
                <a:solidFill>
                  <a:srgbClr val="FF3300"/>
                </a:solidFill>
              </a:rPr>
              <a:t> anomalies"</a:t>
            </a:r>
            <a:endParaRPr lang="en-US" dirty="0"/>
          </a:p>
        </p:txBody>
      </p:sp>
      <p:sp>
        <p:nvSpPr>
          <p:cNvPr id="3" name="عنصر نائب للمحتوى 2"/>
          <p:cNvSpPr>
            <a:spLocks noGrp="1"/>
          </p:cNvSpPr>
          <p:nvPr>
            <p:ph idx="1"/>
          </p:nvPr>
        </p:nvSpPr>
        <p:spPr/>
        <p:txBody>
          <a:bodyPr/>
          <a:lstStyle/>
          <a:p>
            <a:pPr>
              <a:lnSpc>
                <a:spcPct val="125000"/>
              </a:lnSpc>
              <a:buClr>
                <a:srgbClr val="FF3300"/>
              </a:buClr>
              <a:buSzPct val="110000"/>
              <a:buFont typeface="Wingdings" pitchFamily="2" charset="2"/>
              <a:buChar char="Ø"/>
            </a:pPr>
            <a:r>
              <a:rPr lang="en-US" dirty="0" smtClean="0"/>
              <a:t>Obstructive </a:t>
            </a:r>
            <a:r>
              <a:rPr lang="en-US" dirty="0" err="1" smtClean="0"/>
              <a:t>Mullerian</a:t>
            </a:r>
            <a:r>
              <a:rPr lang="en-US" dirty="0" smtClean="0"/>
              <a:t> Anomalies</a:t>
            </a:r>
          </a:p>
          <a:p>
            <a:pPr>
              <a:lnSpc>
                <a:spcPct val="125000"/>
              </a:lnSpc>
              <a:buClr>
                <a:srgbClr val="FF3300"/>
              </a:buClr>
              <a:buSzPct val="110000"/>
              <a:buFont typeface="Wingdings" pitchFamily="2" charset="2"/>
              <a:buChar char="Ø"/>
            </a:pPr>
            <a:r>
              <a:rPr lang="en-US" dirty="0" smtClean="0"/>
              <a:t>Longitudinal Fusion Anomalies</a:t>
            </a:r>
          </a:p>
          <a:p>
            <a:pPr>
              <a:lnSpc>
                <a:spcPct val="125000"/>
              </a:lnSpc>
              <a:buClr>
                <a:srgbClr val="FF3300"/>
              </a:buClr>
              <a:buSzPct val="110000"/>
              <a:buFont typeface="Wingdings" pitchFamily="2" charset="2"/>
              <a:buChar char="Ø"/>
            </a:pPr>
            <a:r>
              <a:rPr lang="en-US" dirty="0" smtClean="0"/>
              <a:t>Agenesis/</a:t>
            </a:r>
            <a:r>
              <a:rPr lang="en-US" dirty="0" err="1" smtClean="0"/>
              <a:t>Hypoplasia</a:t>
            </a:r>
            <a:r>
              <a:rPr lang="en-US" dirty="0" smtClean="0"/>
              <a:t> And Other </a:t>
            </a:r>
          </a:p>
          <a:p>
            <a:pPr>
              <a:lnSpc>
                <a:spcPct val="125000"/>
              </a:lnSpc>
              <a:buClr>
                <a:srgbClr val="FF3300"/>
              </a:buClr>
              <a:buSzPct val="110000"/>
              <a:buFont typeface="Wingdings" pitchFamily="2" charset="2"/>
              <a:buChar char="Ø"/>
            </a:pPr>
            <a:r>
              <a:rPr lang="en-US" dirty="0" smtClean="0"/>
              <a:t>Miscellaneous Anomalies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ltLang="ar-SA" dirty="0" smtClean="0">
                <a:solidFill>
                  <a:srgbClr val="089CA3"/>
                </a:solidFill>
                <a:latin typeface="Constantia" pitchFamily="18" charset="0"/>
                <a:ea typeface="Times New Roman (Arabic)" pitchFamily="18" charset="0"/>
              </a:rPr>
              <a:t/>
            </a:r>
            <a:br>
              <a:rPr lang="en-US" altLang="ar-SA" dirty="0" smtClean="0">
                <a:solidFill>
                  <a:srgbClr val="089CA3"/>
                </a:solidFill>
                <a:latin typeface="Constantia" pitchFamily="18" charset="0"/>
                <a:ea typeface="Times New Roman (Arabic)" pitchFamily="18" charset="0"/>
              </a:rPr>
            </a:br>
            <a:r>
              <a:rPr lang="en-US" altLang="ar-SA" dirty="0" smtClean="0">
                <a:solidFill>
                  <a:srgbClr val="089CA3"/>
                </a:solidFill>
                <a:latin typeface="Constantia" pitchFamily="18" charset="0"/>
                <a:ea typeface="Times New Roman (Arabic)" pitchFamily="18" charset="0"/>
              </a:rPr>
              <a:t>Presentation of uterine anomalies </a:t>
            </a:r>
            <a:r>
              <a:rPr lang="en-US" altLang="ar-SA" u="sng" dirty="0" smtClean="0">
                <a:solidFill>
                  <a:srgbClr val="089CA3"/>
                </a:solidFill>
                <a:latin typeface="Constantia" pitchFamily="18" charset="0"/>
                <a:ea typeface="Times New Roman (Arabic)" pitchFamily="18" charset="0"/>
              </a:rPr>
              <a:t/>
            </a:r>
            <a:br>
              <a:rPr lang="en-US" altLang="ar-SA" u="sng" dirty="0" smtClean="0">
                <a:solidFill>
                  <a:srgbClr val="089CA3"/>
                </a:solidFill>
                <a:latin typeface="Constantia" pitchFamily="18" charset="0"/>
                <a:ea typeface="Times New Roman (Arabic)" pitchFamily="18" charset="0"/>
              </a:rPr>
            </a:br>
            <a:endParaRPr lang="ar-IQ" dirty="0"/>
          </a:p>
        </p:txBody>
      </p:sp>
      <p:sp>
        <p:nvSpPr>
          <p:cNvPr id="10242" name="Rectangle 3"/>
          <p:cNvSpPr>
            <a:spLocks noGrp="1" noChangeArrowheads="1"/>
          </p:cNvSpPr>
          <p:nvPr>
            <p:ph idx="1"/>
          </p:nvPr>
        </p:nvSpPr>
        <p:spPr/>
        <p:txBody>
          <a:bodyPr>
            <a:normAutofit fontScale="85000" lnSpcReduction="10000"/>
          </a:bodyPr>
          <a:lstStyle/>
          <a:p>
            <a:pPr>
              <a:buFont typeface="Monotype Sorts" pitchFamily="2" charset="2"/>
              <a:buNone/>
            </a:pPr>
            <a:r>
              <a:rPr lang="en-US" altLang="ar-SA" dirty="0" smtClean="0">
                <a:solidFill>
                  <a:srgbClr val="000000"/>
                </a:solidFill>
                <a:latin typeface="Constantia" pitchFamily="18" charset="0"/>
                <a:ea typeface="Times New Roman (Arabic)" pitchFamily="18" charset="0"/>
              </a:rPr>
              <a:t>-</a:t>
            </a:r>
            <a:r>
              <a:rPr lang="en-US" altLang="ar-SA" sz="3500" dirty="0" smtClean="0">
                <a:solidFill>
                  <a:srgbClr val="000000"/>
                </a:solidFill>
                <a:latin typeface="Constantia" pitchFamily="18" charset="0"/>
                <a:ea typeface="Times New Roman (Arabic)" pitchFamily="18" charset="0"/>
              </a:rPr>
              <a:t>symptomless discovered during HSG or during operation.</a:t>
            </a:r>
          </a:p>
          <a:p>
            <a:pPr>
              <a:buFont typeface="Monotype Sorts" pitchFamily="2" charset="2"/>
              <a:buNone/>
            </a:pPr>
            <a:r>
              <a:rPr lang="en-US" altLang="ar-SA" sz="3500" dirty="0" smtClean="0">
                <a:solidFill>
                  <a:srgbClr val="000000"/>
                </a:solidFill>
                <a:latin typeface="Constantia" pitchFamily="18" charset="0"/>
                <a:ea typeface="Times New Roman (Arabic)" pitchFamily="18" charset="0"/>
              </a:rPr>
              <a:t>-</a:t>
            </a:r>
            <a:r>
              <a:rPr lang="en-US" altLang="ar-SA" sz="3500" dirty="0" err="1" smtClean="0">
                <a:solidFill>
                  <a:srgbClr val="000000"/>
                </a:solidFill>
                <a:latin typeface="Constantia" pitchFamily="18" charset="0"/>
                <a:ea typeface="Times New Roman (Arabic)" pitchFamily="18" charset="0"/>
              </a:rPr>
              <a:t>dysmenorrhoea</a:t>
            </a:r>
            <a:r>
              <a:rPr lang="en-US" altLang="ar-SA" sz="3500" dirty="0" smtClean="0">
                <a:solidFill>
                  <a:srgbClr val="000000"/>
                </a:solidFill>
                <a:latin typeface="Constantia" pitchFamily="18" charset="0"/>
                <a:ea typeface="Times New Roman (Arabic)" pitchFamily="18" charset="0"/>
              </a:rPr>
              <a:t>(rudimentary horn)</a:t>
            </a:r>
          </a:p>
          <a:p>
            <a:pPr marL="342900" lvl="1" indent="-342900">
              <a:buNone/>
            </a:pPr>
            <a:r>
              <a:rPr lang="en-US" altLang="ar-SA" sz="3500" dirty="0" smtClean="0">
                <a:solidFill>
                  <a:srgbClr val="000000"/>
                </a:solidFill>
                <a:latin typeface="Constantia" pitchFamily="18" charset="0"/>
                <a:ea typeface="Times New Roman (Arabic)" pitchFamily="18" charset="0"/>
              </a:rPr>
              <a:t>-</a:t>
            </a:r>
            <a:r>
              <a:rPr lang="en-US" sz="3500" dirty="0" smtClean="0"/>
              <a:t>Complications during pregnancy and </a:t>
            </a:r>
            <a:r>
              <a:rPr lang="en-US" sz="3500" dirty="0" err="1" smtClean="0"/>
              <a:t>labour</a:t>
            </a:r>
            <a:r>
              <a:rPr lang="en-US" sz="3500" dirty="0" smtClean="0"/>
              <a:t>: </a:t>
            </a:r>
            <a:r>
              <a:rPr lang="en-US" sz="3500" b="1" u="sng" dirty="0" smtClean="0">
                <a:solidFill>
                  <a:srgbClr val="3366FF"/>
                </a:solidFill>
              </a:rPr>
              <a:t>late miscarriage</a:t>
            </a:r>
            <a:r>
              <a:rPr lang="en-US" sz="3500" dirty="0" smtClean="0"/>
              <a:t>, </a:t>
            </a:r>
            <a:r>
              <a:rPr lang="en-US" sz="3500" b="1" dirty="0" smtClean="0">
                <a:hlinkClick r:id="rId2"/>
              </a:rPr>
              <a:t>uterine rupture</a:t>
            </a:r>
            <a:r>
              <a:rPr lang="en-US" sz="3500" dirty="0" smtClean="0"/>
              <a:t>, </a:t>
            </a:r>
            <a:r>
              <a:rPr lang="en-US" sz="3500" b="1" dirty="0" smtClean="0">
                <a:hlinkClick r:id="rId3"/>
              </a:rPr>
              <a:t>premature </a:t>
            </a:r>
            <a:r>
              <a:rPr lang="en-US" sz="3500" b="1" dirty="0" err="1" smtClean="0">
                <a:hlinkClick r:id="rId3"/>
              </a:rPr>
              <a:t>labour</a:t>
            </a:r>
            <a:r>
              <a:rPr lang="en-US" sz="3500" dirty="0" smtClean="0"/>
              <a:t>, </a:t>
            </a:r>
            <a:r>
              <a:rPr lang="en-US" sz="3500" b="1" dirty="0" err="1" smtClean="0">
                <a:hlinkClick r:id="rId4"/>
              </a:rPr>
              <a:t>malpresentation</a:t>
            </a:r>
            <a:r>
              <a:rPr lang="en-US" sz="3500" b="1" u="sng" dirty="0" smtClean="0">
                <a:solidFill>
                  <a:srgbClr val="3366FF"/>
                </a:solidFill>
              </a:rPr>
              <a:t>,</a:t>
            </a:r>
            <a:r>
              <a:rPr lang="en-US" sz="3500" b="1" dirty="0" smtClean="0">
                <a:solidFill>
                  <a:srgbClr val="3366FF"/>
                </a:solidFill>
              </a:rPr>
              <a:t> </a:t>
            </a:r>
            <a:r>
              <a:rPr lang="en-US" sz="3500" b="1" u="sng" dirty="0" smtClean="0">
                <a:solidFill>
                  <a:srgbClr val="3366FF"/>
                </a:solidFill>
              </a:rPr>
              <a:t>obstructed </a:t>
            </a:r>
            <a:r>
              <a:rPr lang="en-US" sz="3500" b="1" u="sng" dirty="0" err="1" smtClean="0">
                <a:solidFill>
                  <a:srgbClr val="3366FF"/>
                </a:solidFill>
              </a:rPr>
              <a:t>labour</a:t>
            </a:r>
            <a:r>
              <a:rPr lang="en-US" sz="3500" dirty="0" smtClean="0"/>
              <a:t>, </a:t>
            </a:r>
            <a:r>
              <a:rPr lang="en-US" sz="3500" b="1" dirty="0" smtClean="0">
                <a:hlinkClick r:id="rId5"/>
              </a:rPr>
              <a:t>retained placenta</a:t>
            </a:r>
            <a:r>
              <a:rPr lang="en-US" sz="3500" dirty="0" smtClean="0"/>
              <a:t>, </a:t>
            </a:r>
            <a:r>
              <a:rPr lang="en-US" sz="3500" b="1" dirty="0" smtClean="0">
                <a:hlinkClick r:id="rId6"/>
              </a:rPr>
              <a:t>postpartum </a:t>
            </a:r>
            <a:r>
              <a:rPr lang="en-US" sz="3500" b="1" dirty="0" err="1" smtClean="0">
                <a:hlinkClick r:id="rId6"/>
              </a:rPr>
              <a:t>haemorrhage</a:t>
            </a:r>
            <a:r>
              <a:rPr lang="en-US" sz="3500" dirty="0" smtClean="0"/>
              <a:t>.</a:t>
            </a:r>
            <a:endParaRPr lang="en-US" altLang="ar-SA" sz="3500" dirty="0" smtClean="0">
              <a:solidFill>
                <a:srgbClr val="000000"/>
              </a:solidFill>
              <a:latin typeface="Constantia" pitchFamily="18" charset="0"/>
              <a:ea typeface="Times New Roman (Arabic)" pitchFamily="18" charset="0"/>
            </a:endParaRPr>
          </a:p>
          <a:p>
            <a:pPr>
              <a:buFont typeface="Monotype Sorts" pitchFamily="2" charset="2"/>
              <a:buNone/>
            </a:pPr>
            <a:r>
              <a:rPr lang="en-US" altLang="ar-SA" sz="3500" dirty="0" smtClean="0">
                <a:solidFill>
                  <a:srgbClr val="000000"/>
                </a:solidFill>
                <a:latin typeface="Constantia" pitchFamily="18" charset="0"/>
                <a:ea typeface="Times New Roman (Arabic)" pitchFamily="18" charset="0"/>
              </a:rPr>
              <a:t>-rare presentation is ectopic pregnancy in a rudimentary horn, presented later than other type and with rupture and sever </a:t>
            </a:r>
            <a:r>
              <a:rPr lang="en-US" altLang="ar-SA" sz="3500" dirty="0" err="1" smtClean="0">
                <a:solidFill>
                  <a:srgbClr val="000000"/>
                </a:solidFill>
                <a:latin typeface="Constantia" pitchFamily="18" charset="0"/>
                <a:ea typeface="Times New Roman (Arabic)" pitchFamily="18" charset="0"/>
              </a:rPr>
              <a:t>haemorrhage</a:t>
            </a:r>
            <a:r>
              <a:rPr lang="en-US" altLang="ar-SA" sz="3500" dirty="0" smtClean="0">
                <a:solidFill>
                  <a:srgbClr val="000000"/>
                </a:solidFill>
                <a:latin typeface="Constantia" pitchFamily="18" charset="0"/>
                <a:ea typeface="Times New Roman (Arabic)" pitchFamily="18" charset="0"/>
              </a:rPr>
              <a:t>.</a:t>
            </a:r>
          </a:p>
          <a:p>
            <a:endParaRPr lang="en-US" altLang="en-US" dirty="0" smtClean="0">
              <a:ea typeface="Times New Roman (Arabic)"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box(in)">
                                      <p:cBhvr>
                                        <p:cTn id="7" dur="500"/>
                                        <p:tgtEl>
                                          <p:spTgt spid="10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42">
                                            <p:txEl>
                                              <p:pRg st="1" end="1"/>
                                            </p:txEl>
                                          </p:spTgt>
                                        </p:tgtEl>
                                        <p:attrNameLst>
                                          <p:attrName>style.visibility</p:attrName>
                                        </p:attrNameLst>
                                      </p:cBhvr>
                                      <p:to>
                                        <p:strVal val="visible"/>
                                      </p:to>
                                    </p:set>
                                    <p:animEffect transition="in" filter="box(in)">
                                      <p:cBhvr>
                                        <p:cTn id="12" dur="500"/>
                                        <p:tgtEl>
                                          <p:spTgt spid="102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42">
                                            <p:txEl>
                                              <p:pRg st="2" end="2"/>
                                            </p:txEl>
                                          </p:spTgt>
                                        </p:tgtEl>
                                        <p:attrNameLst>
                                          <p:attrName>style.visibility</p:attrName>
                                        </p:attrNameLst>
                                      </p:cBhvr>
                                      <p:to>
                                        <p:strVal val="visible"/>
                                      </p:to>
                                    </p:set>
                                    <p:animEffect transition="in" filter="box(in)">
                                      <p:cBhvr>
                                        <p:cTn id="17" dur="500"/>
                                        <p:tgtEl>
                                          <p:spTgt spid="102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42">
                                            <p:txEl>
                                              <p:pRg st="3" end="3"/>
                                            </p:txEl>
                                          </p:spTgt>
                                        </p:tgtEl>
                                        <p:attrNameLst>
                                          <p:attrName>style.visibility</p:attrName>
                                        </p:attrNameLst>
                                      </p:cBhvr>
                                      <p:to>
                                        <p:strVal val="visible"/>
                                      </p:to>
                                    </p:set>
                                    <p:animEffect transition="in" filter="blinds(horizontal)">
                                      <p:cBhvr>
                                        <p:cTn id="22" dur="500"/>
                                        <p:tgtEl>
                                          <p:spTgt spid="10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en-US" dirty="0" smtClean="0"/>
              <a:t>Investigations: </a:t>
            </a:r>
            <a:r>
              <a:rPr lang="en-US" sz="5400" dirty="0" smtClean="0"/>
              <a:t/>
            </a:r>
            <a:br>
              <a:rPr lang="en-US" sz="5400" dirty="0" smtClean="0"/>
            </a:br>
            <a:endParaRPr lang="en-US" dirty="0"/>
          </a:p>
        </p:txBody>
      </p:sp>
      <p:sp>
        <p:nvSpPr>
          <p:cNvPr id="3" name="عنصر نائب للمحتوى 2"/>
          <p:cNvSpPr>
            <a:spLocks noGrp="1"/>
          </p:cNvSpPr>
          <p:nvPr>
            <p:ph idx="1"/>
          </p:nvPr>
        </p:nvSpPr>
        <p:spPr/>
        <p:txBody>
          <a:bodyPr/>
          <a:lstStyle/>
          <a:p>
            <a:pPr lvl="1"/>
            <a:r>
              <a:rPr lang="en-US" b="1" dirty="0" smtClean="0">
                <a:solidFill>
                  <a:srgbClr val="FF0000"/>
                </a:solidFill>
                <a:hlinkClick r:id="rId2"/>
              </a:rPr>
              <a:t>Ultrasound</a:t>
            </a:r>
            <a:r>
              <a:rPr lang="en-US" dirty="0" smtClean="0">
                <a:solidFill>
                  <a:srgbClr val="FF0000"/>
                </a:solidFill>
              </a:rPr>
              <a:t>.</a:t>
            </a:r>
            <a:endParaRPr lang="en-US" sz="3600" dirty="0" smtClean="0">
              <a:solidFill>
                <a:srgbClr val="FF0000"/>
              </a:solidFill>
            </a:endParaRPr>
          </a:p>
          <a:p>
            <a:pPr lvl="1"/>
            <a:r>
              <a:rPr lang="en-US" b="1" u="sng" dirty="0" err="1" smtClean="0">
                <a:solidFill>
                  <a:srgbClr val="3366FF"/>
                </a:solidFill>
              </a:rPr>
              <a:t>Hysterosalpingography</a:t>
            </a:r>
            <a:r>
              <a:rPr lang="en-US" b="1" u="sng" dirty="0" smtClean="0">
                <a:solidFill>
                  <a:srgbClr val="3366FF"/>
                </a:solidFill>
              </a:rPr>
              <a:t>,</a:t>
            </a:r>
            <a:r>
              <a:rPr lang="en-US" b="1" dirty="0" smtClean="0">
                <a:solidFill>
                  <a:srgbClr val="3366FF"/>
                </a:solidFill>
              </a:rPr>
              <a:t> </a:t>
            </a:r>
            <a:r>
              <a:rPr lang="en-US" dirty="0" smtClean="0"/>
              <a:t>which allows evaluation of the uterine cavity and tubal patency.</a:t>
            </a:r>
            <a:endParaRPr lang="en-US" sz="3600" dirty="0" smtClean="0"/>
          </a:p>
          <a:p>
            <a:pPr lvl="1"/>
            <a:r>
              <a:rPr lang="en-US" b="1" dirty="0" smtClean="0">
                <a:hlinkClick r:id="rId3"/>
              </a:rPr>
              <a:t>MRI scan</a:t>
            </a:r>
            <a:r>
              <a:rPr lang="en-US" dirty="0" smtClean="0"/>
              <a:t>, which is considered the best imaging technique for uterine abnormalities.</a:t>
            </a:r>
            <a:endParaRPr lang="en-US" sz="3600"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133600" y="-533400"/>
            <a:ext cx="11277600" cy="1188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en-US" dirty="0" smtClean="0"/>
              <a:t>Management: </a:t>
            </a:r>
            <a:r>
              <a:rPr lang="en-US" sz="5400" dirty="0" smtClean="0"/>
              <a:t/>
            </a:r>
            <a:br>
              <a:rPr lang="en-US" sz="5400" dirty="0" smtClean="0"/>
            </a:br>
            <a:endParaRPr lang="en-US" dirty="0"/>
          </a:p>
        </p:txBody>
      </p:sp>
      <p:sp>
        <p:nvSpPr>
          <p:cNvPr id="3" name="عنصر نائب للمحتوى 2"/>
          <p:cNvSpPr>
            <a:spLocks noGrp="1"/>
          </p:cNvSpPr>
          <p:nvPr>
            <p:ph idx="1"/>
          </p:nvPr>
        </p:nvSpPr>
        <p:spPr/>
        <p:txBody>
          <a:bodyPr/>
          <a:lstStyle/>
          <a:p>
            <a:pPr lvl="1"/>
            <a:r>
              <a:rPr lang="en-US" dirty="0" smtClean="0"/>
              <a:t>Decision for surgical intervention will depend on the affect of the abnormality on enabling a viable pregnancy.</a:t>
            </a:r>
            <a:endParaRPr lang="en-US" sz="3600" dirty="0" smtClean="0"/>
          </a:p>
          <a:p>
            <a:pPr lvl="1"/>
            <a:r>
              <a:rPr lang="en-US" dirty="0" smtClean="0"/>
              <a:t>A </a:t>
            </a:r>
            <a:r>
              <a:rPr lang="en-US" u="sng" dirty="0" err="1" smtClean="0"/>
              <a:t>septate</a:t>
            </a:r>
            <a:r>
              <a:rPr lang="en-US" u="sng" dirty="0" smtClean="0"/>
              <a:t> vagina </a:t>
            </a:r>
            <a:r>
              <a:rPr lang="en-US" dirty="0" smtClean="0"/>
              <a:t>and the </a:t>
            </a:r>
            <a:r>
              <a:rPr lang="en-US" u="sng" dirty="0" smtClean="0"/>
              <a:t>rudimentary horn of a </a:t>
            </a:r>
            <a:r>
              <a:rPr lang="en-US" u="sng" dirty="0" err="1" smtClean="0"/>
              <a:t>bicornuate</a:t>
            </a:r>
            <a:r>
              <a:rPr lang="en-US" u="sng" dirty="0" smtClean="0"/>
              <a:t> uterus</a:t>
            </a:r>
            <a:r>
              <a:rPr lang="en-US" dirty="0" smtClean="0"/>
              <a:t> are usually removed.</a:t>
            </a:r>
            <a:endParaRPr lang="en-US" sz="3600" dirty="0" smtClean="0"/>
          </a:p>
          <a:p>
            <a:pPr lvl="1"/>
            <a:r>
              <a:rPr lang="en-US" dirty="0" smtClean="0"/>
              <a:t>Uterine reconstruction is recommended for a </a:t>
            </a:r>
            <a:r>
              <a:rPr lang="en-US" dirty="0" err="1" smtClean="0"/>
              <a:t>bicornuate</a:t>
            </a:r>
            <a:r>
              <a:rPr lang="en-US" dirty="0" smtClean="0"/>
              <a:t> or </a:t>
            </a:r>
            <a:r>
              <a:rPr lang="en-US" dirty="0" err="1" smtClean="0"/>
              <a:t>septate</a:t>
            </a:r>
            <a:r>
              <a:rPr lang="en-US" dirty="0" smtClean="0"/>
              <a:t> uterus which is considered to be the cause of recurrent miscarriages.</a:t>
            </a:r>
            <a:endParaRPr lang="en-US" sz="3600"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13176"/>
            <a:ext cx="8229600" cy="1440160"/>
          </a:xfrm>
        </p:spPr>
        <p:txBody>
          <a:bodyPr>
            <a:normAutofit fontScale="90000"/>
          </a:bodyPr>
          <a:lstStyle/>
          <a:p>
            <a:r>
              <a:rPr lang="en-US" sz="3100" b="1" dirty="0" smtClean="0"/>
              <a:t>Rudimentary horn attached to the </a:t>
            </a:r>
            <a:r>
              <a:rPr lang="en-US" sz="3100" b="1" dirty="0" err="1" smtClean="0"/>
              <a:t>unicornuate</a:t>
            </a:r>
            <a:r>
              <a:rPr lang="en-US" sz="3100" b="1" dirty="0" smtClean="0"/>
              <a:t> uterus with a band of tissue. </a:t>
            </a:r>
            <a:r>
              <a:rPr lang="en-US" sz="3100" b="1" i="1" dirty="0" smtClean="0"/>
              <a:t>Dashed lines</a:t>
            </a:r>
            <a:r>
              <a:rPr lang="en-US" sz="3100" b="1" dirty="0" smtClean="0"/>
              <a:t> represent the dissection planes. </a:t>
            </a:r>
            <a:r>
              <a:rPr lang="en-US" b="1" dirty="0" smtClean="0"/>
              <a:t/>
            </a:r>
            <a:br>
              <a:rPr lang="en-US" b="1" dirty="0" smtClean="0"/>
            </a:br>
            <a:endParaRPr lang="en-US" dirty="0"/>
          </a:p>
        </p:txBody>
      </p:sp>
      <p:pic>
        <p:nvPicPr>
          <p:cNvPr id="4" name="Picture 4" descr="f116738005"/>
          <p:cNvPicPr>
            <a:picLocks noGrp="1" noChangeAspect="1" noChangeArrowheads="1"/>
          </p:cNvPicPr>
          <p:nvPr>
            <p:ph idx="1"/>
          </p:nvPr>
        </p:nvPicPr>
        <p:blipFill>
          <a:blip r:embed="rId2" cstate="print"/>
          <a:srcRect/>
          <a:stretch>
            <a:fillRect/>
          </a:stretch>
        </p:blipFill>
        <p:spPr bwMode="auto">
          <a:xfrm>
            <a:off x="1763688" y="332656"/>
            <a:ext cx="5638952" cy="4413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normAutofit fontScale="90000"/>
          </a:bodyPr>
          <a:lstStyle/>
          <a:p>
            <a:r>
              <a:rPr lang="en-US" sz="4000" b="1" dirty="0" smtClean="0"/>
              <a:t>Defects Not Classified by the AFS</a:t>
            </a:r>
            <a:br>
              <a:rPr lang="en-US" sz="4000" b="1" dirty="0" smtClean="0"/>
            </a:br>
            <a:r>
              <a:rPr lang="en-US" sz="4000" b="1" dirty="0" smtClean="0"/>
              <a:t>Transverse Vaginal Septum</a:t>
            </a:r>
            <a:r>
              <a:rPr lang="en-US" b="1" dirty="0" smtClean="0"/>
              <a:t/>
            </a:r>
            <a:br>
              <a:rPr lang="en-US" b="1" dirty="0" smtClean="0"/>
            </a:br>
            <a:endParaRPr lang="en-US" dirty="0"/>
          </a:p>
        </p:txBody>
      </p:sp>
      <p:sp>
        <p:nvSpPr>
          <p:cNvPr id="6" name="عنصر نائب للمحتوى 5"/>
          <p:cNvSpPr>
            <a:spLocks noGrp="1"/>
          </p:cNvSpPr>
          <p:nvPr>
            <p:ph idx="1"/>
          </p:nvPr>
        </p:nvSpPr>
        <p:spPr/>
        <p:txBody>
          <a:bodyPr>
            <a:normAutofit fontScale="85000" lnSpcReduction="10000"/>
          </a:bodyPr>
          <a:lstStyle/>
          <a:p>
            <a:r>
              <a:rPr lang="en-US" dirty="0" smtClean="0"/>
              <a:t>TVS is formed when the tissue between the vaginal plate and the caudal aspect of the fused </a:t>
            </a:r>
            <a:r>
              <a:rPr lang="en-US" dirty="0" err="1" smtClean="0"/>
              <a:t>müllerian</a:t>
            </a:r>
            <a:r>
              <a:rPr lang="en-US" dirty="0" smtClean="0"/>
              <a:t> ducts fails to reabsorb. This anomaly divides the vagina into 2 segments, reducing its functional length.</a:t>
            </a:r>
          </a:p>
          <a:p>
            <a:r>
              <a:rPr lang="en-US" dirty="0" smtClean="0"/>
              <a:t> TVS can be perforate or imperforate, and can occur at nearly all levels in the vagina.</a:t>
            </a:r>
          </a:p>
          <a:p>
            <a:r>
              <a:rPr lang="en-US" dirty="0" smtClean="0"/>
              <a:t> Most of these septa are located in the </a:t>
            </a:r>
            <a:r>
              <a:rPr lang="en-US" u="sng" dirty="0" smtClean="0"/>
              <a:t>superior vagina </a:t>
            </a:r>
            <a:r>
              <a:rPr lang="en-US" dirty="0" smtClean="0"/>
              <a:t>(46%). </a:t>
            </a:r>
          </a:p>
          <a:p>
            <a:r>
              <a:rPr lang="en-US" dirty="0" smtClean="0"/>
              <a:t> TVS is one of the </a:t>
            </a:r>
            <a:r>
              <a:rPr lang="en-US" u="sng" dirty="0" smtClean="0"/>
              <a:t>most rare </a:t>
            </a:r>
            <a:r>
              <a:rPr lang="en-US" dirty="0" err="1" smtClean="0"/>
              <a:t>müllerian</a:t>
            </a:r>
            <a:r>
              <a:rPr lang="en-US" dirty="0" smtClean="0"/>
              <a:t> duct anomalies, with an approximate frequency of 1 case in 70,000 females.</a:t>
            </a:r>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88640"/>
            <a:ext cx="8229600" cy="1642194"/>
          </a:xfrm>
        </p:spPr>
        <p:txBody>
          <a:bodyPr>
            <a:noAutofit/>
          </a:bodyPr>
          <a:lstStyle/>
          <a:p>
            <a:pPr lvl="0"/>
            <a:endParaRPr lang="en-US" sz="2400" dirty="0"/>
          </a:p>
        </p:txBody>
      </p:sp>
      <p:pic>
        <p:nvPicPr>
          <p:cNvPr id="4" name="Picture 4" descr="f116738002"/>
          <p:cNvPicPr>
            <a:picLocks noGrp="1" noChangeAspect="1" noChangeArrowheads="1"/>
          </p:cNvPicPr>
          <p:nvPr>
            <p:ph idx="1"/>
          </p:nvPr>
        </p:nvPicPr>
        <p:blipFill>
          <a:blip r:embed="rId2" cstate="print"/>
          <a:srcRect/>
          <a:stretch>
            <a:fillRect/>
          </a:stretch>
        </p:blipFill>
        <p:spPr bwMode="auto">
          <a:xfrm>
            <a:off x="755576" y="980728"/>
            <a:ext cx="7848871" cy="50611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2400" b="1" dirty="0" smtClean="0"/>
              <a:t>Potential sites of transverse vaginal </a:t>
            </a:r>
            <a:r>
              <a:rPr lang="en-US" sz="2400" dirty="0" smtClean="0"/>
              <a:t>sep</a:t>
            </a:r>
            <a:r>
              <a:rPr lang="en-US" sz="2400" b="1" dirty="0" smtClean="0"/>
              <a:t>ta. A. High septum. B. </a:t>
            </a:r>
            <a:r>
              <a:rPr lang="en-US" sz="2400" b="1" dirty="0" err="1" smtClean="0"/>
              <a:t>Midvaginal</a:t>
            </a:r>
            <a:r>
              <a:rPr lang="en-US" sz="2400" b="1" dirty="0" smtClean="0"/>
              <a:t> septum. C. Low septum.(From Simpson JL, </a:t>
            </a:r>
            <a:r>
              <a:rPr lang="en-US" sz="2400" b="1" dirty="0" err="1" smtClean="0"/>
              <a:t>Verp</a:t>
            </a:r>
            <a:r>
              <a:rPr lang="en-US" sz="2400" b="1" dirty="0" smtClean="0"/>
              <a:t> MS, </a:t>
            </a:r>
            <a:r>
              <a:rPr lang="en-US" sz="2400" b="1" dirty="0" err="1" smtClean="0"/>
              <a:t>Plouffe</a:t>
            </a:r>
            <a:r>
              <a:rPr lang="en-US" sz="2400" b="1" dirty="0" smtClean="0"/>
              <a:t> L </a:t>
            </a:r>
            <a:r>
              <a:rPr lang="en-US" sz="2400" b="1" dirty="0" err="1" smtClean="0"/>
              <a:t>Jr</a:t>
            </a:r>
            <a:r>
              <a:rPr lang="en-US" sz="2400" b="1" dirty="0" smtClean="0"/>
              <a:t>: Female genital system. </a:t>
            </a:r>
            <a:br>
              <a:rPr lang="en-US" sz="2400" b="1" dirty="0" smtClean="0"/>
            </a:br>
            <a:endParaRPr lang="en-US" sz="2400" dirty="0"/>
          </a:p>
        </p:txBody>
      </p:sp>
      <p:pic>
        <p:nvPicPr>
          <p:cNvPr id="4" name="Picture 4" descr="005f"/>
          <p:cNvPicPr>
            <a:picLocks noGrp="1" noChangeAspect="1" noChangeArrowheads="1"/>
          </p:cNvPicPr>
          <p:nvPr>
            <p:ph idx="1"/>
          </p:nvPr>
        </p:nvPicPr>
        <p:blipFill>
          <a:blip r:embed="rId2" cstate="print"/>
          <a:srcRect/>
          <a:stretch>
            <a:fillRect/>
          </a:stretch>
        </p:blipFill>
        <p:spPr bwMode="auto">
          <a:xfrm>
            <a:off x="2005079" y="1772816"/>
            <a:ext cx="4529418" cy="48245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en-US"/>
          </a:p>
        </p:txBody>
      </p:sp>
      <p:pic>
        <p:nvPicPr>
          <p:cNvPr id="4" name="عنصر نائب للمحتوى 3" descr="http://www.glowm.com/resources/glowm/graphics/figures/v1/0040/005f.gif">
            <a:hlinkClick r:id="rId2" tgtFrame="_blank"/>
          </p:cNvPr>
          <p:cNvPicPr>
            <a:picLocks noGrp="1"/>
          </p:cNvPicPr>
          <p:nvPr>
            <p:ph idx="1"/>
          </p:nvPr>
        </p:nvPicPr>
        <p:blipFill>
          <a:blip r:embed="rId3" cstate="print"/>
          <a:stretch>
            <a:fillRect/>
          </a:stretch>
        </p:blipFill>
        <p:spPr bwMode="auto">
          <a:xfrm>
            <a:off x="3851920" y="476672"/>
            <a:ext cx="4896544" cy="5904656"/>
          </a:xfrm>
          <a:prstGeom prst="rect">
            <a:avLst/>
          </a:prstGeom>
          <a:noFill/>
          <a:ln w="9525">
            <a:noFill/>
            <a:miter lim="800000"/>
            <a:headEnd/>
            <a:tailEnd/>
          </a:ln>
        </p:spPr>
      </p:pic>
      <p:sp>
        <p:nvSpPr>
          <p:cNvPr id="6" name="عنصر نائب للنص 5"/>
          <p:cNvSpPr>
            <a:spLocks noGrp="1"/>
          </p:cNvSpPr>
          <p:nvPr>
            <p:ph type="body" sz="half" idx="2"/>
          </p:nvPr>
        </p:nvSpPr>
        <p:spPr/>
        <p:txBody>
          <a:bodyPr>
            <a:noAutofit/>
          </a:bodyPr>
          <a:lstStyle/>
          <a:p>
            <a:r>
              <a:rPr lang="en-US" sz="2400" dirty="0" smtClean="0"/>
              <a:t>. Diagram of various lesions causing </a:t>
            </a:r>
            <a:r>
              <a:rPr lang="en-US" sz="2400" dirty="0" err="1" smtClean="0"/>
              <a:t>hydrometrocolpos</a:t>
            </a:r>
            <a:r>
              <a:rPr lang="en-US" sz="2400" dirty="0" smtClean="0"/>
              <a:t>.</a:t>
            </a:r>
          </a:p>
          <a:p>
            <a:r>
              <a:rPr lang="en-US" sz="2400" dirty="0" smtClean="0"/>
              <a:t> </a:t>
            </a:r>
            <a:r>
              <a:rPr lang="en-US" sz="2400" b="1" dirty="0" smtClean="0"/>
              <a:t>A.</a:t>
            </a:r>
            <a:r>
              <a:rPr lang="en-US" sz="2400" dirty="0" smtClean="0"/>
              <a:t> Imperforate hymen. </a:t>
            </a:r>
            <a:r>
              <a:rPr lang="en-US" sz="2400" b="1" dirty="0" smtClean="0"/>
              <a:t>B.</a:t>
            </a:r>
            <a:r>
              <a:rPr lang="en-US" sz="2400" dirty="0" smtClean="0"/>
              <a:t> Transverse septum. </a:t>
            </a:r>
            <a:r>
              <a:rPr lang="en-US" sz="2400" b="1" dirty="0" smtClean="0"/>
              <a:t>C</a:t>
            </a:r>
            <a:r>
              <a:rPr lang="en-US" sz="2400" dirty="0" smtClean="0"/>
              <a:t> and </a:t>
            </a:r>
            <a:r>
              <a:rPr lang="en-US" sz="2400" b="1" dirty="0" smtClean="0"/>
              <a:t>D.</a:t>
            </a:r>
            <a:r>
              <a:rPr lang="en-US" sz="2400" dirty="0" smtClean="0"/>
              <a:t> Low and high </a:t>
            </a:r>
            <a:r>
              <a:rPr lang="en-US" sz="2400" dirty="0" err="1" smtClean="0"/>
              <a:t>atresia</a:t>
            </a:r>
            <a:r>
              <a:rPr lang="en-US" sz="2400" dirty="0" smtClean="0"/>
              <a:t> of vagina. </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3300"/>
                </a:solidFill>
              </a:rPr>
              <a:t>Anomalies of the internal genital</a:t>
            </a:r>
            <a:r>
              <a:rPr lang="en-US" b="1" u="sng" dirty="0" smtClean="0">
                <a:solidFill>
                  <a:srgbClr val="FF3300"/>
                </a:solidFill>
              </a:rPr>
              <a:t> </a:t>
            </a:r>
            <a:r>
              <a:rPr lang="en-US" b="1" dirty="0" smtClean="0">
                <a:solidFill>
                  <a:srgbClr val="FF3300"/>
                </a:solidFill>
              </a:rPr>
              <a:t>tract "</a:t>
            </a:r>
            <a:r>
              <a:rPr lang="en-US" b="1" dirty="0" err="1" smtClean="0">
                <a:solidFill>
                  <a:srgbClr val="FF3300"/>
                </a:solidFill>
              </a:rPr>
              <a:t>Müllerian</a:t>
            </a:r>
            <a:r>
              <a:rPr lang="en-US" b="1" dirty="0" smtClean="0">
                <a:solidFill>
                  <a:srgbClr val="FF3300"/>
                </a:solidFill>
              </a:rPr>
              <a:t> anomalies"</a:t>
            </a:r>
            <a:endParaRPr lang="en-US" dirty="0"/>
          </a:p>
        </p:txBody>
      </p:sp>
      <p:sp>
        <p:nvSpPr>
          <p:cNvPr id="3" name="عنصر نائب للمحتوى 2"/>
          <p:cNvSpPr>
            <a:spLocks noGrp="1"/>
          </p:cNvSpPr>
          <p:nvPr>
            <p:ph idx="1"/>
          </p:nvPr>
        </p:nvSpPr>
        <p:spPr/>
        <p:txBody>
          <a:bodyPr>
            <a:normAutofit lnSpcReduction="10000"/>
          </a:bodyPr>
          <a:lstStyle/>
          <a:p>
            <a:r>
              <a:rPr lang="en-US" dirty="0" smtClean="0"/>
              <a:t>Developmental anomalies of the </a:t>
            </a:r>
            <a:r>
              <a:rPr lang="en-US" dirty="0" err="1" smtClean="0"/>
              <a:t>müllerian</a:t>
            </a:r>
            <a:r>
              <a:rPr lang="en-US" dirty="0" smtClean="0"/>
              <a:t> duct system represent some of the most fascinating disorders that obstetricians and gynecologists encounter. </a:t>
            </a:r>
          </a:p>
          <a:p>
            <a:r>
              <a:rPr lang="en-US" dirty="0" smtClean="0"/>
              <a:t>A wide variety of malformations can occur when this system is disrupted. They range from uterine and vaginal agenesis to duplication of the uterus and vagina to minor uterine cavity abnormalities.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b="1" u="sng" dirty="0" smtClean="0">
                <a:solidFill>
                  <a:srgbClr val="FF3300"/>
                </a:solidFill>
              </a:rPr>
              <a:t>Imperforate Hymen</a:t>
            </a:r>
            <a:r>
              <a:rPr lang="en-GB" dirty="0" smtClean="0">
                <a:solidFill>
                  <a:srgbClr val="FF3300"/>
                </a:solidFill>
              </a:rPr>
              <a:t>:  </a:t>
            </a:r>
            <a:br>
              <a:rPr lang="en-GB" dirty="0" smtClean="0">
                <a:solidFill>
                  <a:srgbClr val="FF3300"/>
                </a:solidFill>
              </a:rPr>
            </a:br>
            <a:endParaRPr lang="en-US" dirty="0"/>
          </a:p>
        </p:txBody>
      </p:sp>
      <p:sp>
        <p:nvSpPr>
          <p:cNvPr id="3" name="عنصر نائب للمحتوى 2"/>
          <p:cNvSpPr>
            <a:spLocks noGrp="1"/>
          </p:cNvSpPr>
          <p:nvPr>
            <p:ph idx="1"/>
          </p:nvPr>
        </p:nvSpPr>
        <p:spPr>
          <a:xfrm>
            <a:off x="457200" y="1268760"/>
            <a:ext cx="8229600" cy="4857403"/>
          </a:xfrm>
        </p:spPr>
        <p:txBody>
          <a:bodyPr>
            <a:normAutofit fontScale="85000" lnSpcReduction="10000"/>
          </a:bodyPr>
          <a:lstStyle/>
          <a:p>
            <a:r>
              <a:rPr lang="en-GB" sz="2800" dirty="0" smtClean="0"/>
              <a:t>The hymen represents the junction of the </a:t>
            </a:r>
            <a:r>
              <a:rPr lang="en-GB" sz="2800" dirty="0" err="1" smtClean="0"/>
              <a:t>sinovaginal</a:t>
            </a:r>
            <a:r>
              <a:rPr lang="en-GB" sz="2800" dirty="0" smtClean="0"/>
              <a:t> bulbs with the </a:t>
            </a:r>
            <a:r>
              <a:rPr lang="en-GB" sz="2800" dirty="0" err="1" smtClean="0"/>
              <a:t>urogenital</a:t>
            </a:r>
            <a:r>
              <a:rPr lang="en-GB" sz="2800" dirty="0" smtClean="0"/>
              <a:t> sinus; hence it is formed form the endoderm of the </a:t>
            </a:r>
            <a:r>
              <a:rPr lang="en-GB" sz="2800" dirty="0" err="1" smtClean="0"/>
              <a:t>urogenital</a:t>
            </a:r>
            <a:r>
              <a:rPr lang="en-GB" sz="2800" dirty="0" smtClean="0"/>
              <a:t> sinus epithelium. </a:t>
            </a:r>
          </a:p>
          <a:p>
            <a:r>
              <a:rPr lang="en-US" sz="2800" dirty="0" smtClean="0"/>
              <a:t>The hymen is an area of tissue that represents the opening to the vagina. The </a:t>
            </a:r>
            <a:r>
              <a:rPr lang="en-US" sz="2800" dirty="0" err="1" smtClean="0"/>
              <a:t>hymenal</a:t>
            </a:r>
            <a:r>
              <a:rPr lang="en-US" sz="2800" dirty="0" smtClean="0"/>
              <a:t> tissue is a ring-like form of tissue which has a hole within the center, present at birth.</a:t>
            </a:r>
          </a:p>
          <a:p>
            <a:r>
              <a:rPr lang="en-US" sz="2800" dirty="0" smtClean="0"/>
              <a:t>When no </a:t>
            </a:r>
            <a:r>
              <a:rPr lang="en-US" sz="2800" dirty="0" err="1" smtClean="0"/>
              <a:t>hymenal</a:t>
            </a:r>
            <a:r>
              <a:rPr lang="en-US" sz="2800" dirty="0" smtClean="0"/>
              <a:t> opening is present, a membrane covers the area of the hymen and this is called an imperforate hymen. </a:t>
            </a:r>
          </a:p>
          <a:p>
            <a:r>
              <a:rPr lang="en-US" sz="2800" dirty="0" smtClean="0"/>
              <a:t>Imperforate hymen is likely the most frequent obstructive anomaly of the female genital tract, but estimates of its frequency vary from 1 case per 1000 population to 1 case per 10,000 population</a:t>
            </a:r>
          </a:p>
          <a:p>
            <a:pPr>
              <a:buNone/>
            </a:pPr>
            <a:r>
              <a:rPr lang="en-US" sz="2800" b="1" dirty="0" smtClean="0"/>
              <a:t>                     </a:t>
            </a:r>
            <a:endParaRPr lang="en-GB" sz="2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smtClean="0"/>
              <a:t>Imperforate hymen is at the extreme of a spectrum of variations in </a:t>
            </a:r>
            <a:r>
              <a:rPr lang="en-US" dirty="0" err="1" smtClean="0"/>
              <a:t>hymenal</a:t>
            </a:r>
            <a:r>
              <a:rPr lang="en-US" dirty="0" smtClean="0"/>
              <a:t> configuration. Variations in the embryologic development of the hymen are common and result in </a:t>
            </a:r>
            <a:r>
              <a:rPr lang="en-US" u="sng" dirty="0" smtClean="0"/>
              <a:t>fenestrations</a:t>
            </a:r>
            <a:r>
              <a:rPr lang="en-US" dirty="0" smtClean="0"/>
              <a:t>, </a:t>
            </a:r>
            <a:r>
              <a:rPr lang="en-US" u="sng" dirty="0" smtClean="0"/>
              <a:t>septa</a:t>
            </a:r>
            <a:r>
              <a:rPr lang="en-US" dirty="0" smtClean="0"/>
              <a:t>, </a:t>
            </a:r>
            <a:r>
              <a:rPr lang="en-US" u="sng" dirty="0" smtClean="0"/>
              <a:t>bands</a:t>
            </a:r>
            <a:r>
              <a:rPr lang="en-US" dirty="0" smtClean="0"/>
              <a:t>, </a:t>
            </a:r>
            <a:r>
              <a:rPr lang="en-US" u="sng" dirty="0" err="1" smtClean="0"/>
              <a:t>microperforations</a:t>
            </a:r>
            <a:r>
              <a:rPr lang="en-US" dirty="0" smtClean="0"/>
              <a:t>, </a:t>
            </a:r>
            <a:r>
              <a:rPr lang="en-US" u="sng" dirty="0" smtClean="0"/>
              <a:t>anterior displacement</a:t>
            </a:r>
            <a:r>
              <a:rPr lang="en-US" dirty="0" smtClean="0"/>
              <a:t>, and </a:t>
            </a:r>
            <a:r>
              <a:rPr lang="en-US" u="sng" dirty="0" smtClean="0"/>
              <a:t>differences in rigidity and/or elasticity </a:t>
            </a:r>
            <a:r>
              <a:rPr lang="en-US" dirty="0" smtClean="0"/>
              <a:t>of the </a:t>
            </a:r>
            <a:r>
              <a:rPr lang="en-US" dirty="0" err="1" smtClean="0"/>
              <a:t>hymenal</a:t>
            </a:r>
            <a:r>
              <a:rPr lang="en-US" dirty="0" smtClean="0"/>
              <a:t> tissue.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hymen types.jpg"/>
          <p:cNvPicPr>
            <a:picLocks noGrp="1" noChangeAspect="1"/>
          </p:cNvPicPr>
          <p:nvPr>
            <p:ph idx="1"/>
          </p:nvPr>
        </p:nvPicPr>
        <p:blipFill>
          <a:blip r:embed="rId2"/>
          <a:stretch>
            <a:fillRect/>
          </a:stretch>
        </p:blipFill>
        <p:spPr>
          <a:xfrm>
            <a:off x="71437" y="0"/>
            <a:ext cx="9143999" cy="68580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buNone/>
            </a:pPr>
            <a:r>
              <a:rPr lang="en-US" b="1" u="sng" dirty="0" smtClean="0"/>
              <a:t>Clinically:</a:t>
            </a:r>
            <a:r>
              <a:rPr lang="en-US" dirty="0" smtClean="0"/>
              <a:t> </a:t>
            </a:r>
          </a:p>
          <a:p>
            <a:pPr>
              <a:buFont typeface="Wingdings" pitchFamily="2" charset="2"/>
              <a:buChar char="Ø"/>
            </a:pPr>
            <a:r>
              <a:rPr lang="en-GB" b="1" dirty="0" smtClean="0"/>
              <a:t>May be discovered at birth</a:t>
            </a:r>
            <a:r>
              <a:rPr lang="en-GB" dirty="0" smtClean="0"/>
              <a:t> ( "</a:t>
            </a:r>
            <a:r>
              <a:rPr lang="en-GB" dirty="0" err="1" smtClean="0"/>
              <a:t>mucocolpos</a:t>
            </a:r>
            <a:r>
              <a:rPr lang="en-GB" dirty="0" smtClean="0"/>
              <a:t> or </a:t>
            </a:r>
            <a:r>
              <a:rPr lang="en-GB" dirty="0" err="1" smtClean="0"/>
              <a:t>hydrocolpos</a:t>
            </a:r>
            <a:r>
              <a:rPr lang="en-GB" dirty="0" smtClean="0"/>
              <a:t>" </a:t>
            </a:r>
            <a:endParaRPr lang="en-US" dirty="0" smtClean="0"/>
          </a:p>
          <a:p>
            <a:pPr>
              <a:buFont typeface="Wingdings" pitchFamily="2" charset="2"/>
              <a:buChar char="Ø"/>
            </a:pPr>
            <a:r>
              <a:rPr lang="en-GB" b="1" dirty="0" smtClean="0"/>
              <a:t>More commonly at puberty</a:t>
            </a:r>
            <a:r>
              <a:rPr lang="en-GB" dirty="0" smtClean="0"/>
              <a:t>:   </a:t>
            </a:r>
            <a:r>
              <a:rPr lang="en-GB" dirty="0" err="1" smtClean="0"/>
              <a:t>hematocolpos</a:t>
            </a:r>
            <a:r>
              <a:rPr lang="en-GB" dirty="0" smtClean="0"/>
              <a:t>.</a:t>
            </a: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85000" lnSpcReduction="20000"/>
          </a:bodyPr>
          <a:lstStyle/>
          <a:p>
            <a:r>
              <a:rPr lang="en-US" dirty="0" smtClean="0"/>
              <a:t>In the newborn period there may be a bulge of the </a:t>
            </a:r>
            <a:r>
              <a:rPr lang="en-US" dirty="0" err="1" smtClean="0"/>
              <a:t>hymenal</a:t>
            </a:r>
            <a:r>
              <a:rPr lang="en-US" dirty="0" smtClean="0"/>
              <a:t> membrane due to a blockage of the drainage of normal mucus from the baby’s vagina. The mother’s estrogen stimulates the production of mucus within the baby’s vagina and thus a white bulge may appear at the location of the normal opening to the vagina. </a:t>
            </a:r>
          </a:p>
          <a:p>
            <a:endParaRPr lang="en-US" dirty="0" smtClean="0"/>
          </a:p>
          <a:p>
            <a:r>
              <a:rPr lang="en-US" dirty="0" smtClean="0"/>
              <a:t>A young woman with an imperforate hymen which has not been surgically corrected will not have a normal menstrual period. This blockage may be associated with abdominal pain, back pain, or difficulty with urination.</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r>
              <a:rPr lang="en-US" dirty="0" smtClean="0"/>
              <a:t>Unfortunately, the typical findings at diagnosis may include a large collection of blood within the uterus (</a:t>
            </a:r>
            <a:r>
              <a:rPr lang="en-US" dirty="0" err="1" smtClean="0"/>
              <a:t>hematometra</a:t>
            </a:r>
            <a:r>
              <a:rPr lang="en-US" dirty="0" smtClean="0"/>
              <a:t>) and an even larger collection of blood within the distensible vagina (</a:t>
            </a:r>
            <a:r>
              <a:rPr lang="en-US" dirty="0" err="1" smtClean="0"/>
              <a:t>hematocolpos</a:t>
            </a:r>
            <a:r>
              <a:rPr lang="en-US" dirty="0" smtClean="0"/>
              <a:t>). Additional findings may include blood-filled fallopian tubes (</a:t>
            </a:r>
            <a:r>
              <a:rPr lang="en-US" dirty="0" err="1" smtClean="0"/>
              <a:t>hematosalpinges</a:t>
            </a:r>
            <a:r>
              <a:rPr lang="en-US" dirty="0" smtClean="0"/>
              <a:t>) and signs of retrograde menses, occasionally to the point of the development of intra-abdominal endometriosis and severe pelvic adhesions.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Treatment</a:t>
            </a:r>
            <a:br>
              <a:rPr lang="en-US" dirty="0" smtClean="0"/>
            </a:br>
            <a:endParaRPr lang="en-US" dirty="0"/>
          </a:p>
        </p:txBody>
      </p:sp>
      <p:sp>
        <p:nvSpPr>
          <p:cNvPr id="3" name="عنصر نائب للمحتوى 2"/>
          <p:cNvSpPr>
            <a:spLocks noGrp="1"/>
          </p:cNvSpPr>
          <p:nvPr>
            <p:ph idx="1"/>
          </p:nvPr>
        </p:nvSpPr>
        <p:spPr/>
        <p:txBody>
          <a:bodyPr>
            <a:normAutofit fontScale="92500" lnSpcReduction="20000"/>
          </a:bodyPr>
          <a:lstStyle/>
          <a:p>
            <a:r>
              <a:rPr lang="en-US" dirty="0" smtClean="0"/>
              <a:t>Surgical repair after the onset of puberty but before menarche is optimal.</a:t>
            </a:r>
          </a:p>
          <a:p>
            <a:r>
              <a:rPr lang="en-US" dirty="0" smtClean="0"/>
              <a:t>This procedure should be performed using sterile technique in the operating room; after careful catheterization, a </a:t>
            </a:r>
            <a:r>
              <a:rPr lang="en-US" dirty="0" err="1" smtClean="0"/>
              <a:t>cruciate</a:t>
            </a:r>
            <a:r>
              <a:rPr lang="en-US" dirty="0" smtClean="0"/>
              <a:t> incision followed by excision of the four wedge-shaped tabs of hymen corrects the condition. Prophylactic antibiotics should be given postoperatively.</a:t>
            </a:r>
          </a:p>
          <a:p>
            <a:r>
              <a:rPr lang="en-US" dirty="0" err="1" smtClean="0"/>
              <a:t>Medicolegal</a:t>
            </a:r>
            <a:r>
              <a:rPr lang="en-US" dirty="0" smtClean="0"/>
              <a:t> aspect in this condition is so important.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en-US"/>
          </a:p>
        </p:txBody>
      </p:sp>
      <p:pic>
        <p:nvPicPr>
          <p:cNvPr id="4" name="عنصر نائب للمحتوى 3" descr="صورة1.png"/>
          <p:cNvPicPr>
            <a:picLocks noGrp="1" noChangeAspect="1"/>
          </p:cNvPicPr>
          <p:nvPr>
            <p:ph idx="1"/>
          </p:nvPr>
        </p:nvPicPr>
        <p:blipFill>
          <a:blip r:embed="rId2" cstate="print"/>
          <a:stretch>
            <a:fillRect/>
          </a:stretch>
        </p:blipFill>
        <p:spPr>
          <a:xfrm>
            <a:off x="2627784" y="729203"/>
            <a:ext cx="6059016" cy="5856395"/>
          </a:xfrm>
        </p:spPr>
      </p:pic>
      <p:sp>
        <p:nvSpPr>
          <p:cNvPr id="6" name="عنصر نائب للنص 5"/>
          <p:cNvSpPr>
            <a:spLocks noGrp="1"/>
          </p:cNvSpPr>
          <p:nvPr>
            <p:ph type="body" sz="half" idx="2"/>
          </p:nvPr>
        </p:nvSpPr>
        <p:spPr>
          <a:xfrm>
            <a:off x="457201" y="1435100"/>
            <a:ext cx="1954560" cy="4691063"/>
          </a:xfrm>
        </p:spPr>
        <p:txBody>
          <a:bodyPr>
            <a:normAutofit/>
          </a:bodyPr>
          <a:lstStyle/>
          <a:p>
            <a:r>
              <a:rPr lang="en-US" sz="2400" dirty="0" smtClean="0"/>
              <a:t>Imperforate hymen, classic appearance of bulging, blue-domed, translucent membrane. </a:t>
            </a:r>
          </a:p>
          <a:p>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618856" cy="3514402"/>
          </a:xfrm>
        </p:spPr>
        <p:txBody>
          <a:bodyPr>
            <a:normAutofit/>
          </a:bodyPr>
          <a:lstStyle/>
          <a:p>
            <a:r>
              <a:rPr lang="en-US" dirty="0" smtClean="0"/>
              <a:t>Abdominal mass with imperforate hymen. </a:t>
            </a:r>
            <a:br>
              <a:rPr lang="en-US" dirty="0" smtClean="0"/>
            </a:br>
            <a:endParaRPr lang="en-US" dirty="0"/>
          </a:p>
        </p:txBody>
      </p:sp>
      <p:pic>
        <p:nvPicPr>
          <p:cNvPr id="4" name="Picture 5" descr="Click to see larger picture">
            <a:hlinkClick r:id="rId2"/>
          </p:cNvPr>
          <p:cNvPicPr>
            <a:picLocks noGrp="1" noChangeAspect="1" noChangeArrowheads="1"/>
          </p:cNvPicPr>
          <p:nvPr>
            <p:ph idx="1"/>
          </p:nvPr>
        </p:nvPicPr>
        <p:blipFill>
          <a:blip r:embed="rId3" cstate="print"/>
          <a:srcRect/>
          <a:stretch>
            <a:fillRect/>
          </a:stretch>
        </p:blipFill>
        <p:spPr bwMode="auto">
          <a:xfrm>
            <a:off x="4932040" y="1700808"/>
            <a:ext cx="3553691" cy="4156364"/>
          </a:xfrm>
          <a:prstGeom prst="rect">
            <a:avLst/>
          </a:prstGeom>
          <a:noFill/>
          <a:ln w="9525">
            <a:noFill/>
            <a:miter lim="800000"/>
            <a:headEnd/>
            <a:tailEnd/>
          </a:ln>
        </p:spPr>
      </p:pic>
      <p:pic>
        <p:nvPicPr>
          <p:cNvPr id="5" name="Picture 7" descr="Click here to view image full size">
            <a:hlinkClick r:id="rId4"/>
          </p:cNvPr>
          <p:cNvPicPr>
            <a:picLocks noChangeAspect="1" noChangeArrowheads="1"/>
          </p:cNvPicPr>
          <p:nvPr/>
        </p:nvPicPr>
        <p:blipFill>
          <a:blip r:embed="rId5" cstate="print"/>
          <a:srcRect/>
          <a:stretch>
            <a:fillRect/>
          </a:stretch>
        </p:blipFill>
        <p:spPr bwMode="auto">
          <a:xfrm>
            <a:off x="457200" y="4038600"/>
            <a:ext cx="3762375" cy="255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Mayer-</a:t>
            </a:r>
            <a:r>
              <a:rPr lang="en-US" b="1" dirty="0" err="1" smtClean="0"/>
              <a:t>Rokitansky</a:t>
            </a:r>
            <a:r>
              <a:rPr lang="en-US" b="1" dirty="0" smtClean="0"/>
              <a:t>-</a:t>
            </a:r>
            <a:r>
              <a:rPr lang="en-US" b="1" dirty="0" err="1" smtClean="0"/>
              <a:t>Kuster</a:t>
            </a:r>
            <a:r>
              <a:rPr lang="en-US" b="1" dirty="0" smtClean="0"/>
              <a:t>-Hauser Syndrome </a:t>
            </a:r>
            <a:endParaRPr lang="en-US" dirty="0"/>
          </a:p>
        </p:txBody>
      </p:sp>
      <p:sp>
        <p:nvSpPr>
          <p:cNvPr id="3" name="عنصر نائب للمحتوى 2"/>
          <p:cNvSpPr>
            <a:spLocks noGrp="1"/>
          </p:cNvSpPr>
          <p:nvPr>
            <p:ph idx="1"/>
          </p:nvPr>
        </p:nvSpPr>
        <p:spPr/>
        <p:txBody>
          <a:bodyPr>
            <a:normAutofit fontScale="85000" lnSpcReduction="10000"/>
          </a:bodyPr>
          <a:lstStyle/>
          <a:p>
            <a:r>
              <a:rPr lang="en-US" dirty="0" smtClean="0"/>
              <a:t>The Mayer-</a:t>
            </a:r>
            <a:r>
              <a:rPr lang="en-US" dirty="0" err="1" smtClean="0"/>
              <a:t>Rokitansky</a:t>
            </a:r>
            <a:r>
              <a:rPr lang="en-US" dirty="0" smtClean="0"/>
              <a:t>-</a:t>
            </a:r>
            <a:r>
              <a:rPr lang="en-US" dirty="0" err="1" smtClean="0"/>
              <a:t>Küster</a:t>
            </a:r>
            <a:r>
              <a:rPr lang="en-US" dirty="0" smtClean="0"/>
              <a:t>-Hauser (MRKH) syndrome is characterized by </a:t>
            </a:r>
            <a:r>
              <a:rPr lang="en-US" u="sng" dirty="0" smtClean="0"/>
              <a:t>congenital </a:t>
            </a:r>
            <a:r>
              <a:rPr lang="en-US" u="sng" dirty="0" err="1" smtClean="0"/>
              <a:t>aplasia</a:t>
            </a:r>
            <a:r>
              <a:rPr lang="en-US" u="sng" dirty="0" smtClean="0"/>
              <a:t> of the uterus and the upper part (2/3) of the vagina </a:t>
            </a:r>
            <a:r>
              <a:rPr lang="en-US" dirty="0" smtClean="0"/>
              <a:t>in women showing normal development of secondary sexual characteristics and a normal 46, XX </a:t>
            </a:r>
            <a:r>
              <a:rPr lang="en-US" dirty="0" err="1" smtClean="0"/>
              <a:t>karyotype</a:t>
            </a:r>
            <a:r>
              <a:rPr lang="en-US" dirty="0" smtClean="0"/>
              <a:t>.</a:t>
            </a:r>
          </a:p>
          <a:p>
            <a:r>
              <a:rPr lang="en-US" dirty="0" smtClean="0"/>
              <a:t>MRKH may be isolated </a:t>
            </a:r>
            <a:r>
              <a:rPr lang="en-US" dirty="0" smtClean="0">
                <a:solidFill>
                  <a:srgbClr val="FF0000"/>
                </a:solidFill>
              </a:rPr>
              <a:t>(type I) </a:t>
            </a:r>
            <a:r>
              <a:rPr lang="en-US" dirty="0" smtClean="0"/>
              <a:t>but it is more frequently associated with renal, vertebral, and, to a lesser extent, auditory and cardiac defects </a:t>
            </a:r>
            <a:r>
              <a:rPr lang="en-US" dirty="0" smtClean="0">
                <a:solidFill>
                  <a:srgbClr val="FF0000"/>
                </a:solidFill>
              </a:rPr>
              <a:t>(MRKH type II </a:t>
            </a:r>
            <a:r>
              <a:rPr lang="en-US" dirty="0" smtClean="0"/>
              <a:t>or </a:t>
            </a:r>
            <a:r>
              <a:rPr lang="en-US" dirty="0" smtClean="0">
                <a:solidFill>
                  <a:srgbClr val="FF0000"/>
                </a:solidFill>
              </a:rPr>
              <a:t>MURCS association</a:t>
            </a:r>
            <a:r>
              <a:rPr lang="en-US" dirty="0" smtClean="0"/>
              <a:t>(</a:t>
            </a:r>
            <a:r>
              <a:rPr lang="en-US" dirty="0" err="1" smtClean="0"/>
              <a:t>MÜllerian</a:t>
            </a:r>
            <a:r>
              <a:rPr lang="en-US" dirty="0" smtClean="0"/>
              <a:t> duct </a:t>
            </a:r>
            <a:r>
              <a:rPr lang="en-US" dirty="0" err="1" smtClean="0"/>
              <a:t>aplasia</a:t>
            </a:r>
            <a:r>
              <a:rPr lang="en-US" dirty="0" smtClean="0"/>
              <a:t>, Renal dysplasia and Cervical </a:t>
            </a:r>
            <a:r>
              <a:rPr lang="en-US" dirty="0" err="1" smtClean="0"/>
              <a:t>Somite</a:t>
            </a:r>
            <a:r>
              <a:rPr lang="en-US" dirty="0" smtClean="0"/>
              <a:t> anomalies)</a:t>
            </a:r>
            <a:r>
              <a:rPr lang="en-US" dirty="0" smtClean="0">
                <a:solidFill>
                  <a:srgbClr val="FF0000"/>
                </a:solidFill>
              </a:rPr>
              <a:t> )</a:t>
            </a:r>
            <a:r>
              <a:rPr lang="en-US"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457200" y="285728"/>
            <a:ext cx="8229600" cy="5840435"/>
          </a:xfrm>
        </p:spPr>
        <p:txBody>
          <a:bodyPr>
            <a:normAutofit fontScale="85000" lnSpcReduction="20000"/>
          </a:bodyPr>
          <a:lstStyle/>
          <a:p>
            <a:r>
              <a:rPr lang="en-US" dirty="0" err="1" smtClean="0"/>
              <a:t>Müllerian</a:t>
            </a:r>
            <a:r>
              <a:rPr lang="en-US" dirty="0" smtClean="0"/>
              <a:t> malformations are frequently associated with abnormalities of the </a:t>
            </a:r>
            <a:r>
              <a:rPr lang="en-US" dirty="0" smtClean="0">
                <a:solidFill>
                  <a:srgbClr val="FF0000"/>
                </a:solidFill>
              </a:rPr>
              <a:t>renal</a:t>
            </a:r>
            <a:r>
              <a:rPr lang="en-US" dirty="0" smtClean="0"/>
              <a:t> and </a:t>
            </a:r>
            <a:r>
              <a:rPr lang="en-US" dirty="0" smtClean="0">
                <a:solidFill>
                  <a:srgbClr val="FF0000"/>
                </a:solidFill>
              </a:rPr>
              <a:t>axial skeletal systems</a:t>
            </a:r>
            <a:r>
              <a:rPr lang="en-US" dirty="0" smtClean="0"/>
              <a:t>, and they are often the first encountered when patients are initially examined for associated conditions. </a:t>
            </a:r>
          </a:p>
          <a:p>
            <a:r>
              <a:rPr lang="en-US" dirty="0" smtClean="0"/>
              <a:t>Most </a:t>
            </a:r>
            <a:r>
              <a:rPr lang="en-US" dirty="0" err="1" smtClean="0"/>
              <a:t>müllerian</a:t>
            </a:r>
            <a:r>
              <a:rPr lang="en-US" dirty="0" smtClean="0"/>
              <a:t> duct anomalies are associated with </a:t>
            </a:r>
            <a:r>
              <a:rPr lang="en-US" u="sng" dirty="0" smtClean="0"/>
              <a:t>functioning ovaries </a:t>
            </a:r>
            <a:r>
              <a:rPr lang="en-US" dirty="0" smtClean="0"/>
              <a:t>and </a:t>
            </a:r>
            <a:r>
              <a:rPr lang="en-US" u="sng" dirty="0" smtClean="0"/>
              <a:t>age-appropriate external genitalia</a:t>
            </a:r>
            <a:r>
              <a:rPr lang="en-US" dirty="0" smtClean="0"/>
              <a:t>.</a:t>
            </a:r>
          </a:p>
          <a:p>
            <a:r>
              <a:rPr lang="en-US" dirty="0" smtClean="0"/>
              <a:t> These abnormalities are often recognized after the onset of puberty. In the </a:t>
            </a:r>
            <a:r>
              <a:rPr lang="en-US" dirty="0" err="1" smtClean="0"/>
              <a:t>prepubertal</a:t>
            </a:r>
            <a:r>
              <a:rPr lang="en-US" dirty="0" smtClean="0"/>
              <a:t> period, normal external genitalia and age-appropriate developmental milestones often mask abnormalities of the internal reproductive organs.  After the onset of puberty, young women often present to the gynecologist with menstrual disorders.  Late presentations include infertility and obstetric complications.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smtClean="0"/>
              <a:t>Upper urinary tract malformations are found in about 40% of cases, including unilateral renal agenesis (23%-28%), </a:t>
            </a:r>
            <a:r>
              <a:rPr lang="en-US" dirty="0" err="1" smtClean="0"/>
              <a:t>ectopia</a:t>
            </a:r>
            <a:r>
              <a:rPr lang="en-US" dirty="0" smtClean="0"/>
              <a:t> of one or both kidneys (17%), renal </a:t>
            </a:r>
            <a:r>
              <a:rPr lang="en-US" dirty="0" err="1" smtClean="0"/>
              <a:t>hypoplasia</a:t>
            </a:r>
            <a:r>
              <a:rPr lang="en-US" dirty="0" smtClean="0"/>
              <a:t> (4%), and horseshoe kidney and </a:t>
            </a:r>
            <a:r>
              <a:rPr lang="en-US" dirty="0" err="1" smtClean="0"/>
              <a:t>hydronephrosis</a:t>
            </a:r>
            <a:r>
              <a:rPr lang="en-US" dirty="0" smtClean="0"/>
              <a:t>. Skeletal abnormalities are found in 10%, while auditory defects are found in 2% to 10% of cases.</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mrkh1.jpg"/>
          <p:cNvPicPr>
            <a:picLocks noGrp="1" noChangeAspect="1"/>
          </p:cNvPicPr>
          <p:nvPr>
            <p:ph idx="1"/>
          </p:nvPr>
        </p:nvPicPr>
        <p:blipFill>
          <a:blip r:embed="rId2"/>
          <a:stretch>
            <a:fillRect/>
          </a:stretch>
        </p:blipFill>
        <p:spPr>
          <a:xfrm>
            <a:off x="1" y="1182846"/>
            <a:ext cx="9144000" cy="459486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Epidemiology</a:t>
            </a:r>
            <a:endParaRPr lang="en-US" dirty="0"/>
          </a:p>
        </p:txBody>
      </p:sp>
      <p:sp>
        <p:nvSpPr>
          <p:cNvPr id="3" name="عنصر نائب للمحتوى 2"/>
          <p:cNvSpPr>
            <a:spLocks noGrp="1"/>
          </p:cNvSpPr>
          <p:nvPr>
            <p:ph idx="1"/>
          </p:nvPr>
        </p:nvSpPr>
        <p:spPr/>
        <p:txBody>
          <a:bodyPr>
            <a:normAutofit fontScale="92500" lnSpcReduction="20000"/>
          </a:bodyPr>
          <a:lstStyle/>
          <a:p>
            <a:r>
              <a:rPr lang="en-US" dirty="0" smtClean="0"/>
              <a:t>The incidence of MRKH syndrome has been estimated as </a:t>
            </a:r>
            <a:r>
              <a:rPr lang="en-US" dirty="0" smtClean="0">
                <a:solidFill>
                  <a:srgbClr val="FF0000"/>
                </a:solidFill>
              </a:rPr>
              <a:t>1 in 4500 </a:t>
            </a:r>
            <a:r>
              <a:rPr lang="en-US" dirty="0" smtClean="0"/>
              <a:t>female births. </a:t>
            </a:r>
          </a:p>
          <a:p>
            <a:r>
              <a:rPr lang="en-US" dirty="0" smtClean="0"/>
              <a:t>The majority of cases appears to be sporadic, however family cases have also been described. The mode of inheritance seems to be </a:t>
            </a:r>
            <a:r>
              <a:rPr lang="en-US" dirty="0" err="1" smtClean="0"/>
              <a:t>autosomal</a:t>
            </a:r>
            <a:r>
              <a:rPr lang="en-US" dirty="0" smtClean="0"/>
              <a:t> dominant with an incomplete degree of </a:t>
            </a:r>
            <a:r>
              <a:rPr lang="en-US" dirty="0" err="1" smtClean="0"/>
              <a:t>penetrance</a:t>
            </a:r>
            <a:r>
              <a:rPr lang="en-US" dirty="0" smtClean="0"/>
              <a:t> and variable expressivity, suggesting that the prevalence of the syndrome may probably be underestimated. </a:t>
            </a:r>
          </a:p>
          <a:p>
            <a:r>
              <a:rPr lang="en-US" dirty="0" smtClean="0"/>
              <a:t>Type I (isolated) MRKH is less frequent than MURCS association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Clinical features:</a:t>
            </a:r>
            <a:endParaRPr lang="en-US" dirty="0"/>
          </a:p>
        </p:txBody>
      </p:sp>
      <p:sp>
        <p:nvSpPr>
          <p:cNvPr id="3" name="عنصر نائب للمحتوى 2"/>
          <p:cNvSpPr>
            <a:spLocks noGrp="1"/>
          </p:cNvSpPr>
          <p:nvPr>
            <p:ph idx="1"/>
          </p:nvPr>
        </p:nvSpPr>
        <p:spPr/>
        <p:txBody>
          <a:bodyPr/>
          <a:lstStyle/>
          <a:p>
            <a:r>
              <a:rPr lang="en-US" dirty="0" smtClean="0"/>
              <a:t>The first sign of MRKH syndrome is a </a:t>
            </a:r>
            <a:r>
              <a:rPr lang="en-US" u="sng" dirty="0" smtClean="0"/>
              <a:t>primary amenorrhea</a:t>
            </a:r>
            <a:r>
              <a:rPr lang="en-US" dirty="0" smtClean="0"/>
              <a:t> in young women presenting otherwise with </a:t>
            </a:r>
            <a:r>
              <a:rPr lang="en-US" u="sng" dirty="0" smtClean="0"/>
              <a:t>normal development of secondary sexual characteristics </a:t>
            </a:r>
            <a:r>
              <a:rPr lang="en-US" dirty="0" smtClean="0"/>
              <a:t>and </a:t>
            </a:r>
            <a:r>
              <a:rPr lang="en-US" u="sng" dirty="0" smtClean="0"/>
              <a:t>normal external genitalia</a:t>
            </a:r>
            <a:r>
              <a:rPr lang="en-US" dirty="0" smtClean="0"/>
              <a:t>, with </a:t>
            </a:r>
            <a:r>
              <a:rPr lang="en-US" u="sng" dirty="0" smtClean="0"/>
              <a:t>normal and functional ovaries</a:t>
            </a:r>
            <a:r>
              <a:rPr lang="en-US" dirty="0" smtClean="0"/>
              <a:t>, and </a:t>
            </a:r>
            <a:r>
              <a:rPr lang="en-US" u="sng" dirty="0" err="1" smtClean="0"/>
              <a:t>karyotype</a:t>
            </a:r>
            <a:r>
              <a:rPr lang="en-US" u="sng" dirty="0" smtClean="0"/>
              <a:t> 46, XX </a:t>
            </a:r>
            <a:r>
              <a:rPr lang="en-US" dirty="0" smtClean="0"/>
              <a:t>without visible chromosomal anomaly. . At the same time, the vagina is reduced to a more or less deep (2–7 cm) vaginal dimple.</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Diagnostic methods:</a:t>
            </a:r>
            <a:endParaRPr lang="en-US" dirty="0"/>
          </a:p>
        </p:txBody>
      </p:sp>
      <p:sp>
        <p:nvSpPr>
          <p:cNvPr id="3" name="عنصر نائب للمحتوى 2"/>
          <p:cNvSpPr>
            <a:spLocks noGrp="1"/>
          </p:cNvSpPr>
          <p:nvPr>
            <p:ph idx="1"/>
          </p:nvPr>
        </p:nvSpPr>
        <p:spPr/>
        <p:txBody>
          <a:bodyPr/>
          <a:lstStyle/>
          <a:p>
            <a:r>
              <a:rPr lang="en-US" b="1" dirty="0" err="1" smtClean="0"/>
              <a:t>Transabdominal</a:t>
            </a:r>
            <a:r>
              <a:rPr lang="en-US" b="1" dirty="0" smtClean="0"/>
              <a:t> </a:t>
            </a:r>
            <a:r>
              <a:rPr lang="en-US" b="1" dirty="0" err="1" smtClean="0"/>
              <a:t>ultrasonography</a:t>
            </a:r>
            <a:endParaRPr lang="en-US" dirty="0" smtClean="0"/>
          </a:p>
          <a:p>
            <a:r>
              <a:rPr lang="en-US" dirty="0" err="1" smtClean="0"/>
              <a:t>Transabdominal</a:t>
            </a:r>
            <a:r>
              <a:rPr lang="en-US" dirty="0" smtClean="0"/>
              <a:t> </a:t>
            </a:r>
            <a:r>
              <a:rPr lang="en-US" dirty="0" err="1" smtClean="0"/>
              <a:t>ultrasonograph</a:t>
            </a:r>
            <a:r>
              <a:rPr lang="en-US" dirty="0" smtClean="0"/>
              <a:t> is a simple and noninvasive method, and must be the first investigation in evaluating patients with suspected </a:t>
            </a:r>
            <a:r>
              <a:rPr lang="en-US" dirty="0" err="1" smtClean="0"/>
              <a:t>Müllerian</a:t>
            </a:r>
            <a:r>
              <a:rPr lang="en-US" dirty="0" smtClean="0"/>
              <a:t> </a:t>
            </a:r>
            <a:r>
              <a:rPr lang="en-US" dirty="0" err="1" smtClean="0"/>
              <a:t>aplasia</a:t>
            </a:r>
            <a:r>
              <a:rPr lang="en-US" dirty="0" smtClean="0"/>
              <a:t>. This technique reveals an absence of the uterine structure between the bladder and the rectum.</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20000"/>
          </a:bodyPr>
          <a:lstStyle/>
          <a:p>
            <a:r>
              <a:rPr lang="en-US" b="1" dirty="0" smtClean="0"/>
              <a:t>Magnetic resonance imaging (MRI)</a:t>
            </a:r>
            <a:endParaRPr lang="en-US" dirty="0" smtClean="0"/>
          </a:p>
          <a:p>
            <a:r>
              <a:rPr lang="en-US" dirty="0" smtClean="0"/>
              <a:t>MRI is a non-invasive technique that provides a more sensitive and more specific means of diagnosis than </a:t>
            </a:r>
            <a:r>
              <a:rPr lang="en-US" dirty="0" err="1" smtClean="0"/>
              <a:t>ultrasonography</a:t>
            </a:r>
            <a:r>
              <a:rPr lang="en-US" dirty="0" smtClean="0"/>
              <a:t>. It should be performed when </a:t>
            </a:r>
            <a:r>
              <a:rPr lang="en-US" dirty="0" err="1" smtClean="0"/>
              <a:t>ultrasonographic</a:t>
            </a:r>
            <a:r>
              <a:rPr lang="en-US" dirty="0" smtClean="0"/>
              <a:t> findings are </a:t>
            </a:r>
            <a:r>
              <a:rPr lang="en-US" u="sng" dirty="0" smtClean="0"/>
              <a:t>inconclusive or incomplete</a:t>
            </a:r>
            <a:r>
              <a:rPr lang="en-US" dirty="0" smtClean="0"/>
              <a:t>. MRI allows an accurate evaluation of the uterine </a:t>
            </a:r>
            <a:r>
              <a:rPr lang="en-US" dirty="0" err="1" smtClean="0"/>
              <a:t>aplasia</a:t>
            </a:r>
            <a:r>
              <a:rPr lang="en-US" dirty="0" smtClean="0"/>
              <a:t>, as well as a clear visualization of the rudimentary horns and ovaries. Moreover, MRI can be used at the same time to search for associated renal and skeletal malformations.</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b="1" dirty="0" smtClean="0"/>
              <a:t>laparoscopy</a:t>
            </a:r>
            <a:endParaRPr lang="en-US" dirty="0" smtClean="0"/>
          </a:p>
          <a:p>
            <a:r>
              <a:rPr lang="en-US" dirty="0" smtClean="0"/>
              <a:t>This is an invasive technique requiring hospitalization and anesthesia. It is performed in cases of doubtful diagnosis after </a:t>
            </a:r>
            <a:r>
              <a:rPr lang="en-US" dirty="0" err="1" smtClean="0"/>
              <a:t>ultrasonography</a:t>
            </a:r>
            <a:r>
              <a:rPr lang="en-US" dirty="0" smtClean="0"/>
              <a:t> and/or MRI. Laparoscopy is not only useful for diagnosis of uterine malformations but also for assisted </a:t>
            </a:r>
            <a:r>
              <a:rPr lang="en-US" dirty="0" err="1" smtClean="0"/>
              <a:t>vaginoplasty</a:t>
            </a:r>
            <a:r>
              <a:rPr lang="en-US" dirty="0" smtClean="0"/>
              <a: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r>
              <a:rPr lang="en-US" dirty="0" smtClean="0"/>
              <a:t>Once MRKH syndrome is diagnosed, a full check-up must be undertaken to search for associated malformations. Since renal and skeletal abnormalities </a:t>
            </a:r>
            <a:r>
              <a:rPr lang="en-US" u="sng" dirty="0" smtClean="0"/>
              <a:t>may not be symptomatic</a:t>
            </a:r>
            <a:r>
              <a:rPr lang="en-US" dirty="0" smtClean="0"/>
              <a:t>, it is necessary to perform at least </a:t>
            </a:r>
            <a:r>
              <a:rPr lang="en-US" dirty="0" err="1" smtClean="0"/>
              <a:t>transabdominal</a:t>
            </a:r>
            <a:r>
              <a:rPr lang="en-US" dirty="0" smtClean="0"/>
              <a:t> </a:t>
            </a:r>
            <a:r>
              <a:rPr lang="en-US" dirty="0" err="1" smtClean="0"/>
              <a:t>ultrasonography</a:t>
            </a:r>
            <a:r>
              <a:rPr lang="en-US" dirty="0" smtClean="0"/>
              <a:t> and spine radiography. In case of suspicion of hearing impairment and/or a cardiac anomaly, complementary audiogram and/or heart </a:t>
            </a:r>
            <a:r>
              <a:rPr lang="en-US" dirty="0" err="1" smtClean="0"/>
              <a:t>echography</a:t>
            </a:r>
            <a:r>
              <a:rPr lang="en-US" dirty="0" smtClean="0"/>
              <a:t> must also be carried out.</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Differential diagnosis:</a:t>
            </a:r>
            <a:endParaRPr lang="en-US" dirty="0"/>
          </a:p>
        </p:txBody>
      </p:sp>
      <p:sp>
        <p:nvSpPr>
          <p:cNvPr id="3" name="عنصر نائب للمحتوى 2"/>
          <p:cNvSpPr>
            <a:spLocks noGrp="1"/>
          </p:cNvSpPr>
          <p:nvPr>
            <p:ph idx="1"/>
          </p:nvPr>
        </p:nvSpPr>
        <p:spPr/>
        <p:txBody>
          <a:bodyPr>
            <a:noAutofit/>
          </a:bodyPr>
          <a:lstStyle/>
          <a:p>
            <a:r>
              <a:rPr lang="en-US" sz="2400" dirty="0" smtClean="0"/>
              <a:t>Differential diagnosis of </a:t>
            </a:r>
            <a:r>
              <a:rPr lang="en-US" sz="2400" dirty="0" err="1" smtClean="0"/>
              <a:t>Müllerian</a:t>
            </a:r>
            <a:r>
              <a:rPr lang="en-US" sz="2400" dirty="0" smtClean="0"/>
              <a:t> </a:t>
            </a:r>
            <a:r>
              <a:rPr lang="en-US" sz="2400" dirty="0" err="1" smtClean="0"/>
              <a:t>aplasia</a:t>
            </a:r>
            <a:r>
              <a:rPr lang="en-US" sz="2400" dirty="0" smtClean="0"/>
              <a:t> includes patients presenting with primary amenorrhea and with normal secondary sexual characteristics.</a:t>
            </a:r>
          </a:p>
          <a:p>
            <a:r>
              <a:rPr lang="en-US" sz="2400" dirty="0" smtClean="0"/>
              <a:t>This should first lead to exclusion of </a:t>
            </a:r>
            <a:r>
              <a:rPr lang="en-US" sz="2400" dirty="0" err="1" smtClean="0"/>
              <a:t>gonadal</a:t>
            </a:r>
            <a:r>
              <a:rPr lang="en-US" sz="2400" dirty="0" smtClean="0"/>
              <a:t> </a:t>
            </a:r>
            <a:r>
              <a:rPr lang="en-US" sz="2400" dirty="0" err="1" smtClean="0"/>
              <a:t>dysgenesis</a:t>
            </a:r>
            <a:r>
              <a:rPr lang="en-US" sz="2400" dirty="0" smtClean="0"/>
              <a:t>.</a:t>
            </a:r>
          </a:p>
          <a:p>
            <a:r>
              <a:rPr lang="en-US" sz="2400" dirty="0" smtClean="0"/>
              <a:t> The differential diagnosis includes </a:t>
            </a:r>
            <a:r>
              <a:rPr lang="en-US" sz="2400" u="sng" dirty="0" smtClean="0"/>
              <a:t>congenital absence of uterus and vagina (</a:t>
            </a:r>
            <a:r>
              <a:rPr lang="en-US" sz="2400" u="sng" dirty="0" err="1" smtClean="0"/>
              <a:t>aplasia</a:t>
            </a:r>
            <a:r>
              <a:rPr lang="en-US" sz="2400" u="sng" dirty="0" smtClean="0"/>
              <a:t> or agenesis</a:t>
            </a:r>
            <a:r>
              <a:rPr lang="en-US" sz="2400" dirty="0" smtClean="0"/>
              <a:t>), </a:t>
            </a:r>
            <a:r>
              <a:rPr lang="en-US" sz="2400" u="sng" dirty="0" smtClean="0"/>
              <a:t>isolated vaginal </a:t>
            </a:r>
            <a:r>
              <a:rPr lang="en-US" sz="2400" u="sng" dirty="0" err="1" smtClean="0"/>
              <a:t>atresia</a:t>
            </a:r>
            <a:r>
              <a:rPr lang="en-US" sz="2400" u="sng" dirty="0" smtClean="0"/>
              <a:t> </a:t>
            </a:r>
            <a:r>
              <a:rPr lang="en-US" sz="2400" dirty="0" smtClean="0"/>
              <a:t>and </a:t>
            </a:r>
            <a:r>
              <a:rPr lang="en-US" sz="2400" u="sng" dirty="0" smtClean="0"/>
              <a:t>androgen insensitivity</a:t>
            </a:r>
            <a:r>
              <a:rPr lang="en-US" sz="2400" dirty="0" smtClean="0"/>
              <a:t>.</a:t>
            </a:r>
          </a:p>
          <a:p>
            <a:r>
              <a:rPr lang="en-US" sz="2400" dirty="0" smtClean="0"/>
              <a:t> Transverse vaginal septum and imperforate hymen, which can be initially misleading, are not included. Indeed, patients with these latter conditions have normal cervix and uterus, both of which are palpable on rectal examination. </a:t>
            </a:r>
            <a:r>
              <a:rPr lang="en-US" sz="2400" dirty="0" err="1" smtClean="0"/>
              <a:t>Ultrasonography</a:t>
            </a:r>
            <a:r>
              <a:rPr lang="en-US" sz="2400" dirty="0" smtClean="0"/>
              <a:t> can be used to define the </a:t>
            </a:r>
            <a:r>
              <a:rPr lang="en-US" sz="2400" dirty="0" err="1" smtClean="0"/>
              <a:t>Müllerian</a:t>
            </a:r>
            <a:r>
              <a:rPr lang="en-US" sz="2400" dirty="0" smtClean="0"/>
              <a:t> structures in infrequent cases where palpation is unrevealing. </a:t>
            </a:r>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Management</a:t>
            </a:r>
            <a:br>
              <a:rPr lang="en-US" dirty="0" smtClean="0"/>
            </a:br>
            <a:endParaRPr lang="en-US" dirty="0"/>
          </a:p>
        </p:txBody>
      </p:sp>
      <p:sp>
        <p:nvSpPr>
          <p:cNvPr id="3" name="عنصر نائب للمحتوى 2"/>
          <p:cNvSpPr>
            <a:spLocks noGrp="1"/>
          </p:cNvSpPr>
          <p:nvPr>
            <p:ph idx="1"/>
          </p:nvPr>
        </p:nvSpPr>
        <p:spPr/>
        <p:txBody>
          <a:bodyPr>
            <a:normAutofit/>
          </a:bodyPr>
          <a:lstStyle/>
          <a:p>
            <a:r>
              <a:rPr lang="en-US" dirty="0" smtClean="0"/>
              <a:t>Young women diagnosed with MRKH syndrome suffer from extreme anxiety and very high psychological distress when they are told they have no uterus and vagina. Thus, it is recommended that the patient and family attend counseling before and throughout treatment.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err="1" smtClean="0"/>
              <a:t>Aetiology</a:t>
            </a:r>
            <a:r>
              <a:rPr lang="en-US" dirty="0" smtClean="0"/>
              <a:t/>
            </a:r>
            <a:br>
              <a:rPr lang="en-US" dirty="0" smtClean="0"/>
            </a:br>
            <a:endParaRPr lang="en-US" dirty="0"/>
          </a:p>
        </p:txBody>
      </p:sp>
      <p:sp>
        <p:nvSpPr>
          <p:cNvPr id="3" name="عنصر نائب للمحتوى 2"/>
          <p:cNvSpPr>
            <a:spLocks noGrp="1"/>
          </p:cNvSpPr>
          <p:nvPr>
            <p:ph idx="1"/>
          </p:nvPr>
        </p:nvSpPr>
        <p:spPr/>
        <p:txBody>
          <a:bodyPr/>
          <a:lstStyle/>
          <a:p>
            <a:pPr>
              <a:buNone/>
            </a:pPr>
            <a:r>
              <a:rPr lang="en-US" altLang="ar-SA" dirty="0" smtClean="0">
                <a:latin typeface="Calibri" pitchFamily="34" charset="0"/>
                <a:ea typeface="Times New Roman (Arabic)" pitchFamily="18" charset="0"/>
                <a:cs typeface="Calibri" pitchFamily="34" charset="0"/>
              </a:rPr>
              <a:t>The exact </a:t>
            </a:r>
            <a:r>
              <a:rPr lang="en-US" altLang="ar-SA" dirty="0" err="1" smtClean="0">
                <a:latin typeface="Calibri" pitchFamily="34" charset="0"/>
                <a:ea typeface="Times New Roman (Arabic)" pitchFamily="18" charset="0"/>
                <a:cs typeface="Calibri" pitchFamily="34" charset="0"/>
              </a:rPr>
              <a:t>aetiology</a:t>
            </a:r>
            <a:r>
              <a:rPr lang="en-US" altLang="ar-SA" dirty="0" smtClean="0">
                <a:latin typeface="Calibri" pitchFamily="34" charset="0"/>
                <a:ea typeface="Times New Roman (Arabic)" pitchFamily="18" charset="0"/>
                <a:cs typeface="Calibri" pitchFamily="34" charset="0"/>
              </a:rPr>
              <a:t> is unknown, the mostly accepted three theories are:</a:t>
            </a:r>
          </a:p>
          <a:p>
            <a:r>
              <a:rPr lang="en-US" altLang="ar-SA" dirty="0" smtClean="0">
                <a:latin typeface="Calibri" pitchFamily="34" charset="0"/>
                <a:ea typeface="Times New Roman (Arabic)" pitchFamily="18" charset="0"/>
                <a:cs typeface="Calibri" pitchFamily="34" charset="0"/>
              </a:rPr>
              <a:t> </a:t>
            </a:r>
            <a:r>
              <a:rPr lang="en-US" altLang="ar-SA" dirty="0" err="1" smtClean="0">
                <a:latin typeface="Calibri" pitchFamily="34" charset="0"/>
                <a:ea typeface="Times New Roman (Arabic)" pitchFamily="18" charset="0"/>
                <a:cs typeface="Calibri" pitchFamily="34" charset="0"/>
              </a:rPr>
              <a:t>teratogenesis</a:t>
            </a:r>
            <a:r>
              <a:rPr lang="en-US" altLang="ar-SA" dirty="0" smtClean="0">
                <a:latin typeface="Calibri" pitchFamily="34" charset="0"/>
                <a:ea typeface="Times New Roman (Arabic)" pitchFamily="18" charset="0"/>
                <a:cs typeface="Calibri" pitchFamily="34" charset="0"/>
              </a:rPr>
              <a:t> ,</a:t>
            </a:r>
          </a:p>
          <a:p>
            <a:r>
              <a:rPr lang="en-US" altLang="ar-SA" dirty="0" smtClean="0">
                <a:latin typeface="Calibri" pitchFamily="34" charset="0"/>
                <a:ea typeface="Times New Roman (Arabic)" pitchFamily="18" charset="0"/>
                <a:cs typeface="Calibri" pitchFamily="34" charset="0"/>
              </a:rPr>
              <a:t> genetic inheritance and</a:t>
            </a:r>
          </a:p>
          <a:p>
            <a:r>
              <a:rPr lang="en-US" altLang="ar-SA" dirty="0" smtClean="0">
                <a:latin typeface="Calibri" pitchFamily="34" charset="0"/>
                <a:ea typeface="Times New Roman (Arabic)" pitchFamily="18" charset="0"/>
                <a:cs typeface="Calibri" pitchFamily="34" charset="0"/>
              </a:rPr>
              <a:t> </a:t>
            </a:r>
            <a:r>
              <a:rPr lang="en-US" altLang="ar-SA" dirty="0" err="1" smtClean="0">
                <a:latin typeface="Calibri" pitchFamily="34" charset="0"/>
                <a:ea typeface="Times New Roman (Arabic)" pitchFamily="18" charset="0"/>
                <a:cs typeface="Calibri" pitchFamily="34" charset="0"/>
              </a:rPr>
              <a:t>multifactorial</a:t>
            </a:r>
            <a:r>
              <a:rPr lang="en-US" altLang="ar-SA" dirty="0" smtClean="0">
                <a:latin typeface="Calibri" pitchFamily="34" charset="0"/>
                <a:ea typeface="Times New Roman (Arabic)" pitchFamily="18" charset="0"/>
                <a:cs typeface="Calibri" pitchFamily="34" charset="0"/>
              </a:rPr>
              <a:t> expression.</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r>
              <a:rPr lang="en-US" dirty="0" smtClean="0"/>
              <a:t>Treatment consisting of </a:t>
            </a:r>
            <a:r>
              <a:rPr lang="en-US" dirty="0" smtClean="0">
                <a:solidFill>
                  <a:srgbClr val="FF0000"/>
                </a:solidFill>
              </a:rPr>
              <a:t>creating a </a:t>
            </a:r>
            <a:r>
              <a:rPr lang="en-US" dirty="0" err="1" smtClean="0">
                <a:solidFill>
                  <a:srgbClr val="FF0000"/>
                </a:solidFill>
              </a:rPr>
              <a:t>neovagina</a:t>
            </a:r>
            <a:r>
              <a:rPr lang="en-US" dirty="0" smtClean="0">
                <a:solidFill>
                  <a:srgbClr val="FF0000"/>
                </a:solidFill>
              </a:rPr>
              <a:t> </a:t>
            </a:r>
            <a:r>
              <a:rPr lang="en-US" dirty="0" smtClean="0"/>
              <a:t>must be offered to patients only when they are ready to start sexual activity and also when they are emotionally mature. </a:t>
            </a:r>
          </a:p>
          <a:p>
            <a:r>
              <a:rPr lang="en-US" dirty="0" smtClean="0"/>
              <a:t>Treatment may be either </a:t>
            </a:r>
            <a:r>
              <a:rPr lang="en-US" dirty="0" smtClean="0">
                <a:solidFill>
                  <a:srgbClr val="FF0000"/>
                </a:solidFill>
              </a:rPr>
              <a:t>surgical</a:t>
            </a:r>
            <a:r>
              <a:rPr lang="en-US" dirty="0" smtClean="0"/>
              <a:t> or</a:t>
            </a:r>
            <a:r>
              <a:rPr lang="en-US" dirty="0" smtClean="0">
                <a:solidFill>
                  <a:srgbClr val="FF0000"/>
                </a:solidFill>
              </a:rPr>
              <a:t> nonsurgical</a:t>
            </a:r>
            <a:r>
              <a:rPr lang="en-US" dirty="0" smtClean="0"/>
              <a:t>, but the chosen method needs to be tailored to the individual needs, motivation of the patient and the options available.</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457200" y="260648"/>
            <a:ext cx="8229600" cy="5865515"/>
          </a:xfrm>
        </p:spPr>
        <p:txBody>
          <a:bodyPr>
            <a:normAutofit fontScale="85000" lnSpcReduction="20000"/>
          </a:bodyPr>
          <a:lstStyle/>
          <a:p>
            <a:r>
              <a:rPr lang="en-US" i="1" dirty="0" smtClean="0">
                <a:solidFill>
                  <a:srgbClr val="FF0000"/>
                </a:solidFill>
              </a:rPr>
              <a:t>Nonsurgical creation of a </a:t>
            </a:r>
            <a:r>
              <a:rPr lang="en-US" i="1" dirty="0" err="1" smtClean="0">
                <a:solidFill>
                  <a:srgbClr val="FF0000"/>
                </a:solidFill>
              </a:rPr>
              <a:t>neovagina</a:t>
            </a:r>
            <a:endParaRPr lang="en-US" dirty="0" smtClean="0">
              <a:solidFill>
                <a:srgbClr val="FF0000"/>
              </a:solidFill>
            </a:endParaRPr>
          </a:p>
          <a:p>
            <a:r>
              <a:rPr lang="en-US" dirty="0" smtClean="0"/>
              <a:t>The most commonly used nonsurgical procedure is </a:t>
            </a:r>
            <a:r>
              <a:rPr lang="en-US" dirty="0" smtClean="0">
                <a:solidFill>
                  <a:srgbClr val="FF0000"/>
                </a:solidFill>
              </a:rPr>
              <a:t>Franck's dilator method</a:t>
            </a:r>
            <a:r>
              <a:rPr lang="en-US" dirty="0" smtClean="0"/>
              <a:t>. It involves the application, first by the clinician and then by the patient herself, of vaginal dilators (</a:t>
            </a:r>
            <a:r>
              <a:rPr lang="en-US" dirty="0" err="1" smtClean="0"/>
              <a:t>Hegar</a:t>
            </a:r>
            <a:r>
              <a:rPr lang="en-US" dirty="0" smtClean="0"/>
              <a:t> candles), progressively increasing in length and diameter. </a:t>
            </a:r>
          </a:p>
          <a:p>
            <a:r>
              <a:rPr lang="en-US" dirty="0" smtClean="0"/>
              <a:t>Dilators are placed on the </a:t>
            </a:r>
            <a:r>
              <a:rPr lang="en-US" dirty="0" err="1" smtClean="0"/>
              <a:t>perineal</a:t>
            </a:r>
            <a:r>
              <a:rPr lang="en-US" dirty="0" smtClean="0"/>
              <a:t> dimple for at least 20 minutes a day. The whole process takes between six weeks and several months, with a success rate varying from 78% to 92%.</a:t>
            </a:r>
          </a:p>
          <a:p>
            <a:r>
              <a:rPr lang="en-US" dirty="0" smtClean="0"/>
              <a:t> As this </a:t>
            </a:r>
            <a:r>
              <a:rPr lang="en-US" dirty="0" err="1" smtClean="0"/>
              <a:t>nonoperative</a:t>
            </a:r>
            <a:r>
              <a:rPr lang="en-US" dirty="0" smtClean="0"/>
              <a:t> approach is noninvasive and often successful, it is recommended as a first-line therapy. However, it can be applied only when the vaginal dimple is deep enough (2–4 cm).</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i="1" dirty="0" smtClean="0">
                <a:solidFill>
                  <a:srgbClr val="FF0000"/>
                </a:solidFill>
              </a:rPr>
              <a:t>Surgical creation of a </a:t>
            </a:r>
            <a:r>
              <a:rPr lang="en-US" i="1" dirty="0" err="1" smtClean="0">
                <a:solidFill>
                  <a:srgbClr val="FF0000"/>
                </a:solidFill>
              </a:rPr>
              <a:t>neovagina</a:t>
            </a:r>
            <a:endParaRPr lang="en-US" dirty="0" smtClean="0">
              <a:solidFill>
                <a:srgbClr val="FF0000"/>
              </a:solidFill>
            </a:endParaRPr>
          </a:p>
          <a:p>
            <a:pPr>
              <a:buNone/>
            </a:pPr>
            <a:r>
              <a:rPr lang="en-US" dirty="0" err="1" smtClean="0">
                <a:solidFill>
                  <a:srgbClr val="FF0000"/>
                </a:solidFill>
              </a:rPr>
              <a:t>McIndoe</a:t>
            </a:r>
            <a:r>
              <a:rPr lang="en-US" dirty="0" smtClean="0">
                <a:solidFill>
                  <a:srgbClr val="FF0000"/>
                </a:solidFill>
              </a:rPr>
              <a:t> operation</a:t>
            </a:r>
            <a:r>
              <a:rPr lang="en-US" dirty="0" smtClean="0"/>
              <a:t>: this involves the dissection of a space between the rectum and the bladder, placement of a mold covered with a skin graft into the space, and diligent postoperative vaginal dilatation.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r>
              <a:rPr lang="en-US" dirty="0" smtClean="0"/>
              <a:t>Ultimately, infertility will be the most difficult aspect of the disorder for the patient to accept. Assisted fertility techniques, including surrogacy, enable women without a uterus to have genetic offspring.</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Classification:</a:t>
            </a:r>
            <a:endParaRPr lang="en-US" dirty="0"/>
          </a:p>
        </p:txBody>
      </p:sp>
      <p:sp>
        <p:nvSpPr>
          <p:cNvPr id="3" name="عنصر نائب للمحتوى 2"/>
          <p:cNvSpPr>
            <a:spLocks noGrp="1"/>
          </p:cNvSpPr>
          <p:nvPr>
            <p:ph idx="1"/>
          </p:nvPr>
        </p:nvSpPr>
        <p:spPr/>
        <p:txBody>
          <a:bodyPr/>
          <a:lstStyle/>
          <a:p>
            <a:r>
              <a:rPr lang="en-US" dirty="0" smtClean="0"/>
              <a:t>The most widely accepted method of categorizing </a:t>
            </a:r>
            <a:r>
              <a:rPr lang="en-US" dirty="0" err="1" smtClean="0"/>
              <a:t>müllerian</a:t>
            </a:r>
            <a:r>
              <a:rPr lang="en-US" dirty="0" smtClean="0"/>
              <a:t> duct anomalies is the AFS classification (1988). This system organizes </a:t>
            </a:r>
            <a:r>
              <a:rPr lang="en-US" dirty="0" err="1" smtClean="0"/>
              <a:t>müllerian</a:t>
            </a:r>
            <a:r>
              <a:rPr lang="en-US" dirty="0" smtClean="0"/>
              <a:t> anomalies according to the major uterine anatomic defect. It also allows for standardized reporting methods.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5" name="عنصر نائب للمحتوى 4" descr="getimage.jpg"/>
          <p:cNvPicPr>
            <a:picLocks noGrp="1" noChangeAspect="1"/>
          </p:cNvPicPr>
          <p:nvPr>
            <p:ph idx="1"/>
          </p:nvPr>
        </p:nvPicPr>
        <p:blipFill>
          <a:blip r:embed="rId2">
            <a:grayscl/>
            <a:lum bright="10000"/>
          </a:blip>
          <a:stretch>
            <a:fillRect/>
          </a:stretch>
        </p:blipFill>
        <p:spPr>
          <a:xfrm>
            <a:off x="168675" y="1500174"/>
            <a:ext cx="8886637" cy="4400653"/>
          </a:xfrm>
          <a:solidFill>
            <a:schemeClr val="accent5">
              <a:lumMod val="20000"/>
              <a:lumOff val="80000"/>
            </a:schemeClr>
          </a:solid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5" name="Picture 3"/>
          <p:cNvPicPr>
            <a:picLocks noChangeAspect="1" noChangeArrowheads="1"/>
          </p:cNvPicPr>
          <p:nvPr/>
        </p:nvPicPr>
        <p:blipFill>
          <a:blip r:embed="rId2" cstate="print"/>
          <a:srcRect/>
          <a:stretch>
            <a:fillRect/>
          </a:stretch>
        </p:blipFill>
        <p:spPr bwMode="auto">
          <a:xfrm>
            <a:off x="251520" y="548680"/>
            <a:ext cx="8715375" cy="504056"/>
          </a:xfrm>
          <a:prstGeom prst="rect">
            <a:avLst/>
          </a:prstGeom>
          <a:noFill/>
          <a:ln w="9525">
            <a:noFill/>
            <a:miter lim="800000"/>
            <a:headEnd/>
            <a:tailEnd/>
          </a:ln>
        </p:spPr>
      </p:pic>
      <p:pic>
        <p:nvPicPr>
          <p:cNvPr id="7" name="عنصر نائب للمحتوى 6" descr="AFS classification of mullerian anomalies.jpg"/>
          <p:cNvPicPr>
            <a:picLocks noGrp="1" noChangeAspect="1"/>
          </p:cNvPicPr>
          <p:nvPr>
            <p:ph idx="1"/>
          </p:nvPr>
        </p:nvPicPr>
        <p:blipFill>
          <a:blip r:embed="rId3"/>
          <a:stretch>
            <a:fillRect/>
          </a:stretch>
        </p:blipFill>
        <p:spPr>
          <a:xfrm>
            <a:off x="0" y="1620640"/>
            <a:ext cx="9149626" cy="498648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457200" y="0"/>
            <a:ext cx="8229600" cy="6858000"/>
          </a:xfrm>
        </p:spPr>
        <p:txBody>
          <a:bodyPr>
            <a:normAutofit/>
          </a:bodyPr>
          <a:lstStyle/>
          <a:p>
            <a:pPr>
              <a:buNone/>
            </a:pPr>
            <a:r>
              <a:rPr lang="en-US" b="1" dirty="0" smtClean="0"/>
              <a:t>         </a:t>
            </a:r>
            <a:endParaRPr lang="en-US" dirty="0" smtClean="0"/>
          </a:p>
          <a:p>
            <a:pPr>
              <a:buNone/>
            </a:pPr>
            <a:r>
              <a:rPr lang="en-US" sz="3800" dirty="0" smtClean="0">
                <a:solidFill>
                  <a:srgbClr val="FF0000"/>
                </a:solidFill>
              </a:rPr>
              <a:t>I: Segmental or complete agenesis or </a:t>
            </a:r>
            <a:r>
              <a:rPr lang="en-US" sz="3800" dirty="0" err="1" smtClean="0">
                <a:solidFill>
                  <a:srgbClr val="FF0000"/>
                </a:solidFill>
              </a:rPr>
              <a:t>hypoplasia</a:t>
            </a:r>
            <a:endParaRPr lang="en-US" sz="3800" dirty="0" smtClean="0">
              <a:solidFill>
                <a:srgbClr val="FF0000"/>
              </a:solidFill>
            </a:endParaRPr>
          </a:p>
          <a:p>
            <a:pPr>
              <a:buNone/>
            </a:pPr>
            <a:r>
              <a:rPr lang="en-US" sz="3800" dirty="0" smtClean="0"/>
              <a:t>Agenesis and </a:t>
            </a:r>
            <a:r>
              <a:rPr lang="en-US" sz="3800" dirty="0" err="1" smtClean="0"/>
              <a:t>hypoplasia</a:t>
            </a:r>
            <a:r>
              <a:rPr lang="en-US" sz="3800" dirty="0" smtClean="0"/>
              <a:t> may involve the </a:t>
            </a:r>
            <a:r>
              <a:rPr lang="en-US" sz="3800" u="sng" dirty="0" smtClean="0"/>
              <a:t>vagina</a:t>
            </a:r>
            <a:r>
              <a:rPr lang="en-US" sz="3800" dirty="0" smtClean="0"/>
              <a:t>, </a:t>
            </a:r>
            <a:r>
              <a:rPr lang="en-US" sz="3800" u="sng" dirty="0" smtClean="0"/>
              <a:t>cervix</a:t>
            </a:r>
            <a:r>
              <a:rPr lang="en-US" sz="3800" dirty="0" smtClean="0"/>
              <a:t>, </a:t>
            </a:r>
            <a:r>
              <a:rPr lang="en-US" sz="3800" u="sng" dirty="0" err="1" smtClean="0"/>
              <a:t>fundus</a:t>
            </a:r>
            <a:r>
              <a:rPr lang="en-US" sz="3800" dirty="0" smtClean="0"/>
              <a:t>, </a:t>
            </a:r>
            <a:r>
              <a:rPr lang="en-US" sz="3800" u="sng" dirty="0" smtClean="0"/>
              <a:t>tubes</a:t>
            </a:r>
            <a:r>
              <a:rPr lang="en-US" sz="3800" dirty="0" smtClean="0"/>
              <a:t>, or </a:t>
            </a:r>
            <a:r>
              <a:rPr lang="en-US" sz="3800" u="sng" dirty="0" smtClean="0"/>
              <a:t>any combination </a:t>
            </a:r>
            <a:r>
              <a:rPr lang="en-US" sz="3800" dirty="0" smtClean="0"/>
              <a:t>of these structures. Mayer-</a:t>
            </a:r>
            <a:r>
              <a:rPr lang="en-US" sz="3800" dirty="0" err="1" smtClean="0"/>
              <a:t>Rokitansky</a:t>
            </a:r>
            <a:r>
              <a:rPr lang="en-US" sz="3800" dirty="0" smtClean="0"/>
              <a:t>-</a:t>
            </a:r>
            <a:r>
              <a:rPr lang="en-US" sz="3800" dirty="0" err="1" smtClean="0"/>
              <a:t>Kuster</a:t>
            </a:r>
            <a:r>
              <a:rPr lang="en-US" sz="3800" dirty="0" smtClean="0"/>
              <a:t>-Hauser (MRKH) syndrome is the most common example in this category.</a:t>
            </a:r>
          </a:p>
          <a:p>
            <a:pPr>
              <a:buNone/>
            </a:pPr>
            <a:endParaRPr lang="en-US" sz="3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2240</Words>
  <Application>Microsoft Office PowerPoint</Application>
  <PresentationFormat>عرض على الشاشة (3:4)‏</PresentationFormat>
  <Paragraphs>123</Paragraphs>
  <Slides>53</Slides>
  <Notes>0</Notes>
  <HiddenSlides>0</HiddenSlides>
  <MMClips>0</MMClips>
  <ScaleCrop>false</ScaleCrop>
  <HeadingPairs>
    <vt:vector size="4" baseType="variant">
      <vt:variant>
        <vt:lpstr>سمة</vt:lpstr>
      </vt:variant>
      <vt:variant>
        <vt:i4>1</vt:i4>
      </vt:variant>
      <vt:variant>
        <vt:lpstr>عناوين الشرائح</vt:lpstr>
      </vt:variant>
      <vt:variant>
        <vt:i4>53</vt:i4>
      </vt:variant>
    </vt:vector>
  </HeadingPairs>
  <TitlesOfParts>
    <vt:vector size="54" baseType="lpstr">
      <vt:lpstr>سمة Office</vt:lpstr>
      <vt:lpstr>الشريحة 1</vt:lpstr>
      <vt:lpstr>الشريحة 2</vt:lpstr>
      <vt:lpstr>Anomalies of the internal genital tract "Müllerian anomalies"</vt:lpstr>
      <vt:lpstr>الشريحة 4</vt:lpstr>
      <vt:lpstr>Aetiology </vt:lpstr>
      <vt:lpstr>Classification:</vt:lpstr>
      <vt:lpstr>الشريحة 7</vt:lpstr>
      <vt:lpstr>الشريحة 8</vt:lpstr>
      <vt:lpstr>الشريحة 9</vt:lpstr>
      <vt:lpstr>Vaginal atresia</vt:lpstr>
      <vt:lpstr>a, Isolated congenital cervical atresia with normal vaginal development. </vt:lpstr>
      <vt:lpstr>الشريحة 12</vt:lpstr>
      <vt:lpstr>الشريحة 13</vt:lpstr>
      <vt:lpstr>الشريحة 14</vt:lpstr>
      <vt:lpstr>الشريحة 15</vt:lpstr>
      <vt:lpstr>الشريحة 16</vt:lpstr>
      <vt:lpstr>الشريحة 17</vt:lpstr>
      <vt:lpstr>الشريحة 18</vt:lpstr>
      <vt:lpstr>الشريحة 19</vt:lpstr>
      <vt:lpstr>Anomalies of the internal genital tract "Müllerian anomalies"</vt:lpstr>
      <vt:lpstr> Presentation of uterine anomalies  </vt:lpstr>
      <vt:lpstr>Investigations:  </vt:lpstr>
      <vt:lpstr>الشريحة 23</vt:lpstr>
      <vt:lpstr>Management:  </vt:lpstr>
      <vt:lpstr>Rudimentary horn attached to the unicornuate uterus with a band of tissue. Dashed lines represent the dissection planes.  </vt:lpstr>
      <vt:lpstr>Defects Not Classified by the AFS Transverse Vaginal Septum </vt:lpstr>
      <vt:lpstr>الشريحة 27</vt:lpstr>
      <vt:lpstr>Potential sites of transverse vaginal septa. A. High septum. B. Midvaginal septum. C. Low septum.(From Simpson JL, Verp MS, Plouffe L Jr: Female genital system.  </vt:lpstr>
      <vt:lpstr>الشريحة 29</vt:lpstr>
      <vt:lpstr>Imperforate Hymen:   </vt:lpstr>
      <vt:lpstr>الشريحة 31</vt:lpstr>
      <vt:lpstr>الشريحة 32</vt:lpstr>
      <vt:lpstr>الشريحة 33</vt:lpstr>
      <vt:lpstr>الشريحة 34</vt:lpstr>
      <vt:lpstr>الشريحة 35</vt:lpstr>
      <vt:lpstr>Treatment </vt:lpstr>
      <vt:lpstr>الشريحة 37</vt:lpstr>
      <vt:lpstr>Abdominal mass with imperforate hymen.  </vt:lpstr>
      <vt:lpstr>Mayer-Rokitansky-Kuster-Hauser Syndrome </vt:lpstr>
      <vt:lpstr>الشريحة 40</vt:lpstr>
      <vt:lpstr>الشريحة 41</vt:lpstr>
      <vt:lpstr>Epidemiology</vt:lpstr>
      <vt:lpstr>Clinical features:</vt:lpstr>
      <vt:lpstr>Diagnostic methods:</vt:lpstr>
      <vt:lpstr>الشريحة 45</vt:lpstr>
      <vt:lpstr>الشريحة 46</vt:lpstr>
      <vt:lpstr>الشريحة 47</vt:lpstr>
      <vt:lpstr>Differential diagnosis:</vt:lpstr>
      <vt:lpstr>Management </vt:lpstr>
      <vt:lpstr>الشريحة 50</vt:lpstr>
      <vt:lpstr>الشريحة 51</vt:lpstr>
      <vt:lpstr>الشريحة 52</vt:lpstr>
      <vt:lpstr>الشريحة 53</vt:lpstr>
    </vt:vector>
  </TitlesOfParts>
  <Company>2009</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ALHAMMAMI</dc:creator>
  <cp:lastModifiedBy>ALI SAHIUNY</cp:lastModifiedBy>
  <cp:revision>60</cp:revision>
  <dcterms:created xsi:type="dcterms:W3CDTF">2011-08-05T12:26:57Z</dcterms:created>
  <dcterms:modified xsi:type="dcterms:W3CDTF">2013-09-19T03:52:06Z</dcterms:modified>
</cp:coreProperties>
</file>