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3" r:id="rId2"/>
    <p:sldId id="274" r:id="rId3"/>
    <p:sldId id="275" r:id="rId4"/>
    <p:sldId id="276" r:id="rId5"/>
    <p:sldId id="277" r:id="rId6"/>
    <p:sldId id="278" r:id="rId7"/>
    <p:sldId id="279"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6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a:defRPr/>
            </a:pPr>
            <a:fld id="{50DA277F-7272-411E-BE7E-EDA7176A5F90}" type="slidenum">
              <a:rPr lang="ar-SA"/>
              <a:pPr>
                <a:defRPr/>
              </a:pPr>
              <a:t>‹#›</a:t>
            </a:fld>
            <a:endParaRPr lang="en-US"/>
          </a:p>
        </p:txBody>
      </p:sp>
    </p:spTree>
  </p:cSld>
  <p:clrMapOvr>
    <a:masterClrMapping/>
  </p:clrMapOvr>
  <p:transition spd="med">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pPr>
              <a:defRPr/>
            </a:pPr>
            <a:fld id="{850787CE-864A-4EB4-ACAD-DA3A0F82EC03}" type="slidenum">
              <a:rPr lang="ar-SA"/>
              <a:pPr>
                <a:defRPr/>
              </a:pPr>
              <a:t>‹#›</a:t>
            </a:fld>
            <a:endParaRPr lang="en-US"/>
          </a:p>
        </p:txBody>
      </p:sp>
    </p:spTree>
  </p:cSld>
  <p:clrMapOvr>
    <a:masterClrMapping/>
  </p:clrMapOvr>
  <p:transition spd="med">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pPr>
              <a:defRPr/>
            </a:pPr>
            <a:fld id="{4DBE5A2E-7019-4D3B-8D79-822020EE3B9D}" type="slidenum">
              <a:rPr lang="ar-SA"/>
              <a:pPr>
                <a:defRPr/>
              </a:pPr>
              <a:t>‹#›</a:t>
            </a:fld>
            <a:endParaRPr lang="en-US"/>
          </a:p>
        </p:txBody>
      </p:sp>
    </p:spTree>
  </p:cSld>
  <p:clrMapOvr>
    <a:masterClrMapping/>
  </p:clrMapOvr>
  <p:transition spd="med">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12/11/1434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Image-07"/>
          <p:cNvPicPr>
            <a:picLocks noGrp="1" noChangeAspect="1" noChangeArrowheads="1"/>
          </p:cNvPicPr>
          <p:nvPr>
            <p:ph/>
          </p:nvPr>
        </p:nvPicPr>
        <p:blipFill>
          <a:blip r:embed="rId2" cstate="print"/>
          <a:srcRect/>
          <a:stretch>
            <a:fillRect/>
          </a:stretch>
        </p:blipFill>
        <p:spPr>
          <a:xfrm>
            <a:off x="852488" y="468313"/>
            <a:ext cx="7439025" cy="5467350"/>
          </a:xfrm>
        </p:spPr>
      </p:pic>
    </p:spTree>
  </p:cSld>
  <p:clrMapOvr>
    <a:masterClrMapping/>
  </p:clrMapOvr>
  <p:transition spd="med" advClick="0">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381000" y="5638800"/>
            <a:ext cx="8229600" cy="4525963"/>
          </a:xfrm>
        </p:spPr>
        <p:txBody>
          <a:bodyPr/>
          <a:lstStyle/>
          <a:p>
            <a:pPr marL="0" indent="0" algn="ctr" eaLnBrk="1" hangingPunct="1">
              <a:buFont typeface="Arial" charset="0"/>
              <a:buNone/>
            </a:pPr>
            <a:r>
              <a:rPr lang="en-US" b="1" smtClean="0">
                <a:solidFill>
                  <a:schemeClr val="tx1"/>
                </a:solidFill>
                <a:cs typeface="Times New Roman" pitchFamily="18" charset="0"/>
              </a:rPr>
              <a:t>Barium enema showing sigmoid diverticular disease ‘saw-teeth’ and diverticula</a:t>
            </a:r>
          </a:p>
        </p:txBody>
      </p:sp>
      <p:sp>
        <p:nvSpPr>
          <p:cNvPr id="4" name="Slide Number Placeholder 3"/>
          <p:cNvSpPr>
            <a:spLocks noGrp="1"/>
          </p:cNvSpPr>
          <p:nvPr>
            <p:ph type="sldNum" sz="quarter" idx="12"/>
          </p:nvPr>
        </p:nvSpPr>
        <p:spPr/>
        <p:txBody>
          <a:bodyPr/>
          <a:lstStyle/>
          <a:p>
            <a:pPr>
              <a:defRPr/>
            </a:pPr>
            <a:fld id="{545B2EFC-B781-4B09-B86B-577999249887}" type="slidenum">
              <a:rPr lang="ar-IQ" smtClean="0"/>
              <a:pPr>
                <a:defRPr/>
              </a:pPr>
              <a:t>10</a:t>
            </a:fld>
            <a:endParaRPr lang="en-US"/>
          </a:p>
        </p:txBody>
      </p:sp>
      <p:pic>
        <p:nvPicPr>
          <p:cNvPr id="34820" name="Picture 2"/>
          <p:cNvPicPr>
            <a:picLocks noChangeAspect="1" noChangeArrowheads="1"/>
          </p:cNvPicPr>
          <p:nvPr/>
        </p:nvPicPr>
        <p:blipFill>
          <a:blip r:embed="rId2" cstate="print"/>
          <a:srcRect/>
          <a:stretch>
            <a:fillRect/>
          </a:stretch>
        </p:blipFill>
        <p:spPr bwMode="auto">
          <a:xfrm>
            <a:off x="2119313" y="26988"/>
            <a:ext cx="4905375" cy="5410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idx="1"/>
          </p:nvPr>
        </p:nvSpPr>
        <p:spPr>
          <a:xfrm>
            <a:off x="609600" y="228600"/>
            <a:ext cx="8077200" cy="6248400"/>
          </a:xfrm>
        </p:spPr>
        <p:txBody>
          <a:bodyPr>
            <a:normAutofit fontScale="92500"/>
          </a:bodyPr>
          <a:lstStyle/>
          <a:p>
            <a:pPr marL="0" indent="0" algn="justLow" eaLnBrk="1" hangingPunct="1">
              <a:lnSpc>
                <a:spcPct val="150000"/>
              </a:lnSpc>
              <a:buFontTx/>
              <a:buNone/>
            </a:pPr>
            <a:endParaRPr lang="en-US" smtClean="0">
              <a:solidFill>
                <a:srgbClr val="000099"/>
              </a:solidFill>
              <a:cs typeface="Times New Roman" pitchFamily="18" charset="0"/>
            </a:endParaRPr>
          </a:p>
          <a:p>
            <a:pPr marL="0" indent="0" algn="justLow" eaLnBrk="1" hangingPunct="1">
              <a:lnSpc>
                <a:spcPct val="150000"/>
              </a:lnSpc>
              <a:buFontTx/>
              <a:buNone/>
            </a:pPr>
            <a:r>
              <a:rPr lang="en-US" b="1" smtClean="0">
                <a:solidFill>
                  <a:srgbClr val="000099"/>
                </a:solidFill>
                <a:cs typeface="Times New Roman" pitchFamily="18" charset="0"/>
              </a:rPr>
              <a:t>Diverticular disease is rare in Africans and Asians, who eat a diet that contains natural fibre. In Western countries, where the roughage has been removed from flour and refined sugar forms a large part of the diet, divcrticula are found in 25% of patients over the age of 40 receiving barium enemas, and the incidence increases with age.</a:t>
            </a:r>
          </a:p>
        </p:txBody>
      </p:sp>
      <p:sp>
        <p:nvSpPr>
          <p:cNvPr id="64515"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35844"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817E76FA-9EBF-44CB-99C2-DDEA8979BD15}" type="slidenum">
              <a:rPr lang="ar-IQ"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1"/>
          </p:nvPr>
        </p:nvSpPr>
        <p:spPr>
          <a:xfrm>
            <a:off x="304800" y="0"/>
            <a:ext cx="8534400" cy="7162800"/>
          </a:xfrm>
        </p:spPr>
        <p:txBody>
          <a:bodyPr/>
          <a:lstStyle/>
          <a:p>
            <a:pPr marL="0" indent="0" algn="justLow" eaLnBrk="1" hangingPunct="1">
              <a:lnSpc>
                <a:spcPct val="150000"/>
              </a:lnSpc>
              <a:buFontTx/>
              <a:buNone/>
              <a:defRPr/>
            </a:pPr>
            <a:r>
              <a:rPr lang="en-US" b="1" dirty="0" smtClean="0">
                <a:solidFill>
                  <a:srgbClr val="FF0000"/>
                </a:solidFill>
                <a:cs typeface="Times New Roman" pitchFamily="18" charset="0"/>
              </a:rPr>
              <a:t>Diverticulosis</a:t>
            </a:r>
            <a:endParaRPr lang="en-US" dirty="0" smtClean="0">
              <a:solidFill>
                <a:srgbClr val="FF0000"/>
              </a:solidFill>
              <a:cs typeface="Times New Roman" pitchFamily="18" charset="0"/>
            </a:endParaRPr>
          </a:p>
          <a:p>
            <a:pPr algn="justLow" eaLnBrk="1" hangingPunct="1">
              <a:lnSpc>
                <a:spcPct val="140000"/>
              </a:lnSpc>
              <a:defRPr/>
            </a:pPr>
            <a:r>
              <a:rPr lang="en-US" sz="2800" dirty="0" smtClean="0">
                <a:solidFill>
                  <a:srgbClr val="000099"/>
                </a:solidFill>
                <a:latin typeface="Arial" pitchFamily="34" charset="0"/>
                <a:cs typeface="Arial" pitchFamily="34" charset="0"/>
              </a:rPr>
              <a:t>It is important to distinguish between diverticulosis and the pres­ence of diverticula, which may be asymptomatic, and clinical diverticular disease in which the diverticula are causing symp­toms. Diverticula probably arise as a result of muscular incoordination and spasm, resulting in increased segmentation and intraluminal pressures. </a:t>
            </a:r>
          </a:p>
        </p:txBody>
      </p:sp>
      <p:sp>
        <p:nvSpPr>
          <p:cNvPr id="66563"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36868"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C1DDE270-5137-44F3-AFEA-AFAC70D2F1EF}" type="slidenum">
              <a:rPr lang="ar-IQ"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381000" y="304800"/>
            <a:ext cx="8229600" cy="5446713"/>
          </a:xfrm>
        </p:spPr>
        <p:txBody>
          <a:bodyPr>
            <a:normAutofit fontScale="85000" lnSpcReduction="10000"/>
          </a:bodyPr>
          <a:lstStyle/>
          <a:p>
            <a:pPr algn="justLow" eaLnBrk="1" hangingPunct="1">
              <a:lnSpc>
                <a:spcPct val="140000"/>
              </a:lnSpc>
              <a:buFontTx/>
              <a:buNone/>
            </a:pPr>
            <a:r>
              <a:rPr lang="en-US" b="1" smtClean="0">
                <a:solidFill>
                  <a:srgbClr val="000099"/>
                </a:solidFill>
                <a:cs typeface="Times New Roman" pitchFamily="18" charset="0"/>
              </a:rPr>
              <a:t>Excessive segmentation in response to food, prostigmine and morphine is found in colonic motility studies, and this exaggerated response is more apparent in symp</a:t>
            </a:r>
            <a:r>
              <a:rPr lang="en-US" b="1" smtClean="0">
                <a:solidFill>
                  <a:srgbClr val="000099"/>
                </a:solidFill>
                <a:latin typeface="Arial" charset="0"/>
                <a:cs typeface="Times New Roman" pitchFamily="18" charset="0"/>
              </a:rPr>
              <a:t>­</a:t>
            </a:r>
            <a:r>
              <a:rPr lang="en-US" b="1" smtClean="0">
                <a:solidFill>
                  <a:srgbClr val="000099"/>
                </a:solidFill>
                <a:cs typeface="Times New Roman" pitchFamily="18" charset="0"/>
              </a:rPr>
              <a:t>tomatic than in asymptomatic individuals. On histological inves</a:t>
            </a:r>
            <a:r>
              <a:rPr lang="en-US" b="1" smtClean="0">
                <a:solidFill>
                  <a:srgbClr val="000099"/>
                </a:solidFill>
                <a:latin typeface="Arial" charset="0"/>
                <a:cs typeface="Times New Roman" pitchFamily="18" charset="0"/>
              </a:rPr>
              <a:t>­</a:t>
            </a:r>
            <a:r>
              <a:rPr lang="en-US" b="1" smtClean="0">
                <a:solidFill>
                  <a:srgbClr val="000099"/>
                </a:solidFill>
                <a:cs typeface="Times New Roman" pitchFamily="18" charset="0"/>
              </a:rPr>
              <a:t>tigation, the diverticulum consists of a protrusion of mucous membranes covered with peritoneum. There is thickening of the circular muscle fibres of the intestine, which develops a con-certina or saw-tooth appearance on barium enema .</a:t>
            </a:r>
          </a:p>
          <a:p>
            <a:pPr algn="justLow" eaLnBrk="1" hangingPunct="1">
              <a:lnSpc>
                <a:spcPct val="80000"/>
              </a:lnSpc>
            </a:pPr>
            <a:endParaRPr lang="en-US" smtClean="0">
              <a:cs typeface="Times New Roman" pitchFamily="18" charset="0"/>
            </a:endParaRPr>
          </a:p>
        </p:txBody>
      </p:sp>
      <p:sp>
        <p:nvSpPr>
          <p:cNvPr id="2" name="Slide Number Placeholder 1"/>
          <p:cNvSpPr>
            <a:spLocks noGrp="1"/>
          </p:cNvSpPr>
          <p:nvPr>
            <p:ph type="sldNum" sz="quarter" idx="12"/>
          </p:nvPr>
        </p:nvSpPr>
        <p:spPr/>
        <p:txBody>
          <a:bodyPr/>
          <a:lstStyle/>
          <a:p>
            <a:pPr>
              <a:defRPr/>
            </a:pPr>
            <a:fld id="{0FF10835-DAB7-47EA-9F0F-9CF0342129BD}" type="slidenum">
              <a:rPr lang="ar-IQ"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idx="1"/>
          </p:nvPr>
        </p:nvSpPr>
        <p:spPr>
          <a:xfrm>
            <a:off x="228600" y="228600"/>
            <a:ext cx="8458200" cy="5029200"/>
          </a:xfrm>
        </p:spPr>
        <p:txBody>
          <a:bodyPr>
            <a:normAutofit fontScale="77500" lnSpcReduction="20000"/>
          </a:bodyPr>
          <a:lstStyle/>
          <a:p>
            <a:pPr marL="0" indent="0" algn="ctr" eaLnBrk="1" hangingPunct="1">
              <a:buFontTx/>
              <a:buNone/>
              <a:defRPr/>
            </a:pPr>
            <a:r>
              <a:rPr lang="en-US" sz="3200" b="1" dirty="0" smtClean="0">
                <a:solidFill>
                  <a:srgbClr val="FF0000"/>
                </a:solidFill>
                <a:cs typeface="Times New Roman" pitchFamily="18" charset="0"/>
              </a:rPr>
              <a:t>Diverticulitis</a:t>
            </a:r>
          </a:p>
          <a:p>
            <a:pPr marL="0" indent="0" algn="ctr" eaLnBrk="1" hangingPunct="1">
              <a:buFontTx/>
              <a:buNone/>
              <a:defRPr/>
            </a:pPr>
            <a:endParaRPr lang="en-US" b="1" dirty="0" smtClean="0">
              <a:solidFill>
                <a:srgbClr val="000066"/>
              </a:solidFill>
              <a:cs typeface="Times New Roman" pitchFamily="18" charset="0"/>
            </a:endParaRPr>
          </a:p>
          <a:p>
            <a:pPr eaLnBrk="1" hangingPunct="1">
              <a:lnSpc>
                <a:spcPct val="150000"/>
              </a:lnSpc>
              <a:defRPr/>
            </a:pPr>
            <a:r>
              <a:rPr lang="en-US" dirty="0" smtClean="0">
                <a:solidFill>
                  <a:srgbClr val="000099"/>
                </a:solidFill>
                <a:latin typeface="Arial" pitchFamily="34" charset="0"/>
                <a:cs typeface="Arial" pitchFamily="34" charset="0"/>
              </a:rPr>
              <a:t>Diverticulitis is the result of inflammation of one or more diver­ticula, usually with some pericolitis. Episodes of diverticulitis may be followed by years free of symptoms, but the condition is essentially progressive - the longer the duration the worse the symptoms and the greater the risk of complications. Diverticulitis is not a precancerous condition, but cancer may coexist</a:t>
            </a:r>
            <a:r>
              <a:rPr lang="en-US" dirty="0" smtClean="0">
                <a:latin typeface="Arial" pitchFamily="34" charset="0"/>
                <a:cs typeface="Arial" pitchFamily="34" charset="0"/>
              </a:rPr>
              <a:t> </a:t>
            </a:r>
          </a:p>
        </p:txBody>
      </p:sp>
      <p:sp>
        <p:nvSpPr>
          <p:cNvPr id="70659"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38916"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AC43810C-C74D-432C-8F35-14B9DC8645A3}" type="slidenum">
              <a:rPr lang="ar-IQ"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idx="1"/>
          </p:nvPr>
        </p:nvSpPr>
        <p:spPr>
          <a:xfrm>
            <a:off x="533400" y="228600"/>
            <a:ext cx="8610600" cy="6629400"/>
          </a:xfrm>
        </p:spPr>
        <p:txBody>
          <a:bodyPr>
            <a:normAutofit fontScale="85000" lnSpcReduction="10000"/>
          </a:bodyPr>
          <a:lstStyle/>
          <a:p>
            <a:pPr marL="0" indent="0" eaLnBrk="1" hangingPunct="1">
              <a:lnSpc>
                <a:spcPct val="90000"/>
              </a:lnSpc>
              <a:buFontTx/>
              <a:buNone/>
              <a:defRPr/>
            </a:pPr>
            <a:endParaRPr lang="en-US" b="1" dirty="0" smtClean="0">
              <a:cs typeface="Times New Roman" pitchFamily="18" charset="0"/>
            </a:endParaRPr>
          </a:p>
          <a:p>
            <a:pPr marL="0" indent="0" algn="ctr" eaLnBrk="1" hangingPunct="1">
              <a:lnSpc>
                <a:spcPct val="90000"/>
              </a:lnSpc>
              <a:buFontTx/>
              <a:buNone/>
              <a:defRPr/>
            </a:pPr>
            <a:r>
              <a:rPr lang="en-US" b="1" dirty="0" smtClean="0">
                <a:solidFill>
                  <a:srgbClr val="FF0000"/>
                </a:solidFill>
                <a:cs typeface="Times New Roman" pitchFamily="18" charset="0"/>
              </a:rPr>
              <a:t>Complications of diverticular disease</a:t>
            </a:r>
          </a:p>
          <a:p>
            <a:pPr marL="0" indent="0" eaLnBrk="1" hangingPunct="1">
              <a:lnSpc>
                <a:spcPct val="90000"/>
              </a:lnSpc>
              <a:defRPr/>
            </a:pPr>
            <a:endParaRPr lang="en-US" b="1" dirty="0" smtClean="0">
              <a:solidFill>
                <a:srgbClr val="000066"/>
              </a:solidFill>
              <a:cs typeface="Times New Roman" pitchFamily="18" charset="0"/>
            </a:endParaRPr>
          </a:p>
          <a:p>
            <a:pPr eaLnBrk="1" hangingPunct="1">
              <a:lnSpc>
                <a:spcPct val="200000"/>
              </a:lnSpc>
              <a:buFont typeface="Wingdings" pitchFamily="2" charset="2"/>
              <a:buChar char="§"/>
              <a:defRPr/>
            </a:pPr>
            <a:r>
              <a:rPr lang="en-US" dirty="0" smtClean="0">
                <a:solidFill>
                  <a:srgbClr val="000099"/>
                </a:solidFill>
                <a:cs typeface="Times New Roman" pitchFamily="18" charset="0"/>
              </a:rPr>
              <a:t>Diverticulitis </a:t>
            </a:r>
          </a:p>
          <a:p>
            <a:pPr eaLnBrk="1" hangingPunct="1">
              <a:lnSpc>
                <a:spcPct val="200000"/>
              </a:lnSpc>
              <a:buFont typeface="Wingdings" pitchFamily="2" charset="2"/>
              <a:buChar char="§"/>
              <a:defRPr/>
            </a:pPr>
            <a:r>
              <a:rPr lang="en-US" dirty="0" smtClean="0">
                <a:solidFill>
                  <a:srgbClr val="000099"/>
                </a:solidFill>
                <a:cs typeface="Times New Roman" pitchFamily="18" charset="0"/>
              </a:rPr>
              <a:t>Pericolic abscess </a:t>
            </a:r>
          </a:p>
          <a:p>
            <a:pPr eaLnBrk="1" hangingPunct="1">
              <a:lnSpc>
                <a:spcPct val="200000"/>
              </a:lnSpc>
              <a:buFont typeface="Wingdings" pitchFamily="2" charset="2"/>
              <a:buChar char="§"/>
              <a:defRPr/>
            </a:pPr>
            <a:r>
              <a:rPr lang="en-US" dirty="0" smtClean="0">
                <a:solidFill>
                  <a:srgbClr val="000099"/>
                </a:solidFill>
                <a:cs typeface="Times New Roman" pitchFamily="18" charset="0"/>
              </a:rPr>
              <a:t>Peritonitis</a:t>
            </a:r>
          </a:p>
          <a:p>
            <a:pPr eaLnBrk="1" hangingPunct="1">
              <a:lnSpc>
                <a:spcPct val="200000"/>
              </a:lnSpc>
              <a:buFont typeface="Wingdings" pitchFamily="2" charset="2"/>
              <a:buChar char="§"/>
              <a:defRPr/>
            </a:pPr>
            <a:r>
              <a:rPr lang="en-US" dirty="0" smtClean="0">
                <a:solidFill>
                  <a:srgbClr val="000099"/>
                </a:solidFill>
                <a:cs typeface="Times New Roman" pitchFamily="18" charset="0"/>
              </a:rPr>
              <a:t>Intestinal obstruction </a:t>
            </a:r>
          </a:p>
          <a:p>
            <a:pPr eaLnBrk="1" hangingPunct="1">
              <a:lnSpc>
                <a:spcPct val="200000"/>
              </a:lnSpc>
              <a:buFont typeface="Wingdings" pitchFamily="2" charset="2"/>
              <a:buChar char="§"/>
              <a:defRPr/>
            </a:pPr>
            <a:r>
              <a:rPr lang="en-US" dirty="0" err="1" smtClean="0">
                <a:solidFill>
                  <a:srgbClr val="000099"/>
                </a:solidFill>
                <a:cs typeface="Times New Roman" pitchFamily="18" charset="0"/>
              </a:rPr>
              <a:t>Haemorrhage</a:t>
            </a:r>
            <a:r>
              <a:rPr lang="en-US" dirty="0" smtClean="0">
                <a:solidFill>
                  <a:srgbClr val="000099"/>
                </a:solidFill>
                <a:cs typeface="Times New Roman" pitchFamily="18" charset="0"/>
              </a:rPr>
              <a:t> </a:t>
            </a:r>
          </a:p>
          <a:p>
            <a:pPr eaLnBrk="1" hangingPunct="1">
              <a:lnSpc>
                <a:spcPct val="200000"/>
              </a:lnSpc>
              <a:buFont typeface="Wingdings" pitchFamily="2" charset="2"/>
              <a:buChar char="§"/>
              <a:defRPr/>
            </a:pPr>
            <a:r>
              <a:rPr lang="en-US" dirty="0" smtClean="0">
                <a:solidFill>
                  <a:srgbClr val="000099"/>
                </a:solidFill>
                <a:cs typeface="Times New Roman" pitchFamily="18" charset="0"/>
              </a:rPr>
              <a:t>Fistula formation</a:t>
            </a:r>
          </a:p>
        </p:txBody>
      </p:sp>
      <p:sp>
        <p:nvSpPr>
          <p:cNvPr id="72707"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39940"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854C69A5-1F97-40A9-A57C-8C7E091C4419}" type="slidenum">
              <a:rPr lang="ar-IQ" smtClean="0"/>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idx="1"/>
          </p:nvPr>
        </p:nvSpPr>
        <p:spPr>
          <a:xfrm>
            <a:off x="304800" y="0"/>
            <a:ext cx="8458200" cy="6858000"/>
          </a:xfrm>
        </p:spPr>
        <p:txBody>
          <a:bodyPr/>
          <a:lstStyle/>
          <a:p>
            <a:pPr marL="0" indent="0" algn="ctr" eaLnBrk="1" hangingPunct="1">
              <a:buFontTx/>
              <a:buNone/>
              <a:defRPr/>
            </a:pPr>
            <a:endParaRPr lang="en-US" sz="2300" b="1" dirty="0" smtClean="0">
              <a:solidFill>
                <a:srgbClr val="000099"/>
              </a:solidFill>
              <a:cs typeface="Times New Roman" pitchFamily="18" charset="0"/>
            </a:endParaRPr>
          </a:p>
          <a:p>
            <a:pPr marL="0" indent="0" algn="ctr" eaLnBrk="1" hangingPunct="1">
              <a:buFontTx/>
              <a:buNone/>
              <a:defRPr/>
            </a:pPr>
            <a:r>
              <a:rPr lang="en-US" sz="2800" b="1" dirty="0" smtClean="0">
                <a:solidFill>
                  <a:srgbClr val="FF0000"/>
                </a:solidFill>
                <a:cs typeface="Times New Roman" pitchFamily="18" charset="0"/>
              </a:rPr>
              <a:t>Clinical features</a:t>
            </a:r>
          </a:p>
          <a:p>
            <a:pPr marL="0" indent="0" algn="ctr" eaLnBrk="1" hangingPunct="1">
              <a:buFontTx/>
              <a:buNone/>
              <a:defRPr/>
            </a:pPr>
            <a:endParaRPr lang="en-US" sz="2300" b="1" dirty="0" smtClean="0">
              <a:solidFill>
                <a:srgbClr val="000066"/>
              </a:solidFill>
              <a:cs typeface="Times New Roman" pitchFamily="18" charset="0"/>
            </a:endParaRPr>
          </a:p>
          <a:p>
            <a:pPr algn="justLow" eaLnBrk="1" hangingPunct="1">
              <a:lnSpc>
                <a:spcPct val="150000"/>
              </a:lnSpc>
              <a:defRPr/>
            </a:pPr>
            <a:r>
              <a:rPr lang="en-US" sz="2300" b="1" dirty="0" smtClean="0">
                <a:solidFill>
                  <a:srgbClr val="000099"/>
                </a:solidFill>
                <a:cs typeface="Times New Roman" pitchFamily="18" charset="0"/>
              </a:rPr>
              <a:t>Diverticulosis may be asymptomatic, but the disordered colonic function may cause symptoms of distension, flatulence and a sensation of heaviness in the lower abdomen, all of which may be indistinguishable from the symptoms of irritable bowel syndrome. </a:t>
            </a:r>
          </a:p>
          <a:p>
            <a:pPr algn="justLow" eaLnBrk="1" hangingPunct="1">
              <a:lnSpc>
                <a:spcPct val="150000"/>
              </a:lnSpc>
              <a:defRPr/>
            </a:pPr>
            <a:r>
              <a:rPr lang="en-US" sz="2300" b="1" dirty="0" smtClean="0">
                <a:solidFill>
                  <a:srgbClr val="000099"/>
                </a:solidFill>
                <a:cs typeface="Times New Roman" pitchFamily="18" charset="0"/>
              </a:rPr>
              <a:t>Excessive colonic segmentation can cause severe pain in the left iliac fossa, but this must be distinguished from episodes of often subclinical inflammation in the sigmoid colon as a result of diverticulitis.</a:t>
            </a:r>
          </a:p>
        </p:txBody>
      </p:sp>
      <p:sp>
        <p:nvSpPr>
          <p:cNvPr id="75779"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40964"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5CB12305-1F42-4F90-9A45-294A95E65CCD}" type="slidenum">
              <a:rPr lang="ar-IQ"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1"/>
          </p:nvPr>
        </p:nvSpPr>
        <p:spPr>
          <a:xfrm>
            <a:off x="457200" y="-304800"/>
            <a:ext cx="8229600" cy="6629400"/>
          </a:xfrm>
        </p:spPr>
        <p:txBody>
          <a:bodyPr>
            <a:normAutofit fontScale="85000" lnSpcReduction="10000"/>
          </a:bodyPr>
          <a:lstStyle/>
          <a:p>
            <a:pPr marL="0" indent="0" eaLnBrk="1" hangingPunct="1">
              <a:lnSpc>
                <a:spcPct val="150000"/>
              </a:lnSpc>
              <a:defRPr/>
            </a:pPr>
            <a:endParaRPr lang="en-US" b="1" dirty="0" smtClean="0">
              <a:solidFill>
                <a:srgbClr val="000099"/>
              </a:solidFill>
              <a:cs typeface="Times New Roman" pitchFamily="18" charset="0"/>
            </a:endParaRPr>
          </a:p>
          <a:p>
            <a:pPr eaLnBrk="1" hangingPunct="1">
              <a:lnSpc>
                <a:spcPct val="150000"/>
              </a:lnSpc>
              <a:defRPr/>
            </a:pPr>
            <a:r>
              <a:rPr lang="en-US" b="1" dirty="0" smtClean="0">
                <a:solidFill>
                  <a:srgbClr val="000099"/>
                </a:solidFill>
                <a:cs typeface="Times New Roman" pitchFamily="18" charset="0"/>
              </a:rPr>
              <a:t>Persistent lower abdominal pain, usually in the left iliac fossa, with or without peritonitis, in patients of either sex over the age of 40, could be caused by diverticulitis. </a:t>
            </a:r>
          </a:p>
          <a:p>
            <a:pPr eaLnBrk="1" hangingPunct="1">
              <a:lnSpc>
                <a:spcPct val="150000"/>
              </a:lnSpc>
              <a:defRPr/>
            </a:pPr>
            <a:r>
              <a:rPr lang="en-US" b="1" dirty="0" smtClean="0">
                <a:solidFill>
                  <a:srgbClr val="000099"/>
                </a:solidFill>
                <a:cs typeface="Times New Roman" pitchFamily="18" charset="0"/>
              </a:rPr>
              <a:t>Fever, malaise and Leucocytosis can differentiate diverticulitis from painful diverticulosis. The patient may pass loose stools or may be constipated; the lower abdomen is tender, especially on the left, but occasionally also in the right iliac fossa if the sigmoid loop lies across the mid-line. </a:t>
            </a:r>
          </a:p>
        </p:txBody>
      </p:sp>
      <p:sp>
        <p:nvSpPr>
          <p:cNvPr id="74755"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41988"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0F391ED4-5230-4BF8-B539-20B6FEAF1EE2}" type="slidenum">
              <a:rPr lang="ar-IQ"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457200" y="762000"/>
            <a:ext cx="8229600" cy="5294313"/>
          </a:xfrm>
        </p:spPr>
        <p:txBody>
          <a:bodyPr>
            <a:normAutofit fontScale="92500"/>
          </a:bodyPr>
          <a:lstStyle/>
          <a:p>
            <a:pPr algn="justLow" eaLnBrk="1" hangingPunct="1">
              <a:lnSpc>
                <a:spcPct val="150000"/>
              </a:lnSpc>
              <a:buFontTx/>
              <a:buNone/>
            </a:pPr>
            <a:r>
              <a:rPr lang="en-US" b="1" smtClean="0">
                <a:solidFill>
                  <a:srgbClr val="000099"/>
                </a:solidFill>
                <a:cs typeface="Times New Roman" pitchFamily="18" charset="0"/>
              </a:rPr>
              <a:t>The sigmoid colon is often palpable, tender and thickened. Rectal examination may, but does not usually, reveal a tender mass. The condition has been likened to left-sided appendicitis. Any urinary symptoms may-herald the formation of a vesicocolic fistula, which leads to pneumaturia (flatus in the urine) and even faeces in the urine.</a:t>
            </a:r>
          </a:p>
          <a:p>
            <a:pPr algn="justLow" eaLnBrk="1" hangingPunct="1">
              <a:lnSpc>
                <a:spcPct val="80000"/>
              </a:lnSpc>
            </a:pPr>
            <a:endParaRPr lang="en-US" smtClean="0">
              <a:cs typeface="Times New Roman" pitchFamily="18" charset="0"/>
            </a:endParaRPr>
          </a:p>
        </p:txBody>
      </p:sp>
      <p:sp>
        <p:nvSpPr>
          <p:cNvPr id="2" name="Slide Number Placeholder 1"/>
          <p:cNvSpPr>
            <a:spLocks noGrp="1"/>
          </p:cNvSpPr>
          <p:nvPr>
            <p:ph type="sldNum" sz="quarter" idx="12"/>
          </p:nvPr>
        </p:nvSpPr>
        <p:spPr/>
        <p:txBody>
          <a:bodyPr/>
          <a:lstStyle/>
          <a:p>
            <a:pPr>
              <a:defRPr/>
            </a:pPr>
            <a:fld id="{7CD25C46-761F-4974-9340-37310B711119}" type="slidenum">
              <a:rPr lang="ar-IQ"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idx="1"/>
          </p:nvPr>
        </p:nvSpPr>
        <p:spPr>
          <a:xfrm>
            <a:off x="0" y="0"/>
            <a:ext cx="9144000" cy="6858000"/>
          </a:xfrm>
        </p:spPr>
        <p:txBody>
          <a:bodyPr/>
          <a:lstStyle/>
          <a:p>
            <a:pPr marL="0" indent="0" eaLnBrk="1" hangingPunct="1">
              <a:lnSpc>
                <a:spcPct val="90000"/>
              </a:lnSpc>
              <a:buFontTx/>
              <a:buNone/>
            </a:pPr>
            <a:endParaRPr lang="en-US" sz="1000" b="1" smtClean="0">
              <a:solidFill>
                <a:srgbClr val="000099"/>
              </a:solidFill>
              <a:cs typeface="Times New Roman" pitchFamily="18" charset="0"/>
            </a:endParaRPr>
          </a:p>
          <a:p>
            <a:pPr marL="0" indent="0" algn="ctr" eaLnBrk="1" hangingPunct="1">
              <a:lnSpc>
                <a:spcPct val="90000"/>
              </a:lnSpc>
              <a:buFontTx/>
              <a:buNone/>
            </a:pPr>
            <a:r>
              <a:rPr lang="en-US" sz="3600" b="1" smtClean="0">
                <a:solidFill>
                  <a:srgbClr val="FF0000"/>
                </a:solidFill>
                <a:cs typeface="Times New Roman" pitchFamily="18" charset="0"/>
              </a:rPr>
              <a:t>Diagnosis</a:t>
            </a:r>
            <a:endParaRPr lang="en-US" sz="3600" b="1" i="1" smtClean="0">
              <a:solidFill>
                <a:srgbClr val="FF0000"/>
              </a:solidFill>
              <a:cs typeface="Times New Roman" pitchFamily="18" charset="0"/>
            </a:endParaRPr>
          </a:p>
          <a:p>
            <a:pPr marL="0" indent="0" eaLnBrk="1" hangingPunct="1">
              <a:lnSpc>
                <a:spcPct val="90000"/>
              </a:lnSpc>
              <a:buFontTx/>
              <a:buNone/>
            </a:pPr>
            <a:r>
              <a:rPr lang="en-US" sz="2800" b="1" i="1" u="sng" smtClean="0">
                <a:solidFill>
                  <a:srgbClr val="FF0000"/>
                </a:solidFill>
                <a:cs typeface="Times New Roman" pitchFamily="18" charset="0"/>
              </a:rPr>
              <a:t>Radiology</a:t>
            </a:r>
          </a:p>
          <a:p>
            <a:pPr marL="0" indent="0" eaLnBrk="1" hangingPunct="1">
              <a:lnSpc>
                <a:spcPct val="90000"/>
              </a:lnSpc>
              <a:buFontTx/>
              <a:buNone/>
            </a:pPr>
            <a:endParaRPr lang="en-US" b="1" i="1" smtClean="0">
              <a:solidFill>
                <a:srgbClr val="000066"/>
              </a:solidFill>
              <a:cs typeface="Times New Roman" pitchFamily="18" charset="0"/>
            </a:endParaRPr>
          </a:p>
          <a:p>
            <a:pPr marL="0" indent="0" eaLnBrk="1" hangingPunct="1">
              <a:lnSpc>
                <a:spcPct val="150000"/>
              </a:lnSpc>
              <a:buFontTx/>
              <a:buNone/>
            </a:pPr>
            <a:r>
              <a:rPr lang="en-US" b="1" smtClean="0">
                <a:solidFill>
                  <a:srgbClr val="000099"/>
                </a:solidFill>
                <a:cs typeface="Times New Roman" pitchFamily="18" charset="0"/>
              </a:rPr>
              <a:t>Diverticulosis, like 'irritable bowel' syndrome, is a diagnosis of exclusion, and symptoms should not be attributed to diverticulosis unless other diseases have been excluded by barium enema, sigmoidoscopy or colonoscopy. Although the diagnosis of acute diverticulitis is made on clinical grounds, it can be confirmed during the acute phase by (CT). </a:t>
            </a:r>
            <a:endParaRPr lang="en-US" b="1" smtClean="0">
              <a:cs typeface="Times New Roman" pitchFamily="18" charset="0"/>
            </a:endParaRPr>
          </a:p>
        </p:txBody>
      </p:sp>
      <p:sp>
        <p:nvSpPr>
          <p:cNvPr id="76803"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44036"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8D22EFA3-195B-41D3-BCD4-9492A96F4150}" type="slidenum">
              <a:rPr lang="ar-IQ"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1371600" y="2057400"/>
            <a:ext cx="5870575" cy="2570163"/>
          </a:xfrm>
          <a:prstGeom prst="rect">
            <a:avLst/>
          </a:prstGeom>
          <a:noFill/>
          <a:ln w="9525">
            <a:noFill/>
            <a:miter lim="800000"/>
            <a:headEnd/>
            <a:tailEnd/>
          </a:ln>
        </p:spPr>
        <p:txBody>
          <a:bodyPr>
            <a:spAutoFit/>
          </a:bodyPr>
          <a:lstStyle/>
          <a:p>
            <a:pPr algn="ctr"/>
            <a:r>
              <a:rPr lang="en-US" sz="6600"/>
              <a:t>Hirschsprung's disease</a:t>
            </a:r>
          </a:p>
          <a:p>
            <a:pPr algn="ctr"/>
            <a:endParaRPr lang="en-US" sz="2900"/>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p:txBody>
          <a:bodyPr/>
          <a:lstStyle/>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endParaRPr lang="en-US" smtClean="0">
              <a:solidFill>
                <a:schemeClr val="tx1"/>
              </a:solidFill>
              <a:latin typeface="Arial" charset="0"/>
              <a:cs typeface="Arial" charset="0"/>
            </a:endParaRPr>
          </a:p>
          <a:p>
            <a:pPr marL="0" indent="0" eaLnBrk="1" hangingPunct="1">
              <a:buFont typeface="Arial" charset="0"/>
              <a:buNone/>
            </a:pPr>
            <a:r>
              <a:rPr lang="en-US" smtClean="0">
                <a:solidFill>
                  <a:schemeClr val="tx1"/>
                </a:solidFill>
                <a:latin typeface="Arial" charset="0"/>
                <a:cs typeface="Arial" charset="0"/>
              </a:rPr>
              <a:t>Computerized tomography scan showing a segment of thickened sigmoid colon with a paracolic abscess (arrow) in a patient with diverticulitis.</a:t>
            </a:r>
          </a:p>
        </p:txBody>
      </p:sp>
      <p:sp>
        <p:nvSpPr>
          <p:cNvPr id="4" name="Slide Number Placeholder 3"/>
          <p:cNvSpPr>
            <a:spLocks noGrp="1"/>
          </p:cNvSpPr>
          <p:nvPr>
            <p:ph type="sldNum" sz="quarter" idx="12"/>
          </p:nvPr>
        </p:nvSpPr>
        <p:spPr/>
        <p:txBody>
          <a:bodyPr/>
          <a:lstStyle/>
          <a:p>
            <a:pPr>
              <a:defRPr/>
            </a:pPr>
            <a:fld id="{84C11550-76F1-43C6-86A7-CED155E009D7}" type="slidenum">
              <a:rPr lang="ar-IQ" smtClean="0"/>
              <a:pPr>
                <a:defRPr/>
              </a:pPr>
              <a:t>20</a:t>
            </a:fld>
            <a:endParaRPr lang="en-US"/>
          </a:p>
        </p:txBody>
      </p:sp>
      <p:pic>
        <p:nvPicPr>
          <p:cNvPr id="45060" name="Picture 2"/>
          <p:cNvPicPr>
            <a:picLocks noChangeAspect="1" noChangeArrowheads="1"/>
          </p:cNvPicPr>
          <p:nvPr/>
        </p:nvPicPr>
        <p:blipFill>
          <a:blip r:embed="rId2" cstate="print"/>
          <a:srcRect/>
          <a:stretch>
            <a:fillRect/>
          </a:stretch>
        </p:blipFill>
        <p:spPr bwMode="auto">
          <a:xfrm>
            <a:off x="2124075" y="228600"/>
            <a:ext cx="4895850" cy="42481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685800"/>
            <a:ext cx="8229600" cy="5370513"/>
          </a:xfrm>
        </p:spPr>
        <p:txBody>
          <a:bodyPr/>
          <a:lstStyle/>
          <a:p>
            <a:pPr algn="justLow" eaLnBrk="1" hangingPunct="1">
              <a:lnSpc>
                <a:spcPct val="150000"/>
              </a:lnSpc>
            </a:pPr>
            <a:r>
              <a:rPr lang="en-US" sz="2800" smtClean="0">
                <a:solidFill>
                  <a:schemeClr val="tx1"/>
                </a:solidFill>
                <a:latin typeface="Arial" charset="0"/>
                <a:cs typeface="Arial" charset="0"/>
              </a:rPr>
              <a:t>This will demon­strate not only the diverticula but also any associated pericolic abscess .Barium enemas &amp; sigmoidoscopy are usually reserved for patients who have recovered from an attack of acute diverticulitis, for fear of causing perforation or peritonitis. </a:t>
            </a:r>
          </a:p>
          <a:p>
            <a:pPr algn="justLow" eaLnBrk="1" hangingPunct="1">
              <a:lnSpc>
                <a:spcPct val="150000"/>
              </a:lnSpc>
            </a:pPr>
            <a:endParaRPr lang="en-US" sz="2800" smtClean="0">
              <a:solidFill>
                <a:schemeClr val="tx1"/>
              </a:solidFill>
              <a:latin typeface="Arial" charset="0"/>
              <a:cs typeface="Arial" charset="0"/>
            </a:endParaRPr>
          </a:p>
        </p:txBody>
      </p:sp>
      <p:sp>
        <p:nvSpPr>
          <p:cNvPr id="2" name="Slide Number Placeholder 1"/>
          <p:cNvSpPr>
            <a:spLocks noGrp="1"/>
          </p:cNvSpPr>
          <p:nvPr>
            <p:ph type="sldNum" sz="quarter" idx="12"/>
          </p:nvPr>
        </p:nvSpPr>
        <p:spPr/>
        <p:txBody>
          <a:bodyPr/>
          <a:lstStyle/>
          <a:p>
            <a:pPr>
              <a:defRPr/>
            </a:pPr>
            <a:fld id="{9CF8118A-0DF9-4D70-A3CE-F743861041B0}" type="slidenum">
              <a:rPr lang="ar-IQ" smtClean="0"/>
              <a:pPr>
                <a:defRPr/>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457200" y="76200"/>
            <a:ext cx="8382000" cy="7086600"/>
          </a:xfrm>
        </p:spPr>
        <p:txBody>
          <a:bodyPr/>
          <a:lstStyle/>
          <a:p>
            <a:pPr algn="justLow" eaLnBrk="1" hangingPunct="1">
              <a:lnSpc>
                <a:spcPct val="120000"/>
              </a:lnSpc>
            </a:pPr>
            <a:endParaRPr lang="en-US" sz="1400" smtClean="0">
              <a:solidFill>
                <a:schemeClr val="tx1"/>
              </a:solidFill>
              <a:latin typeface="Arial" charset="0"/>
              <a:cs typeface="Arial" charset="0"/>
            </a:endParaRPr>
          </a:p>
          <a:p>
            <a:pPr algn="justLow" eaLnBrk="1" hangingPunct="1">
              <a:lnSpc>
                <a:spcPct val="120000"/>
              </a:lnSpc>
            </a:pPr>
            <a:r>
              <a:rPr lang="en-US" sz="2800" smtClean="0">
                <a:solidFill>
                  <a:schemeClr val="tx1"/>
                </a:solidFill>
                <a:latin typeface="Arial" charset="0"/>
                <a:cs typeface="Arial" charset="0"/>
              </a:rPr>
              <a:t>Water-soluble contrast enemas may, however, be helpful in sorting out patients with large bowel obstruction. Barium radiology is carried out to exclude a carcinoma and to assess the extent of the disease. Where the sigmoid colon is thickened and narrowed, a 'saw-tooth’ appearance may be seen.</a:t>
            </a:r>
          </a:p>
          <a:p>
            <a:pPr algn="justLow" eaLnBrk="1" hangingPunct="1">
              <a:lnSpc>
                <a:spcPct val="120000"/>
              </a:lnSpc>
            </a:pPr>
            <a:r>
              <a:rPr lang="en-US" sz="2800" smtClean="0">
                <a:solidFill>
                  <a:schemeClr val="tx1"/>
                </a:solidFill>
                <a:latin typeface="Arial" charset="0"/>
                <a:cs typeface="Arial" charset="0"/>
              </a:rPr>
              <a:t>Some strictures can be very difficult to distinguish by radiology alone, and in those-circumstances colonos­copy will be necessary to rule out a carcinoma. </a:t>
            </a:r>
          </a:p>
        </p:txBody>
      </p:sp>
      <p:sp>
        <p:nvSpPr>
          <p:cNvPr id="77827"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47108"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41C02B3F-56DC-4BF2-BDA8-440AEFE5A14B}" type="slidenum">
              <a:rPr lang="ar-IQ" smtClean="0"/>
              <a:pPr>
                <a:defRPr/>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04800" y="533400"/>
            <a:ext cx="8382000" cy="6324600"/>
          </a:xfrm>
        </p:spPr>
        <p:txBody>
          <a:bodyPr/>
          <a:lstStyle/>
          <a:p>
            <a:pPr algn="justLow" eaLnBrk="1" hangingPunct="1">
              <a:lnSpc>
                <a:spcPct val="120000"/>
              </a:lnSpc>
              <a:buFontTx/>
              <a:buNone/>
            </a:pPr>
            <a:r>
              <a:rPr lang="en-US" b="1" smtClean="0">
                <a:solidFill>
                  <a:srgbClr val="000099"/>
                </a:solidFill>
                <a:cs typeface="Times New Roman" pitchFamily="18" charset="0"/>
              </a:rPr>
              <a:t>Vesicocolic fistulae should be evaluated with cystoscopy and biopsy in addition to colonoscopy. Plain abdominal radiography may show gas within the bladder, and contrast examinations may show the fistula itself. The differential diagnosis for vesicocolic fistulae (and other fistulae) includes cancer, radiation damage, Crohn's disease, tuberculosis and actinomycosis. The surgical approach, to each of these may differ substantially, reinforcing the need for tissue diagnosis where possible.</a:t>
            </a:r>
          </a:p>
          <a:p>
            <a:pPr algn="justLow" eaLnBrk="1" hangingPunct="1">
              <a:lnSpc>
                <a:spcPct val="90000"/>
              </a:lnSpc>
            </a:pPr>
            <a:endParaRPr lang="en-US" smtClean="0">
              <a:cs typeface="Times New Roman" pitchFamily="18" charset="0"/>
            </a:endParaRPr>
          </a:p>
        </p:txBody>
      </p:sp>
      <p:sp>
        <p:nvSpPr>
          <p:cNvPr id="2" name="Slide Number Placeholder 1"/>
          <p:cNvSpPr>
            <a:spLocks noGrp="1"/>
          </p:cNvSpPr>
          <p:nvPr>
            <p:ph type="sldNum" sz="quarter" idx="12"/>
          </p:nvPr>
        </p:nvSpPr>
        <p:spPr/>
        <p:txBody>
          <a:bodyPr/>
          <a:lstStyle/>
          <a:p>
            <a:pPr>
              <a:defRPr/>
            </a:pPr>
            <a:fld id="{5D97A7B2-DD50-4048-88C5-66CABC6785A2}" type="slidenum">
              <a:rPr lang="ar-IQ" smtClean="0"/>
              <a:pPr>
                <a:defRPr/>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229600" cy="1600200"/>
          </a:xfrm>
        </p:spPr>
        <p:txBody>
          <a:bodyPr/>
          <a:lstStyle/>
          <a:p>
            <a:pPr algn="l" eaLnBrk="1" hangingPunct="1">
              <a:defRPr/>
            </a:pPr>
            <a:r>
              <a:rPr lang="en-US" sz="3600" dirty="0"/>
              <a:t>Operative </a:t>
            </a:r>
            <a:r>
              <a:rPr lang="en-US" sz="3600" dirty="0" smtClean="0"/>
              <a:t>procedures</a:t>
            </a:r>
            <a:br>
              <a:rPr lang="en-US" sz="3600" dirty="0" smtClean="0"/>
            </a:br>
            <a:r>
              <a:rPr lang="en-US" sz="3600" dirty="0" smtClean="0"/>
              <a:t> </a:t>
            </a:r>
            <a:r>
              <a:rPr lang="en-US" sz="3600" dirty="0"/>
              <a:t>for </a:t>
            </a:r>
            <a:r>
              <a:rPr lang="en-US" sz="3600" dirty="0" smtClean="0"/>
              <a:t/>
            </a:r>
            <a:br>
              <a:rPr lang="en-US" sz="3600" dirty="0" smtClean="0"/>
            </a:br>
            <a:r>
              <a:rPr lang="en-US" sz="3600" dirty="0" smtClean="0"/>
              <a:t>diverticular </a:t>
            </a:r>
            <a:r>
              <a:rPr lang="en-US" sz="3600" dirty="0"/>
              <a:t>disease</a:t>
            </a:r>
          </a:p>
        </p:txBody>
      </p:sp>
      <p:sp>
        <p:nvSpPr>
          <p:cNvPr id="4" name="Slide Number Placeholder 3"/>
          <p:cNvSpPr>
            <a:spLocks noGrp="1"/>
          </p:cNvSpPr>
          <p:nvPr>
            <p:ph type="sldNum" sz="quarter" idx="12"/>
          </p:nvPr>
        </p:nvSpPr>
        <p:spPr/>
        <p:txBody>
          <a:bodyPr/>
          <a:lstStyle/>
          <a:p>
            <a:pPr>
              <a:defRPr/>
            </a:pPr>
            <a:fld id="{40975104-731F-4791-99A6-AD3ECD04EEFC}" type="slidenum">
              <a:rPr lang="ar-IQ" smtClean="0"/>
              <a:pPr>
                <a:defRPr/>
              </a:pPr>
              <a:t>24</a:t>
            </a:fld>
            <a:endParaRPr lang="en-US"/>
          </a:p>
        </p:txBody>
      </p:sp>
      <p:pic>
        <p:nvPicPr>
          <p:cNvPr id="49156" name="Picture 2"/>
          <p:cNvPicPr>
            <a:picLocks noChangeAspect="1" noChangeArrowheads="1"/>
          </p:cNvPicPr>
          <p:nvPr/>
        </p:nvPicPr>
        <p:blipFill>
          <a:blip r:embed="rId2" cstate="print"/>
          <a:srcRect/>
          <a:stretch>
            <a:fillRect/>
          </a:stretch>
        </p:blipFill>
        <p:spPr bwMode="auto">
          <a:xfrm>
            <a:off x="4800600" y="120650"/>
            <a:ext cx="4419600" cy="62785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0" name="Rectangle 18"/>
          <p:cNvSpPr>
            <a:spLocks noGrp="1" noChangeArrowheads="1"/>
          </p:cNvSpPr>
          <p:nvPr>
            <p:ph type="title"/>
          </p:nvPr>
        </p:nvSpPr>
        <p:spPr>
          <a:xfrm>
            <a:off x="457200" y="274638"/>
            <a:ext cx="8229600" cy="439737"/>
          </a:xfrm>
        </p:spPr>
        <p:txBody>
          <a:bodyPr/>
          <a:lstStyle/>
          <a:p>
            <a:pPr marL="320040" indent="-320040" fontAlgn="auto">
              <a:spcAft>
                <a:spcPts val="0"/>
              </a:spcAft>
              <a:buClr>
                <a:schemeClr val="accent6">
                  <a:lumMod val="75000"/>
                </a:schemeClr>
              </a:buClr>
              <a:defRPr/>
            </a:pPr>
            <a:r>
              <a:rPr lang="en-US" sz="2100" dirty="0" err="1">
                <a:solidFill>
                  <a:srgbClr val="000066"/>
                </a:solidFill>
              </a:rPr>
              <a:t>Hirschsprung's</a:t>
            </a:r>
            <a:r>
              <a:rPr lang="en-US" sz="2100" dirty="0">
                <a:solidFill>
                  <a:srgbClr val="000066"/>
                </a:solidFill>
              </a:rPr>
              <a:t> disease</a:t>
            </a:r>
          </a:p>
        </p:txBody>
      </p:sp>
      <p:sp>
        <p:nvSpPr>
          <p:cNvPr id="8208" name="Rectangle 16"/>
          <p:cNvSpPr>
            <a:spLocks noGrp="1" noChangeArrowheads="1"/>
          </p:cNvSpPr>
          <p:nvPr>
            <p:ph type="body" sz="half" idx="1"/>
          </p:nvPr>
        </p:nvSpPr>
        <p:spPr>
          <a:xfrm>
            <a:off x="381000" y="914400"/>
            <a:ext cx="8229600" cy="6172200"/>
          </a:xfrm>
        </p:spPr>
        <p:txBody>
          <a:bodyPr/>
          <a:lstStyle/>
          <a:p>
            <a:pPr marL="533400" indent="-533400" algn="just">
              <a:buClr>
                <a:srgbClr val="000099"/>
              </a:buClr>
              <a:buFont typeface="Wingdings" pitchFamily="2" charset="2"/>
              <a:buChar char="Ø"/>
            </a:pPr>
            <a:r>
              <a:rPr lang="en-US" sz="2000" b="1" smtClean="0">
                <a:solidFill>
                  <a:srgbClr val="000099"/>
                </a:solidFill>
                <a:cs typeface="Tahoma" pitchFamily="34" charset="0"/>
              </a:rPr>
              <a:t>Caused by an absence of ganglia in the myenteric plexus usually of </a:t>
            </a:r>
            <a:r>
              <a:rPr lang="arn-CL" sz="2000" b="1" smtClean="0">
                <a:solidFill>
                  <a:srgbClr val="000099"/>
                </a:solidFill>
                <a:cs typeface="Tahoma" pitchFamily="34" charset="0"/>
              </a:rPr>
              <a:t>the distal hind gut</a:t>
            </a:r>
            <a:r>
              <a:rPr lang="en-US" sz="2000" b="1" smtClean="0">
                <a:solidFill>
                  <a:srgbClr val="000099"/>
                </a:solidFill>
                <a:cs typeface="Tahoma" pitchFamily="34" charset="0"/>
              </a:rPr>
              <a:t>.</a:t>
            </a:r>
          </a:p>
          <a:p>
            <a:pPr marL="533400" indent="-533400" algn="just">
              <a:buClr>
                <a:srgbClr val="000099"/>
              </a:buClr>
              <a:buFont typeface="Wingdings" pitchFamily="2" charset="2"/>
              <a:buChar char="Ø"/>
            </a:pPr>
            <a:endParaRPr lang="en-US" sz="2000" b="1" smtClean="0">
              <a:solidFill>
                <a:srgbClr val="000099"/>
              </a:solidFill>
              <a:cs typeface="Tahoma" pitchFamily="34" charset="0"/>
            </a:endParaRPr>
          </a:p>
          <a:p>
            <a:pPr marL="533400" indent="-533400" algn="just">
              <a:buClr>
                <a:srgbClr val="000099"/>
              </a:buClr>
              <a:buFont typeface="Wingdings" pitchFamily="2" charset="2"/>
              <a:buChar char="Ø"/>
            </a:pPr>
            <a:r>
              <a:rPr lang="en-US" sz="2000" b="1" smtClean="0">
                <a:solidFill>
                  <a:srgbClr val="000099"/>
                </a:solidFill>
                <a:cs typeface="Tahoma" pitchFamily="34" charset="0"/>
              </a:rPr>
              <a:t>May affect a short or long segment.</a:t>
            </a:r>
          </a:p>
          <a:p>
            <a:pPr marL="533400" indent="-533400" algn="just">
              <a:buClr>
                <a:srgbClr val="000099"/>
              </a:buClr>
              <a:buFont typeface="Wingdings" pitchFamily="2" charset="2"/>
              <a:buChar char="Ø"/>
            </a:pPr>
            <a:endParaRPr lang="en-US" sz="2000" b="1" smtClean="0">
              <a:solidFill>
                <a:srgbClr val="000099"/>
              </a:solidFill>
              <a:cs typeface="Tahoma" pitchFamily="34" charset="0"/>
            </a:endParaRPr>
          </a:p>
          <a:p>
            <a:pPr marL="533400" indent="-533400" algn="just">
              <a:buClr>
                <a:srgbClr val="000099"/>
              </a:buClr>
              <a:buFont typeface="Wingdings" pitchFamily="2" charset="2"/>
              <a:buChar char="Ø"/>
            </a:pPr>
            <a:r>
              <a:rPr lang="en-US" sz="2000" b="1" smtClean="0">
                <a:solidFill>
                  <a:srgbClr val="000099"/>
                </a:solidFill>
                <a:cs typeface="Tahoma" pitchFamily="34" charset="0"/>
              </a:rPr>
              <a:t>Usually presents in neonatal life with large bowel obstruction.</a:t>
            </a:r>
          </a:p>
          <a:p>
            <a:pPr marL="533400" indent="-533400" algn="just">
              <a:buClr>
                <a:srgbClr val="000099"/>
              </a:buClr>
              <a:buFont typeface="Wingdings" pitchFamily="2" charset="2"/>
              <a:buChar char="Ø"/>
            </a:pPr>
            <a:endParaRPr lang="en-US" sz="2000" b="1" smtClean="0">
              <a:solidFill>
                <a:srgbClr val="000099"/>
              </a:solidFill>
              <a:cs typeface="Tahoma" pitchFamily="34" charset="0"/>
            </a:endParaRPr>
          </a:p>
          <a:p>
            <a:pPr marL="533400" indent="-533400" algn="just">
              <a:buClr>
                <a:srgbClr val="000099"/>
              </a:buClr>
              <a:buFont typeface="Wingdings" pitchFamily="2" charset="2"/>
              <a:buChar char="Ø"/>
            </a:pPr>
            <a:r>
              <a:rPr lang="en-US" sz="2000" b="1" smtClean="0">
                <a:solidFill>
                  <a:srgbClr val="000099"/>
                </a:solidFill>
                <a:cs typeface="Tahoma" pitchFamily="34" charset="0"/>
              </a:rPr>
              <a:t>Milder forms may be missed at birth and present in later childhood with severe constipation.</a:t>
            </a:r>
          </a:p>
          <a:p>
            <a:pPr marL="533400" indent="-533400" algn="just">
              <a:buClr>
                <a:srgbClr val="000099"/>
              </a:buClr>
              <a:buFont typeface="Wingdings" pitchFamily="2" charset="2"/>
              <a:buChar char="Ø"/>
            </a:pPr>
            <a:endParaRPr lang="en-US" sz="2000" b="1" smtClean="0">
              <a:solidFill>
                <a:srgbClr val="000099"/>
              </a:solidFill>
              <a:cs typeface="Tahoma" pitchFamily="34" charset="0"/>
            </a:endParaRPr>
          </a:p>
          <a:p>
            <a:pPr marL="533400" indent="-533400" algn="just">
              <a:buClr>
                <a:srgbClr val="000099"/>
              </a:buClr>
              <a:buFont typeface="Wingdings" pitchFamily="2" charset="2"/>
              <a:buChar char="Ø"/>
            </a:pPr>
            <a:r>
              <a:rPr lang="en-US" sz="2000" b="1" smtClean="0">
                <a:solidFill>
                  <a:srgbClr val="000099"/>
                </a:solidFill>
                <a:cs typeface="Tahoma" pitchFamily="34" charset="0"/>
              </a:rPr>
              <a:t>Diagnosis depends on a full thickness rectal biopsy.</a:t>
            </a:r>
          </a:p>
          <a:p>
            <a:pPr marL="533400" indent="-533400" algn="just">
              <a:buClr>
                <a:srgbClr val="000099"/>
              </a:buClr>
              <a:buFont typeface="Wingdings" pitchFamily="2" charset="2"/>
              <a:buChar char="Ø"/>
            </a:pPr>
            <a:endParaRPr lang="en-US" sz="2000" b="1" smtClean="0">
              <a:solidFill>
                <a:srgbClr val="000099"/>
              </a:solidFill>
              <a:cs typeface="Tahoma" pitchFamily="34" charset="0"/>
            </a:endParaRPr>
          </a:p>
          <a:p>
            <a:pPr marL="533400" indent="-533400" algn="just">
              <a:buClr>
                <a:srgbClr val="000099"/>
              </a:buClr>
              <a:buFont typeface="Wingdings" pitchFamily="2" charset="2"/>
              <a:buChar char="Ø"/>
            </a:pPr>
            <a:r>
              <a:rPr lang="en-US" sz="2000" b="1" smtClean="0">
                <a:solidFill>
                  <a:srgbClr val="000099"/>
                </a:solidFill>
                <a:cs typeface="Tahoma" pitchFamily="34" charset="0"/>
              </a:rPr>
              <a:t>Treatment usually requires on emergency defunctioning stoma shortly </a:t>
            </a:r>
            <a:r>
              <a:rPr lang="arn-CL" sz="2000" b="1" smtClean="0">
                <a:solidFill>
                  <a:srgbClr val="000099"/>
                </a:solidFill>
                <a:cs typeface="Tahoma" pitchFamily="34" charset="0"/>
              </a:rPr>
              <a:t>after birth and a major reconstructive procedure later</a:t>
            </a:r>
            <a:r>
              <a:rPr lang="en-US" sz="2000" b="1" smtClean="0">
                <a:solidFill>
                  <a:srgbClr val="000099"/>
                </a:solidFill>
                <a:cs typeface="Tahoma" pitchFamily="34" charset="0"/>
              </a:rPr>
              <a:t>.</a:t>
            </a:r>
          </a:p>
        </p:txBody>
      </p:sp>
    </p:spTree>
  </p:cSld>
  <p:clrMapOvr>
    <a:masterClrMapping/>
  </p:clrMapOvr>
  <p:transition spd="med" advClick="0">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8210"/>
                                        </p:tgtEl>
                                        <p:attrNameLst>
                                          <p:attrName>style.visibility</p:attrName>
                                        </p:attrNameLst>
                                      </p:cBhvr>
                                      <p:to>
                                        <p:strVal val="visible"/>
                                      </p:to>
                                    </p:set>
                                    <p:anim calcmode="lin" valueType="num">
                                      <p:cBhvr additive="base">
                                        <p:cTn id="7" dur="2000" fill="hold"/>
                                        <p:tgtEl>
                                          <p:spTgt spid="8210"/>
                                        </p:tgtEl>
                                        <p:attrNameLst>
                                          <p:attrName>ppt_x</p:attrName>
                                        </p:attrNameLst>
                                      </p:cBhvr>
                                      <p:tavLst>
                                        <p:tav tm="0">
                                          <p:val>
                                            <p:strVal val="0-#ppt_w/2"/>
                                          </p:val>
                                        </p:tav>
                                        <p:tav tm="100000">
                                          <p:val>
                                            <p:strVal val="#ppt_x"/>
                                          </p:val>
                                        </p:tav>
                                      </p:tavLst>
                                    </p:anim>
                                    <p:anim calcmode="lin" valueType="num">
                                      <p:cBhvr additive="base">
                                        <p:cTn id="8" dur="2000" fill="hold"/>
                                        <p:tgtEl>
                                          <p:spTgt spid="82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08">
                                            <p:txEl>
                                              <p:pRg st="0" end="0"/>
                                            </p:txEl>
                                          </p:spTgt>
                                        </p:tgtEl>
                                        <p:attrNameLst>
                                          <p:attrName>style.visibility</p:attrName>
                                        </p:attrNameLst>
                                      </p:cBhvr>
                                      <p:to>
                                        <p:strVal val="visible"/>
                                      </p:to>
                                    </p:set>
                                    <p:anim calcmode="lin" valueType="num">
                                      <p:cBhvr additive="base">
                                        <p:cTn id="13" dur="2000" fill="hold"/>
                                        <p:tgtEl>
                                          <p:spTgt spid="8208">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2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08">
                                            <p:txEl>
                                              <p:pRg st="2" end="2"/>
                                            </p:txEl>
                                          </p:spTgt>
                                        </p:tgtEl>
                                        <p:attrNameLst>
                                          <p:attrName>style.visibility</p:attrName>
                                        </p:attrNameLst>
                                      </p:cBhvr>
                                      <p:to>
                                        <p:strVal val="visible"/>
                                      </p:to>
                                    </p:set>
                                    <p:anim calcmode="lin" valueType="num">
                                      <p:cBhvr additive="base">
                                        <p:cTn id="19" dur="2000" fill="hold"/>
                                        <p:tgtEl>
                                          <p:spTgt spid="8208">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820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08">
                                            <p:txEl>
                                              <p:pRg st="4" end="4"/>
                                            </p:txEl>
                                          </p:spTgt>
                                        </p:tgtEl>
                                        <p:attrNameLst>
                                          <p:attrName>style.visibility</p:attrName>
                                        </p:attrNameLst>
                                      </p:cBhvr>
                                      <p:to>
                                        <p:strVal val="visible"/>
                                      </p:to>
                                    </p:set>
                                    <p:anim calcmode="lin" valueType="num">
                                      <p:cBhvr additive="base">
                                        <p:cTn id="25" dur="2000" fill="hold"/>
                                        <p:tgtEl>
                                          <p:spTgt spid="8208">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820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08">
                                            <p:txEl>
                                              <p:pRg st="6" end="6"/>
                                            </p:txEl>
                                          </p:spTgt>
                                        </p:tgtEl>
                                        <p:attrNameLst>
                                          <p:attrName>style.visibility</p:attrName>
                                        </p:attrNameLst>
                                      </p:cBhvr>
                                      <p:to>
                                        <p:strVal val="visible"/>
                                      </p:to>
                                    </p:set>
                                    <p:anim calcmode="lin" valueType="num">
                                      <p:cBhvr additive="base">
                                        <p:cTn id="31" dur="2000" fill="hold"/>
                                        <p:tgtEl>
                                          <p:spTgt spid="8208">
                                            <p:txEl>
                                              <p:pRg st="6" end="6"/>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820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08">
                                            <p:txEl>
                                              <p:pRg st="8" end="8"/>
                                            </p:txEl>
                                          </p:spTgt>
                                        </p:tgtEl>
                                        <p:attrNameLst>
                                          <p:attrName>style.visibility</p:attrName>
                                        </p:attrNameLst>
                                      </p:cBhvr>
                                      <p:to>
                                        <p:strVal val="visible"/>
                                      </p:to>
                                    </p:set>
                                    <p:anim calcmode="lin" valueType="num">
                                      <p:cBhvr additive="base">
                                        <p:cTn id="37" dur="2000" fill="hold"/>
                                        <p:tgtEl>
                                          <p:spTgt spid="8208">
                                            <p:txEl>
                                              <p:pRg st="8" end="8"/>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820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208">
                                            <p:txEl>
                                              <p:pRg st="10" end="10"/>
                                            </p:txEl>
                                          </p:spTgt>
                                        </p:tgtEl>
                                        <p:attrNameLst>
                                          <p:attrName>style.visibility</p:attrName>
                                        </p:attrNameLst>
                                      </p:cBhvr>
                                      <p:to>
                                        <p:strVal val="visible"/>
                                      </p:to>
                                    </p:set>
                                    <p:anim calcmode="lin" valueType="num">
                                      <p:cBhvr additive="base">
                                        <p:cTn id="43" dur="2000" fill="hold"/>
                                        <p:tgtEl>
                                          <p:spTgt spid="8208">
                                            <p:txEl>
                                              <p:pRg st="10" end="10"/>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820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609600"/>
            <a:ext cx="8229600" cy="573088"/>
          </a:xfrm>
        </p:spPr>
        <p:txBody>
          <a:bodyPr>
            <a:normAutofit fontScale="90000"/>
          </a:bodyPr>
          <a:lstStyle/>
          <a:p>
            <a:pPr marL="320040" indent="-320040" fontAlgn="auto">
              <a:spcAft>
                <a:spcPts val="0"/>
              </a:spcAft>
              <a:buClr>
                <a:schemeClr val="accent6">
                  <a:lumMod val="75000"/>
                </a:schemeClr>
              </a:buClr>
              <a:defRPr/>
            </a:pPr>
            <a:r>
              <a:rPr lang="en-US" sz="3400" dirty="0">
                <a:solidFill>
                  <a:srgbClr val="000066"/>
                </a:solidFill>
                <a:latin typeface="Times New Roman" pitchFamily="18" charset="0"/>
                <a:cs typeface="Times New Roman" pitchFamily="18" charset="0"/>
              </a:rPr>
              <a:t>Clinical features</a:t>
            </a:r>
          </a:p>
        </p:txBody>
      </p:sp>
      <p:sp>
        <p:nvSpPr>
          <p:cNvPr id="34819" name="Rectangle 3"/>
          <p:cNvSpPr>
            <a:spLocks noGrp="1" noChangeArrowheads="1"/>
          </p:cNvSpPr>
          <p:nvPr>
            <p:ph idx="1"/>
          </p:nvPr>
        </p:nvSpPr>
        <p:spPr>
          <a:xfrm>
            <a:off x="533400" y="1600200"/>
            <a:ext cx="7848600" cy="4495800"/>
          </a:xfrm>
        </p:spPr>
        <p:txBody>
          <a:bodyPr/>
          <a:lstStyle/>
          <a:p>
            <a:pPr indent="-342900">
              <a:lnSpc>
                <a:spcPct val="190000"/>
              </a:lnSpc>
              <a:buClr>
                <a:schemeClr val="tx1"/>
              </a:buClr>
              <a:buFont typeface="Wingdings" pitchFamily="2" charset="2"/>
              <a:buChar char="§"/>
            </a:pPr>
            <a:r>
              <a:rPr lang="en-US" sz="2000" b="1" smtClean="0">
                <a:solidFill>
                  <a:srgbClr val="000099"/>
                </a:solidFill>
                <a:cs typeface="Tahoma" pitchFamily="34" charset="0"/>
              </a:rPr>
              <a:t>Hirschsprung's disease occurs in approximately one in 4500 lived births, It shows a familial tendency and is more common in males than in females.</a:t>
            </a:r>
          </a:p>
          <a:p>
            <a:pPr indent="-342900">
              <a:lnSpc>
                <a:spcPct val="190000"/>
              </a:lnSpc>
              <a:buClr>
                <a:schemeClr val="tx1"/>
              </a:buClr>
              <a:buFont typeface="Wingdings" pitchFamily="2" charset="2"/>
              <a:buChar char="§"/>
            </a:pPr>
            <a:r>
              <a:rPr lang="en-US" sz="2000" b="1" smtClean="0">
                <a:solidFill>
                  <a:srgbClr val="000099"/>
                </a:solidFill>
                <a:cs typeface="Tahoma" pitchFamily="34" charset="0"/>
              </a:rPr>
              <a:t> In over 10% of patients, it is associated with Down syndrome. </a:t>
            </a:r>
          </a:p>
          <a:p>
            <a:pPr indent="-342900">
              <a:lnSpc>
                <a:spcPct val="190000"/>
              </a:lnSpc>
              <a:buClr>
                <a:schemeClr val="tx1"/>
              </a:buClr>
              <a:buFont typeface="Wingdings" pitchFamily="2" charset="2"/>
              <a:buChar char="§"/>
            </a:pPr>
            <a:r>
              <a:rPr lang="en-US" sz="2000" b="1" smtClean="0">
                <a:solidFill>
                  <a:srgbClr val="000099"/>
                </a:solidFill>
                <a:cs typeface="Tahoma" pitchFamily="34" charset="0"/>
              </a:rPr>
              <a:t>The clinical picture varies from acute intestinal obstruction in neonates to chronic constipation in later life.</a:t>
            </a:r>
          </a:p>
        </p:txBody>
      </p:sp>
      <p:sp>
        <p:nvSpPr>
          <p:cNvPr id="9220" name="Rectangle 4"/>
          <p:cNvSpPr>
            <a:spLocks noChangeArrowheads="1"/>
          </p:cNvSpPr>
          <p:nvPr/>
        </p:nvSpPr>
        <p:spPr bwMode="auto">
          <a:xfrm>
            <a:off x="0" y="2286000"/>
            <a:ext cx="9144000" cy="2438400"/>
          </a:xfrm>
          <a:prstGeom prst="rect">
            <a:avLst/>
          </a:prstGeom>
          <a:noFill/>
          <a:ln w="9525">
            <a:noFill/>
            <a:miter lim="800000"/>
            <a:headEnd/>
            <a:tailEnd/>
          </a:ln>
        </p:spPr>
        <p:txBody>
          <a:bodyPr anchor="b"/>
          <a:lstStyle/>
          <a:p>
            <a:pPr algn="l"/>
            <a:endParaRPr lang="en-US" sz="1900">
              <a:solidFill>
                <a:srgbClr val="000099"/>
              </a:solidFill>
            </a:endParaRPr>
          </a:p>
        </p:txBody>
      </p:sp>
      <p:sp>
        <p:nvSpPr>
          <p:cNvPr id="9221" name="Rectangle 5"/>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buClr>
                <a:schemeClr val="tx1"/>
              </a:buClr>
              <a:buFont typeface="Wingdings" pitchFamily="2" charset="2"/>
              <a:buNone/>
            </a:pPr>
            <a:endParaRPr lang="en-US" sz="2000" b="1">
              <a:solidFill>
                <a:srgbClr val="000099"/>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2000" fill="hold"/>
                                        <p:tgtEl>
                                          <p:spTgt spid="34818"/>
                                        </p:tgtEl>
                                        <p:attrNameLst>
                                          <p:attrName>ppt_x</p:attrName>
                                        </p:attrNameLst>
                                      </p:cBhvr>
                                      <p:tavLst>
                                        <p:tav tm="0">
                                          <p:val>
                                            <p:strVal val="0-#ppt_w/2"/>
                                          </p:val>
                                        </p:tav>
                                        <p:tav tm="100000">
                                          <p:val>
                                            <p:strVal val="#ppt_x"/>
                                          </p:val>
                                        </p:tav>
                                      </p:tavLst>
                                    </p:anim>
                                    <p:anim calcmode="lin" valueType="num">
                                      <p:cBhvr additive="base">
                                        <p:cTn id="8" dur="2000" fill="hold"/>
                                        <p:tgtEl>
                                          <p:spTgt spid="3481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2000"/>
                            </p:stCondLst>
                            <p:childTnLst>
                              <p:par>
                                <p:cTn id="10" presetID="4" presetClass="entr" presetSubtype="32" fill="hold" grpId="0" nodeType="after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box(out)">
                                      <p:cBhvr>
                                        <p:cTn id="12" dur="2000"/>
                                        <p:tgtEl>
                                          <p:spTgt spid="34819">
                                            <p:txEl>
                                              <p:pRg st="0" end="0"/>
                                            </p:txEl>
                                          </p:spTgt>
                                        </p:tgtEl>
                                      </p:cBhvr>
                                    </p:animEffect>
                                  </p:childTnLst>
                                </p:cTn>
                              </p:par>
                            </p:childTnLst>
                          </p:cTn>
                        </p:par>
                        <p:par>
                          <p:cTn id="13" fill="hold" nodeType="afterGroup">
                            <p:stCondLst>
                              <p:cond delay="4000"/>
                            </p:stCondLst>
                            <p:childTnLst>
                              <p:par>
                                <p:cTn id="14" presetID="4" presetClass="entr" presetSubtype="32" fill="hold" grpId="0" nodeType="afterEffect">
                                  <p:stCondLst>
                                    <p:cond delay="0"/>
                                  </p:stCondLst>
                                  <p:childTnLst>
                                    <p:set>
                                      <p:cBhvr>
                                        <p:cTn id="15" dur="1" fill="hold">
                                          <p:stCondLst>
                                            <p:cond delay="0"/>
                                          </p:stCondLst>
                                        </p:cTn>
                                        <p:tgtEl>
                                          <p:spTgt spid="34819">
                                            <p:txEl>
                                              <p:pRg st="1" end="1"/>
                                            </p:txEl>
                                          </p:spTgt>
                                        </p:tgtEl>
                                        <p:attrNameLst>
                                          <p:attrName>style.visibility</p:attrName>
                                        </p:attrNameLst>
                                      </p:cBhvr>
                                      <p:to>
                                        <p:strVal val="visible"/>
                                      </p:to>
                                    </p:set>
                                    <p:animEffect transition="in" filter="box(out)">
                                      <p:cBhvr>
                                        <p:cTn id="16" dur="2000"/>
                                        <p:tgtEl>
                                          <p:spTgt spid="34819">
                                            <p:txEl>
                                              <p:pRg st="1" end="1"/>
                                            </p:txEl>
                                          </p:spTgt>
                                        </p:tgtEl>
                                      </p:cBhvr>
                                    </p:animEffect>
                                  </p:childTnLst>
                                </p:cTn>
                              </p:par>
                            </p:childTnLst>
                          </p:cTn>
                        </p:par>
                        <p:par>
                          <p:cTn id="17" fill="hold" nodeType="afterGroup">
                            <p:stCondLst>
                              <p:cond delay="6000"/>
                            </p:stCondLst>
                            <p:childTnLst>
                              <p:par>
                                <p:cTn id="18" presetID="4" presetClass="entr" presetSubtype="32" fill="hold" grpId="0" nodeType="afterEffect">
                                  <p:stCondLst>
                                    <p:cond delay="0"/>
                                  </p:stCondLst>
                                  <p:childTnLst>
                                    <p:set>
                                      <p:cBhvr>
                                        <p:cTn id="19" dur="1" fill="hold">
                                          <p:stCondLst>
                                            <p:cond delay="0"/>
                                          </p:stCondLst>
                                        </p:cTn>
                                        <p:tgtEl>
                                          <p:spTgt spid="34819">
                                            <p:txEl>
                                              <p:pRg st="2" end="2"/>
                                            </p:txEl>
                                          </p:spTgt>
                                        </p:tgtEl>
                                        <p:attrNameLst>
                                          <p:attrName>style.visibility</p:attrName>
                                        </p:attrNameLst>
                                      </p:cBhvr>
                                      <p:to>
                                        <p:strVal val="visible"/>
                                      </p:to>
                                    </p:set>
                                    <p:animEffect transition="in" filter="box(out)">
                                      <p:cBhvr>
                                        <p:cTn id="20" dur="20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43888" cy="1314450"/>
          </a:xfrm>
        </p:spPr>
        <p:txBody>
          <a:bodyPr/>
          <a:lstStyle/>
          <a:p>
            <a:pPr marL="320040" indent="-320040" fontAlgn="auto">
              <a:spcAft>
                <a:spcPts val="0"/>
              </a:spcAft>
              <a:buClr>
                <a:schemeClr val="accent6">
                  <a:lumMod val="75000"/>
                </a:schemeClr>
              </a:buClr>
              <a:defRPr/>
            </a:pPr>
            <a:r>
              <a:rPr lang="en-US" dirty="0">
                <a:solidFill>
                  <a:srgbClr val="000066"/>
                </a:solidFill>
              </a:rPr>
              <a:t>Diagnosis</a:t>
            </a:r>
          </a:p>
        </p:txBody>
      </p:sp>
      <p:pic>
        <p:nvPicPr>
          <p:cNvPr id="37894" name="Picture 6" descr="Image-07"/>
          <p:cNvPicPr>
            <a:picLocks noGrp="1" noChangeAspect="1" noChangeArrowheads="1"/>
          </p:cNvPicPr>
          <p:nvPr>
            <p:ph idx="1"/>
          </p:nvPr>
        </p:nvPicPr>
        <p:blipFill>
          <a:blip r:embed="rId2" cstate="print"/>
          <a:srcRect/>
          <a:stretch>
            <a:fillRect/>
          </a:stretch>
        </p:blipFill>
        <p:spPr>
          <a:xfrm>
            <a:off x="3429000" y="1219200"/>
            <a:ext cx="4419600" cy="3805238"/>
          </a:xfrm>
        </p:spPr>
      </p:pic>
      <p:sp>
        <p:nvSpPr>
          <p:cNvPr id="37892" name="Rectangle 4"/>
          <p:cNvSpPr>
            <a:spLocks noChangeArrowheads="1"/>
          </p:cNvSpPr>
          <p:nvPr/>
        </p:nvSpPr>
        <p:spPr bwMode="auto">
          <a:xfrm>
            <a:off x="0" y="1792288"/>
            <a:ext cx="8229600" cy="4456112"/>
          </a:xfrm>
          <a:prstGeom prst="rect">
            <a:avLst/>
          </a:prstGeom>
          <a:noFill/>
          <a:ln w="9525">
            <a:noFill/>
            <a:miter lim="800000"/>
            <a:headEnd/>
            <a:tailEnd/>
          </a:ln>
        </p:spPr>
        <p:txBody>
          <a:bodyPr/>
          <a:lstStyle/>
          <a:p>
            <a:pPr marL="342900" indent="-342900" algn="l" rtl="0">
              <a:spcBef>
                <a:spcPct val="20000"/>
              </a:spcBef>
              <a:buClr>
                <a:schemeClr val="tx1"/>
              </a:buClr>
              <a:buFont typeface="Wingdings" pitchFamily="2" charset="2"/>
              <a:buChar char="Ø"/>
            </a:pPr>
            <a:r>
              <a:rPr lang="en-US" sz="3200" b="1">
                <a:solidFill>
                  <a:srgbClr val="000099"/>
                </a:solidFill>
              </a:rPr>
              <a:t>Rectal biopsy</a:t>
            </a:r>
            <a:endParaRPr lang="en-US" sz="3200"/>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diamond(out)">
                                      <p:cBhvr>
                                        <p:cTn id="7" dur="20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7892">
                                            <p:txEl>
                                              <p:pRg st="0" end="0"/>
                                            </p:txEl>
                                          </p:spTgt>
                                        </p:tgtEl>
                                        <p:attrNameLst>
                                          <p:attrName>style.visibility</p:attrName>
                                        </p:attrNameLst>
                                      </p:cBhvr>
                                      <p:to>
                                        <p:strVal val="visible"/>
                                      </p:to>
                                    </p:set>
                                    <p:anim calcmode="lin" valueType="num">
                                      <p:cBhvr additive="base">
                                        <p:cTn id="12" dur="2000" fill="hold"/>
                                        <p:tgtEl>
                                          <p:spTgt spid="37892">
                                            <p:txEl>
                                              <p:pRg st="0" end="0"/>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37892">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4" presetClass="entr" presetSubtype="32" fill="hold" nodeType="afterEffect">
                                  <p:stCondLst>
                                    <p:cond delay="0"/>
                                  </p:stCondLst>
                                  <p:childTnLst>
                                    <p:set>
                                      <p:cBhvr>
                                        <p:cTn id="16" dur="1" fill="hold">
                                          <p:stCondLst>
                                            <p:cond delay="0"/>
                                          </p:stCondLst>
                                        </p:cTn>
                                        <p:tgtEl>
                                          <p:spTgt spid="37894"/>
                                        </p:tgtEl>
                                        <p:attrNameLst>
                                          <p:attrName>style.visibility</p:attrName>
                                        </p:attrNameLst>
                                      </p:cBhvr>
                                      <p:to>
                                        <p:strVal val="visible"/>
                                      </p:to>
                                    </p:set>
                                    <p:animEffect transition="in" filter="box(out)">
                                      <p:cBhvr>
                                        <p:cTn id="17" dur="20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sz="half" idx="1"/>
          </p:nvPr>
        </p:nvSpPr>
        <p:spPr>
          <a:xfrm>
            <a:off x="0" y="0"/>
            <a:ext cx="4876800" cy="6553200"/>
          </a:xfrm>
        </p:spPr>
        <p:txBody>
          <a:bodyPr/>
          <a:lstStyle/>
          <a:p>
            <a:pPr>
              <a:buClr>
                <a:schemeClr val="tx1"/>
              </a:buClr>
              <a:buFont typeface="Wingdings" pitchFamily="2" charset="2"/>
              <a:buNone/>
            </a:pPr>
            <a:endParaRPr lang="en-US" sz="2800" b="1" smtClean="0">
              <a:solidFill>
                <a:srgbClr val="000099"/>
              </a:solidFill>
              <a:cs typeface="Tahoma" pitchFamily="34" charset="0"/>
            </a:endParaRPr>
          </a:p>
          <a:p>
            <a:pPr>
              <a:buClr>
                <a:schemeClr val="tx1"/>
              </a:buClr>
              <a:buFont typeface="Wingdings" pitchFamily="2" charset="2"/>
              <a:buChar char="Ø"/>
            </a:pPr>
            <a:r>
              <a:rPr lang="en-US" sz="2800" b="1" smtClean="0">
                <a:solidFill>
                  <a:srgbClr val="000099"/>
                </a:solidFill>
                <a:cs typeface="Tahoma" pitchFamily="34" charset="0"/>
              </a:rPr>
              <a:t>  Anorectal Manometry</a:t>
            </a:r>
          </a:p>
          <a:p>
            <a:pPr>
              <a:buClr>
                <a:schemeClr val="tx1"/>
              </a:buClr>
              <a:buFont typeface="Wingdings" pitchFamily="2" charset="2"/>
              <a:buChar char="Ø"/>
            </a:pPr>
            <a:endParaRPr lang="en-US" sz="2800" b="1" smtClean="0">
              <a:solidFill>
                <a:srgbClr val="000099"/>
              </a:solidFill>
              <a:cs typeface="Tahoma" pitchFamily="34" charset="0"/>
            </a:endParaRPr>
          </a:p>
          <a:p>
            <a:pPr>
              <a:buClr>
                <a:schemeClr val="tx1"/>
              </a:buClr>
              <a:buFont typeface="Wingdings" pitchFamily="2" charset="2"/>
              <a:buChar char="Ø"/>
            </a:pPr>
            <a:endParaRPr lang="ar-IQ" sz="2800" b="1" smtClean="0">
              <a:solidFill>
                <a:srgbClr val="000099"/>
              </a:solidFill>
            </a:endParaRPr>
          </a:p>
          <a:p>
            <a:pPr>
              <a:buClr>
                <a:schemeClr val="tx1"/>
              </a:buClr>
              <a:buFont typeface="Wingdings" pitchFamily="2" charset="2"/>
              <a:buChar char="Ø"/>
            </a:pPr>
            <a:r>
              <a:rPr lang="en-US" sz="2800" b="1" smtClean="0">
                <a:solidFill>
                  <a:srgbClr val="000099"/>
                </a:solidFill>
                <a:cs typeface="Tahoma" pitchFamily="34" charset="0"/>
              </a:rPr>
              <a:t>  Radiology</a:t>
            </a:r>
            <a:r>
              <a:rPr lang="ar-IQ" sz="2800" smtClean="0"/>
              <a:t> </a:t>
            </a:r>
            <a:endParaRPr lang="en-US" sz="2800" smtClean="0">
              <a:cs typeface="Tahoma" pitchFamily="34" charset="0"/>
            </a:endParaRPr>
          </a:p>
        </p:txBody>
      </p:sp>
      <p:pic>
        <p:nvPicPr>
          <p:cNvPr id="40969" name="Picture 9" descr="Image-08"/>
          <p:cNvPicPr>
            <a:picLocks noGrp="1" noChangeAspect="1" noChangeArrowheads="1"/>
          </p:cNvPicPr>
          <p:nvPr>
            <p:ph sz="half" idx="2"/>
          </p:nvPr>
        </p:nvPicPr>
        <p:blipFill>
          <a:blip r:embed="rId2" cstate="print"/>
          <a:srcRect/>
          <a:stretch>
            <a:fillRect/>
          </a:stretch>
        </p:blipFill>
        <p:spPr>
          <a:xfrm>
            <a:off x="4997450" y="1600200"/>
            <a:ext cx="3340100" cy="4530725"/>
          </a:xfrm>
          <a:noFill/>
        </p:spPr>
      </p:pic>
    </p:spTree>
  </p:cSld>
  <p:clrMapOvr>
    <a:masterClrMapping/>
  </p:clrMapOvr>
  <p:transition spd="med" advClick="0">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20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4" end="4"/>
                                            </p:txEl>
                                          </p:spTgt>
                                        </p:tgtEl>
                                        <p:attrNameLst>
                                          <p:attrName>style.visibility</p:attrName>
                                        </p:attrNameLst>
                                      </p:cBhvr>
                                      <p:to>
                                        <p:strVal val="visible"/>
                                      </p:to>
                                    </p:set>
                                    <p:anim calcmode="lin" valueType="num">
                                      <p:cBhvr additive="base">
                                        <p:cTn id="13" dur="20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2000"/>
                            </p:stCondLst>
                            <p:childTnLst>
                              <p:par>
                                <p:cTn id="16" presetID="4" presetClass="entr" presetSubtype="32" fill="hold" nodeType="afterEffect">
                                  <p:stCondLst>
                                    <p:cond delay="0"/>
                                  </p:stCondLst>
                                  <p:childTnLst>
                                    <p:set>
                                      <p:cBhvr>
                                        <p:cTn id="17" dur="1" fill="hold">
                                          <p:stCondLst>
                                            <p:cond delay="0"/>
                                          </p:stCondLst>
                                        </p:cTn>
                                        <p:tgtEl>
                                          <p:spTgt spid="40969"/>
                                        </p:tgtEl>
                                        <p:attrNameLst>
                                          <p:attrName>style.visibility</p:attrName>
                                        </p:attrNameLst>
                                      </p:cBhvr>
                                      <p:to>
                                        <p:strVal val="visible"/>
                                      </p:to>
                                    </p:set>
                                    <p:animEffect transition="in" filter="box(out)">
                                      <p:cBhvr>
                                        <p:cTn id="18" dur="20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457200"/>
            <a:ext cx="8243888" cy="1314450"/>
          </a:xfrm>
        </p:spPr>
        <p:txBody>
          <a:bodyPr/>
          <a:lstStyle/>
          <a:p>
            <a:pPr marL="320040" indent="-320040" fontAlgn="auto">
              <a:spcAft>
                <a:spcPts val="0"/>
              </a:spcAft>
              <a:buClr>
                <a:schemeClr val="accent6">
                  <a:lumMod val="75000"/>
                </a:schemeClr>
              </a:buClr>
              <a:defRPr/>
            </a:pPr>
            <a:r>
              <a:rPr lang="en-US" dirty="0">
                <a:solidFill>
                  <a:srgbClr val="000066"/>
                </a:solidFill>
              </a:rPr>
              <a:t>Treatment </a:t>
            </a:r>
          </a:p>
        </p:txBody>
      </p:sp>
      <p:sp>
        <p:nvSpPr>
          <p:cNvPr id="38915" name="Rectangle 3"/>
          <p:cNvSpPr>
            <a:spLocks noGrp="1" noChangeArrowheads="1"/>
          </p:cNvSpPr>
          <p:nvPr>
            <p:ph idx="1"/>
          </p:nvPr>
        </p:nvSpPr>
        <p:spPr>
          <a:xfrm>
            <a:off x="457200" y="1792288"/>
            <a:ext cx="8229600" cy="4456112"/>
          </a:xfrm>
        </p:spPr>
        <p:txBody>
          <a:bodyPr/>
          <a:lstStyle/>
          <a:p>
            <a:pPr>
              <a:buClr>
                <a:schemeClr val="tx1"/>
              </a:buClr>
            </a:pPr>
            <a:r>
              <a:rPr lang="en-US" b="1" smtClean="0">
                <a:solidFill>
                  <a:srgbClr val="000099"/>
                </a:solidFill>
                <a:cs typeface="Tahoma" pitchFamily="34" charset="0"/>
              </a:rPr>
              <a:t>Duhamel operation </a:t>
            </a:r>
          </a:p>
          <a:p>
            <a:pPr>
              <a:buClr>
                <a:schemeClr val="tx1"/>
              </a:buClr>
            </a:pPr>
            <a:endParaRPr lang="en-US" b="1" smtClean="0">
              <a:solidFill>
                <a:srgbClr val="000099"/>
              </a:solidFill>
              <a:cs typeface="Tahoma" pitchFamily="34" charset="0"/>
            </a:endParaRPr>
          </a:p>
          <a:p>
            <a:pPr>
              <a:buClr>
                <a:schemeClr val="tx1"/>
              </a:buClr>
            </a:pPr>
            <a:r>
              <a:rPr lang="en-US" b="1" smtClean="0">
                <a:solidFill>
                  <a:srgbClr val="000099"/>
                </a:solidFill>
                <a:cs typeface="Tahoma" pitchFamily="34" charset="0"/>
              </a:rPr>
              <a:t>Swenson's procedure </a:t>
            </a:r>
          </a:p>
          <a:p>
            <a:pPr>
              <a:buClr>
                <a:schemeClr val="tx1"/>
              </a:buClr>
            </a:pPr>
            <a:endParaRPr lang="en-US" b="1" smtClean="0">
              <a:solidFill>
                <a:srgbClr val="000099"/>
              </a:solidFill>
              <a:cs typeface="Tahoma" pitchFamily="34" charset="0"/>
            </a:endParaRPr>
          </a:p>
          <a:p>
            <a:pPr>
              <a:buClr>
                <a:schemeClr val="tx1"/>
              </a:buClr>
            </a:pPr>
            <a:r>
              <a:rPr lang="en-US" b="1" smtClean="0">
                <a:solidFill>
                  <a:srgbClr val="000099"/>
                </a:solidFill>
                <a:cs typeface="Tahoma" pitchFamily="34" charset="0"/>
              </a:rPr>
              <a:t>Coloanal anastomosis</a:t>
            </a:r>
            <a:r>
              <a:rPr lang="en-US" smtClean="0">
                <a:cs typeface="Tahoma" pitchFamily="34" charset="0"/>
              </a:rPr>
              <a:t> </a:t>
            </a:r>
          </a:p>
          <a:p>
            <a:pPr>
              <a:buClr>
                <a:schemeClr val="tx1"/>
              </a:buClr>
            </a:pPr>
            <a:endParaRPr lang="en-US" smtClean="0">
              <a:cs typeface="Tahoma" pitchFamily="34" charset="0"/>
            </a:endParaRPr>
          </a:p>
          <a:p>
            <a:pPr>
              <a:buClr>
                <a:schemeClr val="tx1"/>
              </a:buClr>
            </a:pPr>
            <a:r>
              <a:rPr lang="en-US" b="1" smtClean="0">
                <a:solidFill>
                  <a:srgbClr val="000099"/>
                </a:solidFill>
                <a:cs typeface="Tahoma" pitchFamily="34" charset="0"/>
              </a:rPr>
              <a:t>Restorative Proctocolectomy</a:t>
            </a:r>
            <a:r>
              <a:rPr lang="en-US" smtClean="0">
                <a:cs typeface="Tahoma" pitchFamily="34" charset="0"/>
              </a:rPr>
              <a:t>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amond(out)">
                                      <p:cBhvr>
                                        <p:cTn id="7" dur="20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 calcmode="lin" valueType="num">
                                      <p:cBhvr additive="base">
                                        <p:cTn id="12" dur="20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8915">
                                            <p:txEl>
                                              <p:pRg st="2" end="2"/>
                                            </p:txEl>
                                          </p:spTgt>
                                        </p:tgtEl>
                                        <p:attrNameLst>
                                          <p:attrName>style.visibility</p:attrName>
                                        </p:attrNameLst>
                                      </p:cBhvr>
                                      <p:to>
                                        <p:strVal val="visible"/>
                                      </p:to>
                                    </p:set>
                                    <p:anim calcmode="lin" valueType="num">
                                      <p:cBhvr additive="base">
                                        <p:cTn id="18" dur="20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8915">
                                            <p:txEl>
                                              <p:pRg st="4" end="4"/>
                                            </p:txEl>
                                          </p:spTgt>
                                        </p:tgtEl>
                                        <p:attrNameLst>
                                          <p:attrName>style.visibility</p:attrName>
                                        </p:attrNameLst>
                                      </p:cBhvr>
                                      <p:to>
                                        <p:strVal val="visible"/>
                                      </p:to>
                                    </p:set>
                                    <p:anim calcmode="lin" valueType="num">
                                      <p:cBhvr additive="base">
                                        <p:cTn id="24" dur="20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5" dur="20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8915">
                                            <p:txEl>
                                              <p:pRg st="6" end="6"/>
                                            </p:txEl>
                                          </p:spTgt>
                                        </p:tgtEl>
                                        <p:attrNameLst>
                                          <p:attrName>style.visibility</p:attrName>
                                        </p:attrNameLst>
                                      </p:cBhvr>
                                      <p:to>
                                        <p:strVal val="visible"/>
                                      </p:to>
                                    </p:set>
                                    <p:anim calcmode="lin" valueType="num">
                                      <p:cBhvr additive="base">
                                        <p:cTn id="30" dur="20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31" dur="20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idx="1"/>
          </p:nvPr>
        </p:nvSpPr>
        <p:spPr>
          <a:xfrm>
            <a:off x="304800" y="228600"/>
            <a:ext cx="8534400" cy="6248400"/>
          </a:xfrm>
        </p:spPr>
        <p:txBody>
          <a:bodyPr>
            <a:normAutofit fontScale="85000" lnSpcReduction="10000"/>
          </a:bodyPr>
          <a:lstStyle/>
          <a:p>
            <a:pPr marL="0" indent="0" algn="ctr" eaLnBrk="1" hangingPunct="1">
              <a:lnSpc>
                <a:spcPct val="80000"/>
              </a:lnSpc>
              <a:buFontTx/>
              <a:buNone/>
              <a:defRPr/>
            </a:pPr>
            <a:r>
              <a:rPr lang="en-US" sz="4800" b="1" dirty="0" smtClean="0">
                <a:solidFill>
                  <a:srgbClr val="FF0000"/>
                </a:solidFill>
                <a:cs typeface="Times New Roman" pitchFamily="18" charset="0"/>
              </a:rPr>
              <a:t>Colon</a:t>
            </a:r>
            <a:r>
              <a:rPr lang="en-US" sz="4800" b="1" dirty="0" smtClean="0">
                <a:solidFill>
                  <a:srgbClr val="000099"/>
                </a:solidFill>
                <a:cs typeface="Times New Roman" pitchFamily="18" charset="0"/>
              </a:rPr>
              <a:t> </a:t>
            </a:r>
            <a:r>
              <a:rPr lang="en-US" sz="4800" b="1" dirty="0" smtClean="0">
                <a:solidFill>
                  <a:srgbClr val="FF0000"/>
                </a:solidFill>
                <a:cs typeface="Times New Roman" pitchFamily="18" charset="0"/>
              </a:rPr>
              <a:t>Diverticula</a:t>
            </a:r>
          </a:p>
          <a:p>
            <a:pPr marL="0" indent="0" algn="ctr" eaLnBrk="1" hangingPunct="1">
              <a:lnSpc>
                <a:spcPct val="80000"/>
              </a:lnSpc>
              <a:buFontTx/>
              <a:buNone/>
              <a:defRPr/>
            </a:pPr>
            <a:endParaRPr lang="en-US" b="1" dirty="0" smtClean="0">
              <a:solidFill>
                <a:srgbClr val="000066"/>
              </a:solidFill>
              <a:cs typeface="Times New Roman" pitchFamily="18" charset="0"/>
            </a:endParaRPr>
          </a:p>
          <a:p>
            <a:pPr algn="justLow" eaLnBrk="1" hangingPunct="1">
              <a:lnSpc>
                <a:spcPct val="150000"/>
              </a:lnSpc>
              <a:defRPr/>
            </a:pPr>
            <a:r>
              <a:rPr lang="en-US" b="1" dirty="0" smtClean="0">
                <a:solidFill>
                  <a:srgbClr val="000099"/>
                </a:solidFill>
                <a:cs typeface="Times New Roman" pitchFamily="18" charset="0"/>
              </a:rPr>
              <a:t>Diverticula of the colon are acquired herniations of colonic mucosa, protruding through the circular muscle at the points where the blood vessels penetrate the colonic wall. They tend to occur in rows between the strips of longitudinal muscle, some</a:t>
            </a:r>
            <a:r>
              <a:rPr lang="en-US" b="1" dirty="0" smtClean="0">
                <a:solidFill>
                  <a:srgbClr val="000099"/>
                </a:solidFill>
                <a:latin typeface="Arial" charset="0"/>
                <a:cs typeface="Times New Roman" pitchFamily="18" charset="0"/>
              </a:rPr>
              <a:t>­</a:t>
            </a:r>
            <a:r>
              <a:rPr lang="en-US" b="1" dirty="0" smtClean="0">
                <a:solidFill>
                  <a:srgbClr val="000099"/>
                </a:solidFill>
                <a:cs typeface="Times New Roman" pitchFamily="18" charset="0"/>
              </a:rPr>
              <a:t>times partly covered by appendices epiploicae. The condition is most commonly found in the sigmoid colon, hut the caecum can also be involved, </a:t>
            </a:r>
          </a:p>
        </p:txBody>
      </p:sp>
      <p:sp>
        <p:nvSpPr>
          <p:cNvPr id="63491" name="Rectangle 3"/>
          <p:cNvSpPr>
            <a:spLocks noChangeArrowheads="1"/>
          </p:cNvSpPr>
          <p:nvPr/>
        </p:nvSpPr>
        <p:spPr bwMode="auto">
          <a:xfrm>
            <a:off x="0" y="2286000"/>
            <a:ext cx="9144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l">
              <a:lnSpc>
                <a:spcPct val="90000"/>
              </a:lnSpc>
              <a:defRPr/>
            </a:pPr>
            <a:endParaRPr lang="en-US" sz="2400">
              <a:solidFill>
                <a:srgbClr val="000099"/>
              </a:solidFill>
              <a:effectLst>
                <a:outerShdw blurRad="38100" dist="38100" dir="2700000" algn="tl">
                  <a:srgbClr val="C0C0C0"/>
                </a:outerShdw>
              </a:effectLst>
            </a:endParaRPr>
          </a:p>
        </p:txBody>
      </p:sp>
      <p:sp>
        <p:nvSpPr>
          <p:cNvPr id="32772" name="Rectangle 4"/>
          <p:cNvSpPr>
            <a:spLocks noChangeArrowheads="1"/>
          </p:cNvSpPr>
          <p:nvPr/>
        </p:nvSpPr>
        <p:spPr bwMode="auto">
          <a:xfrm>
            <a:off x="0" y="3733800"/>
            <a:ext cx="9144000" cy="2971800"/>
          </a:xfrm>
          <a:prstGeom prst="rect">
            <a:avLst/>
          </a:prstGeom>
          <a:noFill/>
          <a:ln w="9525">
            <a:noFill/>
            <a:miter lim="800000"/>
            <a:headEnd/>
            <a:tailEnd/>
          </a:ln>
        </p:spPr>
        <p:txBody>
          <a:bodyPr/>
          <a:lstStyle/>
          <a:p>
            <a:pPr algn="l" rtl="0">
              <a:lnSpc>
                <a:spcPct val="150000"/>
              </a:lnSpc>
              <a:spcBef>
                <a:spcPct val="20000"/>
              </a:spcBef>
            </a:pPr>
            <a:endParaRPr lang="en-US" sz="2000" b="1">
              <a:solidFill>
                <a:srgbClr val="000099"/>
              </a:solidFill>
            </a:endParaRPr>
          </a:p>
        </p:txBody>
      </p:sp>
      <p:sp>
        <p:nvSpPr>
          <p:cNvPr id="2" name="Slide Number Placeholder 1"/>
          <p:cNvSpPr>
            <a:spLocks noGrp="1"/>
          </p:cNvSpPr>
          <p:nvPr>
            <p:ph type="sldNum" sz="quarter" idx="12"/>
          </p:nvPr>
        </p:nvSpPr>
        <p:spPr/>
        <p:txBody>
          <a:bodyPr/>
          <a:lstStyle/>
          <a:p>
            <a:pPr>
              <a:defRPr/>
            </a:pPr>
            <a:fld id="{EC03901C-8DA8-4BAA-9257-F32A0ED5CB11}" type="slidenum">
              <a:rPr lang="ar-IQ"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457200" y="609600"/>
            <a:ext cx="8229600" cy="5446713"/>
          </a:xfrm>
        </p:spPr>
        <p:txBody>
          <a:bodyPr>
            <a:normAutofit fontScale="92500"/>
          </a:bodyPr>
          <a:lstStyle/>
          <a:p>
            <a:pPr algn="justLow" eaLnBrk="1" hangingPunct="1">
              <a:lnSpc>
                <a:spcPct val="150000"/>
              </a:lnSpc>
              <a:buFontTx/>
              <a:buNone/>
            </a:pPr>
            <a:r>
              <a:rPr lang="en-US" b="1" smtClean="0">
                <a:solidFill>
                  <a:srgbClr val="000099"/>
                </a:solidFill>
                <a:cs typeface="Times New Roman" pitchFamily="18" charset="0"/>
              </a:rPr>
              <a:t>and on occasion the entire large bowel can be affected. The rectum with its complete muscle layers is not affected. In 90% of cases, the sigmoid colon, is involved and is almost always the site of inflammation, i.e. diverticulitis. Some 5% of patients have associated gallstones and hiatus hernia (Saint's triad).</a:t>
            </a:r>
          </a:p>
          <a:p>
            <a:pPr eaLnBrk="1" hangingPunct="1">
              <a:lnSpc>
                <a:spcPct val="90000"/>
              </a:lnSpc>
            </a:pPr>
            <a:endParaRPr lang="en-US" smtClean="0">
              <a:cs typeface="Times New Roman" pitchFamily="18" charset="0"/>
            </a:endParaRPr>
          </a:p>
        </p:txBody>
      </p:sp>
      <p:sp>
        <p:nvSpPr>
          <p:cNvPr id="2" name="Slide Number Placeholder 1"/>
          <p:cNvSpPr>
            <a:spLocks noGrp="1"/>
          </p:cNvSpPr>
          <p:nvPr>
            <p:ph type="sldNum" sz="quarter" idx="12"/>
          </p:nvPr>
        </p:nvSpPr>
        <p:spPr/>
        <p:txBody>
          <a:bodyPr/>
          <a:lstStyle/>
          <a:p>
            <a:pPr>
              <a:defRPr/>
            </a:pPr>
            <a:fld id="{2B211B75-7820-4C51-B256-B55F9DDF841F}" type="slidenum">
              <a:rPr lang="ar-IQ"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1089</Words>
  <Application>Microsoft Office PowerPoint</Application>
  <PresentationFormat>عرض على الشاشة (3:4)‏</PresentationFormat>
  <Paragraphs>99</Paragraphs>
  <Slides>24</Slides>
  <Notes>0</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سمة Office</vt:lpstr>
      <vt:lpstr>الشريحة 1</vt:lpstr>
      <vt:lpstr>الشريحة 2</vt:lpstr>
      <vt:lpstr>Hirschsprung's disease</vt:lpstr>
      <vt:lpstr>Clinical features</vt:lpstr>
      <vt:lpstr>Diagnosis</vt:lpstr>
      <vt:lpstr>الشريحة 6</vt:lpstr>
      <vt:lpstr>Treatment </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Operative procedures  for  diverticular disease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pc</dc:creator>
  <cp:lastModifiedBy>pc</cp:lastModifiedBy>
  <cp:revision>1</cp:revision>
  <dcterms:created xsi:type="dcterms:W3CDTF">2013-09-17T06:38:09Z</dcterms:created>
  <dcterms:modified xsi:type="dcterms:W3CDTF">2013-09-17T06:41:21Z</dcterms:modified>
</cp:coreProperties>
</file>