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8"/>
  </p:notesMasterIdLst>
  <p:sldIdLst>
    <p:sldId id="314" r:id="rId2"/>
    <p:sldId id="257" r:id="rId3"/>
    <p:sldId id="258" r:id="rId4"/>
    <p:sldId id="304" r:id="rId5"/>
    <p:sldId id="305" r:id="rId6"/>
    <p:sldId id="306" r:id="rId7"/>
    <p:sldId id="313" r:id="rId8"/>
    <p:sldId id="263" r:id="rId9"/>
    <p:sldId id="307" r:id="rId10"/>
    <p:sldId id="265" r:id="rId11"/>
    <p:sldId id="266" r:id="rId12"/>
    <p:sldId id="267" r:id="rId13"/>
    <p:sldId id="268" r:id="rId14"/>
    <p:sldId id="270" r:id="rId15"/>
    <p:sldId id="271" r:id="rId16"/>
    <p:sldId id="312" r:id="rId17"/>
    <p:sldId id="272" r:id="rId18"/>
    <p:sldId id="273" r:id="rId19"/>
    <p:sldId id="274" r:id="rId20"/>
    <p:sldId id="276" r:id="rId21"/>
    <p:sldId id="308" r:id="rId22"/>
    <p:sldId id="277" r:id="rId23"/>
    <p:sldId id="282" r:id="rId24"/>
    <p:sldId id="283" r:id="rId25"/>
    <p:sldId id="284" r:id="rId26"/>
    <p:sldId id="285" r:id="rId27"/>
    <p:sldId id="288" r:id="rId28"/>
    <p:sldId id="309" r:id="rId29"/>
    <p:sldId id="293" r:id="rId30"/>
    <p:sldId id="294" r:id="rId31"/>
    <p:sldId id="295" r:id="rId32"/>
    <p:sldId id="296" r:id="rId33"/>
    <p:sldId id="303" r:id="rId34"/>
    <p:sldId id="297" r:id="rId35"/>
    <p:sldId id="316" r:id="rId36"/>
    <p:sldId id="31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580" autoAdjust="0"/>
  </p:normalViewPr>
  <p:slideViewPr>
    <p:cSldViewPr>
      <p:cViewPr varScale="1">
        <p:scale>
          <a:sx n="67" d="100"/>
          <a:sy n="67" d="100"/>
        </p:scale>
        <p:origin x="-6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50" y="9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0F772-1E1A-4EE3-89F3-F89465ADE68E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9E70A-979B-46E0-9EFE-F8D551E1EB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2479-071C-4279-9DA8-E2C379108757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8E90-E42B-48A0-B8D8-CBD5DEF2503F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E9C7-0132-4701-956E-28270A55165A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9A2E-B795-4E4B-9F7E-CAE87DBF799C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22A8-9204-4D55-8785-6043A861CA7C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D200-8920-459D-AB80-C6D88E9AFB65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CD12-A107-4277-94C6-D52905B0A3F6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FD9-755A-40A9-A397-0F8BA9E2B1B2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C18-2C79-406B-8247-0C7BD0BEE65C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A97A-BCC0-4369-A18A-6B401A1AB6DE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861B50D-D17A-4BCE-A142-ED48CE89E6A0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97E07CC-664D-4430-8F88-BBA811694528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9DA2FE9-9C94-4A9C-9F65-7450556433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2479-071C-4279-9DA8-E2C379108757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47458" name="Picture 2" descr="C:\Documents and Settings\user\Desktop\zanobha photos\New Folder\مناظر طبيعية\natur1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285852" y="785794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Good afternoon</a:t>
            </a:r>
            <a:endParaRPr lang="en-US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>
              <a:buNone/>
            </a:pPr>
            <a:r>
              <a:rPr lang="en-US" dirty="0" smtClean="0"/>
              <a:t> Topical </a:t>
            </a:r>
            <a:r>
              <a:rPr lang="en-US" dirty="0"/>
              <a:t>steroid treatment may allow progressive enlargement of the ulcer to </a:t>
            </a:r>
            <a:endParaRPr lang="en-US" dirty="0" smtClean="0"/>
          </a:p>
          <a:p>
            <a:pPr rtl="1">
              <a:buNone/>
            </a:pPr>
            <a:r>
              <a:rPr lang="en-US" dirty="0" smtClean="0"/>
              <a:t>geographic </a:t>
            </a:r>
            <a:r>
              <a:rPr lang="en-US" dirty="0"/>
              <a:t>or " amoeboid" configuration.</a:t>
            </a:r>
          </a:p>
          <a:p>
            <a:pPr rtl="1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1287-18C2-4E35-A431-BBD50ADABD19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Culture</a:t>
            </a:r>
            <a:r>
              <a:rPr lang="en-US" u="sng" dirty="0"/>
              <a:t>:</a:t>
            </a:r>
            <a:r>
              <a:rPr lang="en-US" dirty="0"/>
              <a:t> can be taken by debridement of the ulcer. this relies on cytopathic effect in tissue culture, which can be used to distinguish HSV-1from HSV-2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u="sng" dirty="0"/>
              <a:t>PCR</a:t>
            </a:r>
            <a:r>
              <a:rPr lang="en-US" dirty="0"/>
              <a:t> is also available.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5522-8BE1-4907-AD99-8539572AA2CE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Treatment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Topical antiviral agents most frequently used are </a:t>
            </a:r>
            <a:r>
              <a:rPr lang="en-US" dirty="0" smtClean="0"/>
              <a:t>trifluorothymidine, acyclovir </a:t>
            </a:r>
            <a:r>
              <a:rPr lang="en-US" dirty="0"/>
              <a:t>and vidarabine </a:t>
            </a:r>
            <a:r>
              <a:rPr lang="en-US" dirty="0" smtClean="0"/>
              <a:t>.Acyclovir </a:t>
            </a:r>
            <a:r>
              <a:rPr lang="en-US" dirty="0"/>
              <a:t>3% ointment is used five times daily, it acts preferentially on virus laden epithelial cells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Acyclovir </a:t>
            </a:r>
            <a:r>
              <a:rPr lang="en-US" dirty="0"/>
              <a:t>penetrates  intact corneal epithelium and stroma ,achieving therapeutic level in the aqueous humour </a:t>
            </a:r>
            <a:r>
              <a:rPr lang="en-US" dirty="0" smtClean="0"/>
              <a:t>and can </a:t>
            </a:r>
            <a:r>
              <a:rPr lang="en-US" dirty="0"/>
              <a:t>therefore be used to treat stromal herpetic keratitis.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53C0-6C95-467E-BE80-84C33EC39257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1">
              <a:buNone/>
            </a:pPr>
            <a:r>
              <a:rPr lang="en-US" dirty="0"/>
              <a:t> </a:t>
            </a:r>
          </a:p>
          <a:p>
            <a:pPr rtl="1">
              <a:buNone/>
            </a:pPr>
            <a:r>
              <a:rPr lang="en-US" dirty="0"/>
              <a:t>Debridement may be used for dendritic but not geographic </a:t>
            </a:r>
            <a:r>
              <a:rPr lang="en-US" dirty="0" smtClean="0"/>
              <a:t>ulcers.</a:t>
            </a:r>
          </a:p>
          <a:p>
            <a:pPr rtl="1">
              <a:buNone/>
            </a:pPr>
            <a:r>
              <a:rPr lang="en-US" dirty="0" smtClean="0"/>
              <a:t>The </a:t>
            </a:r>
            <a:r>
              <a:rPr lang="en-US" dirty="0"/>
              <a:t>corneal surface is wiped with sterile cellulose sponge. An antiviral agent must be used in conjunction to prevent recurrence. </a:t>
            </a:r>
          </a:p>
          <a:p>
            <a:pPr rtl="1">
              <a:buNone/>
            </a:pPr>
            <a:r>
              <a:rPr lang="en-US" dirty="0"/>
              <a:t> </a:t>
            </a:r>
          </a:p>
          <a:p>
            <a:pPr rtl="1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ABCA-A67E-432C-A504-46D3DF56FDCE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786058"/>
            <a:ext cx="7772400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Herpes Zoster Ophthalmicus (HZO)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444C-70A4-42A7-80C0-0EE582BA7515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Pathogenesis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varicella-zoster virus ( VZV) causes </a:t>
            </a:r>
            <a:r>
              <a:rPr lang="en-US" dirty="0" smtClean="0"/>
              <a:t>chickenpox (varicella) and shingles                            herpes </a:t>
            </a:r>
            <a:r>
              <a:rPr lang="en-US" dirty="0"/>
              <a:t>zoster). </a:t>
            </a:r>
            <a:endParaRPr lang="en-US" dirty="0" smtClean="0"/>
          </a:p>
          <a:p>
            <a:r>
              <a:rPr lang="en-US" dirty="0" smtClean="0"/>
              <a:t>VZV </a:t>
            </a:r>
            <a:r>
              <a:rPr lang="en-US" dirty="0"/>
              <a:t>and HSV belong to the same subfamily of herpes virus group and are morphologically identical but antigenically different.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06A7-64CB-472F-A277-3C4DE7E948B3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initial attack of chickenpox, the virus travels in a retrograde manner to the dorsal root and cranial nerve sensory ganglia, where it can remain dormant for decades. From there, it can reactivate after VZV-specific cellular immunity has faded, to cause shingles.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9A2E-B795-4E4B-9F7E-CAE87DBF799C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Risk of ocular involvement: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Involvement of the external nasal nerve (Hutchinson Sign) ,which supplies the side of the tip, the side &amp; root of the nose , correlate significantly with subsequent development of ocular inflammation &amp; corneal denervation because it is the terminal branch of the nasociliary nerve.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85E3-CC6A-455D-B349-F3AA60469A0C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Herpes Zoster Ophthalmicus (</a:t>
            </a:r>
            <a:r>
              <a:rPr lang="en-US" b="1" dirty="0"/>
              <a:t>HZO</a:t>
            </a:r>
            <a:r>
              <a:rPr lang="en-US" dirty="0"/>
              <a:t> ) occur most frequently in the sixth </a:t>
            </a:r>
            <a:r>
              <a:rPr lang="en-US" dirty="0" smtClean="0"/>
              <a:t>and seventh </a:t>
            </a:r>
            <a:r>
              <a:rPr lang="en-US" dirty="0"/>
              <a:t>decades .In the elderly, the signs &amp; symptoms are more sever </a:t>
            </a:r>
            <a:r>
              <a:rPr lang="en-US" dirty="0" smtClean="0"/>
              <a:t>and  </a:t>
            </a:r>
            <a:r>
              <a:rPr lang="en-US" dirty="0"/>
              <a:t>lasts longer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Patients with AIDS also tend to have more sever disease.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2A8F-52B2-4845-AE49-AE8F55309CED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ِ</a:t>
            </a:r>
            <a:r>
              <a:rPr lang="en-US" b="1" u="sng" dirty="0"/>
              <a:t>Acute Systemic Disease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>
              <a:buNone/>
            </a:pPr>
            <a:r>
              <a:rPr lang="en-US" b="1" dirty="0"/>
              <a:t>Clinical Features</a:t>
            </a:r>
            <a:endParaRPr lang="en-US" dirty="0"/>
          </a:p>
          <a:p>
            <a:r>
              <a:rPr lang="en-US" dirty="0"/>
              <a:t>A prodromal phase: lasting 3-5 days with tiredness</a:t>
            </a:r>
            <a:r>
              <a:rPr lang="en-US" dirty="0" smtClean="0"/>
              <a:t>, fever, malaise and headache </a:t>
            </a:r>
            <a:r>
              <a:rPr lang="en-US" dirty="0"/>
              <a:t>precedes the appearance of the rash.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CFCB-0E37-4ABE-957C-EF566C55C0E0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3214686"/>
            <a:ext cx="7772400" cy="2143140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b="1" dirty="0"/>
              <a:t>Herpes simplex keratitis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584C8-3856-4C1A-A29D-57B24E315E3C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Skin lesions appears initially as a painful erythema with a maculopapular rash. Within 24 hours, groups of vesicles appears ,and those become confluent over 2-4 days.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0CF3-6517-491E-9780-ED3570AB858C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051756" y="1"/>
            <a:ext cx="6553077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Herpes zoster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Ophthalmicus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572456" y="612776"/>
            <a:ext cx="2987037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  <a:buFontTx/>
              <a:buChar char="•"/>
            </a:pPr>
            <a:r>
              <a:rPr lang="en-US" sz="2400" dirty="0"/>
              <a:t>  Iritis in 40% of cases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573867" y="917576"/>
            <a:ext cx="4409157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  <a:buFontTx/>
              <a:buChar char="•"/>
            </a:pPr>
            <a:r>
              <a:rPr lang="en-US" sz="2400" dirty="0"/>
              <a:t>  Within 3 weeks of onset of rash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428728" y="5429264"/>
            <a:ext cx="3500463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dirty="0"/>
              <a:t>Particularly if external nasal </a:t>
            </a:r>
          </a:p>
          <a:p>
            <a:r>
              <a:rPr lang="en-US" dirty="0"/>
              <a:t>branch involved </a:t>
            </a:r>
            <a:r>
              <a:rPr lang="en-US" dirty="0" smtClean="0"/>
              <a:t>Hutchinson </a:t>
            </a:r>
            <a:r>
              <a:rPr lang="en-US" dirty="0"/>
              <a:t>sign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5215467" y="3492500"/>
            <a:ext cx="213359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  Small-medium KP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283200" y="6019800"/>
            <a:ext cx="199894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Iris atrophy - 20%</a:t>
            </a:r>
          </a:p>
        </p:txBody>
      </p:sp>
      <p:pic>
        <p:nvPicPr>
          <p:cNvPr id="5132" name="Picture 12" descr="C:\My Documents\Infectious 1.JPG"/>
          <p:cNvPicPr>
            <a:picLocks noChangeAspect="1" noChangeArrowheads="1"/>
          </p:cNvPicPr>
          <p:nvPr/>
        </p:nvPicPr>
        <p:blipFill>
          <a:blip r:embed="rId2">
            <a:lum bright="8000"/>
          </a:blip>
          <a:srcRect/>
          <a:stretch>
            <a:fillRect/>
          </a:stretch>
        </p:blipFill>
        <p:spPr bwMode="auto">
          <a:xfrm>
            <a:off x="1428729" y="1285860"/>
            <a:ext cx="3448072" cy="4000528"/>
          </a:xfrm>
          <a:prstGeom prst="rect">
            <a:avLst/>
          </a:prstGeom>
          <a:noFill/>
        </p:spPr>
      </p:pic>
      <p:pic>
        <p:nvPicPr>
          <p:cNvPr id="5133" name="Picture 13" descr="C:\My Documents\Infectious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285860"/>
            <a:ext cx="2981348" cy="2143140"/>
          </a:xfrm>
          <a:prstGeom prst="rect">
            <a:avLst/>
          </a:prstGeom>
          <a:noFill/>
        </p:spPr>
      </p:pic>
      <p:pic>
        <p:nvPicPr>
          <p:cNvPr id="5134" name="Picture 14" descr="C:\My Documents\Infectious 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3868738"/>
            <a:ext cx="2981348" cy="2151062"/>
          </a:xfrm>
          <a:prstGeom prst="rect">
            <a:avLst/>
          </a:prstGeom>
          <a:noFill/>
        </p:spPr>
      </p:pic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1428728" y="1285860"/>
            <a:ext cx="6429420" cy="5286412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4857752" y="1357298"/>
            <a:ext cx="45719" cy="5248276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E695-A493-4681-9606-4C9EDD2C202F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/>
      <p:bldP spid="5125" grpId="0"/>
      <p:bldP spid="5126" grpId="0"/>
      <p:bldP spid="5128" grpId="0"/>
      <p:bldP spid="51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vesicle often pass through a pastular phase before they crust and dry after 2-3 weeks. New crops of vesicles may appear in immunodeficient patients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rash has a dermatomal distribution and respect the midline, although inflammatory edema may cross the midline and give rise to the impression of bilateral involvement.</a:t>
            </a:r>
          </a:p>
          <a:p>
            <a:r>
              <a:rPr lang="en-US" dirty="0" smtClean="0"/>
              <a:t>Skin lesion may leave extensive tissue destruction &amp; depigmented scar.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AA51-EE0C-4027-92B0-EB615796B17D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development of shingles in children or young adults(&lt;50 years)should prompt a search for immunodeficiency or malignancy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HIV infection should </a:t>
            </a:r>
            <a:r>
              <a:rPr lang="en-US" dirty="0" smtClean="0"/>
              <a:t>excluded 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A2C5-8B5C-4823-BAE9-9F78436F6A33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Treatment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Oral </a:t>
            </a:r>
            <a:r>
              <a:rPr lang="en-US" dirty="0" smtClean="0"/>
              <a:t>Acyclovir(800 </a:t>
            </a:r>
            <a:r>
              <a:rPr lang="en-US" dirty="0"/>
              <a:t>mg five times daily for 3-7 days given within 72 hours of onset) is the treatment of choice. </a:t>
            </a:r>
            <a:endParaRPr lang="en-US" dirty="0" smtClean="0"/>
          </a:p>
          <a:p>
            <a:r>
              <a:rPr lang="en-US" dirty="0" smtClean="0"/>
              <a:t>Patients </a:t>
            </a:r>
            <a:r>
              <a:rPr lang="en-US" dirty="0"/>
              <a:t>presenting with new vesicles after 72 hours should also be treated to reduce the severity of acute HZO and the risk of post-herpetic neuralgia at </a:t>
            </a:r>
            <a:r>
              <a:rPr lang="en-US" dirty="0" smtClean="0"/>
              <a:t>six months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4FE2-0A2F-4D88-8D33-466474A3E40D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Intravenous Aciclovir(5-10 mg/kg t.i.d</a:t>
            </a:r>
            <a:r>
              <a:rPr lang="en-US" dirty="0" smtClean="0"/>
              <a:t>.) is </a:t>
            </a:r>
            <a:r>
              <a:rPr lang="en-US" dirty="0"/>
              <a:t>only indicated for encephalitis. The duration of treatment should be extended for the elderly or immunosupressed </a:t>
            </a:r>
            <a:r>
              <a:rPr lang="en-US" dirty="0" smtClean="0"/>
              <a:t>patient.</a:t>
            </a:r>
          </a:p>
          <a:p>
            <a:r>
              <a:rPr lang="en-US" dirty="0" smtClean="0"/>
              <a:t>Foscarnet is the drug of choice in acyclovir resistant patients.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F259-5060-4626-9FD4-79942F86D55A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0063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Other oral antiviral agents : Valciclovir </a:t>
            </a:r>
            <a:r>
              <a:rPr lang="en-US" dirty="0" smtClean="0"/>
              <a:t>  1 </a:t>
            </a:r>
            <a:r>
              <a:rPr lang="en-US" dirty="0"/>
              <a:t>g t.i.d. &amp; famciclovir 750 mg daily. </a:t>
            </a:r>
            <a:endParaRPr lang="en-US" dirty="0" smtClean="0"/>
          </a:p>
          <a:p>
            <a:r>
              <a:rPr lang="en-US" dirty="0" smtClean="0"/>
              <a:t>Systemic steroids (prednisolone 40-60 mg per day) should be used in conjunction with systemic antiviral. They have a moderate effect at reducing acute pain and accelerating skin healing. </a:t>
            </a:r>
          </a:p>
          <a:p>
            <a:r>
              <a:rPr lang="en-US" dirty="0" smtClean="0"/>
              <a:t>Symptomatic treatment of skin lesions is by drying, antisepsis and cold compresses.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D44E0-DF52-458F-B4F8-CC27760D5111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Acute ocular disease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Acute epithelial </a:t>
            </a:r>
            <a:r>
              <a:rPr lang="en-US" dirty="0" smtClean="0"/>
              <a:t>keratitis: develops </a:t>
            </a:r>
            <a:r>
              <a:rPr lang="en-US" dirty="0"/>
              <a:t>in about 50% of patients within 2 days of onset of rash and resolve spontaneously a few days later. It is characterized by small, fine dendritic lesions, which in contrast to herpes simplex dendrites, have tapered ends without terminal buds.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lesion stain with fluorescein and rose </a:t>
            </a:r>
            <a:r>
              <a:rPr lang="en-US" dirty="0" err="1" smtClean="0"/>
              <a:t>bengal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Treatment </a:t>
            </a:r>
            <a:r>
              <a:rPr lang="en-US" dirty="0"/>
              <a:t>is </a:t>
            </a:r>
            <a:r>
              <a:rPr lang="en-US" dirty="0" smtClean="0"/>
              <a:t>with a topical </a:t>
            </a:r>
            <a:r>
              <a:rPr lang="en-US" dirty="0"/>
              <a:t>antiviral.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3D5B-8D70-47D8-BAFF-C8D08ED54DBE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643042" y="0"/>
            <a:ext cx="6072230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Herpes zoster keratitis</a:t>
            </a:r>
            <a:endParaRPr lang="en-US" sz="3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28596" y="4254501"/>
            <a:ext cx="4143403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Develops in about 50% within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2 days of rash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28597" y="4786323"/>
            <a:ext cx="4286279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Small, fine, dendritic or stellate </a:t>
            </a:r>
            <a:r>
              <a:rPr lang="en-US" sz="2000" dirty="0" smtClean="0"/>
              <a:t>epithelial </a:t>
            </a:r>
            <a:r>
              <a:rPr lang="en-US" sz="2000" dirty="0"/>
              <a:t>lesions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28596" y="5461000"/>
            <a:ext cx="43577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Tapered ends without bulbs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28596" y="5765800"/>
            <a:ext cx="407196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Resolves within a few days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405489" y="4254501"/>
            <a:ext cx="3576045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Develops in about 30% within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10 days of rash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405489" y="4864101"/>
            <a:ext cx="3840476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Multiple, fine, granular deposits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just beneath Bowman membrane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405489" y="5473700"/>
            <a:ext cx="25648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Halo of stromal haze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047545" y="609601"/>
            <a:ext cx="198625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Nummular keratitis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083734" y="609601"/>
            <a:ext cx="2450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Acute epithelial keratitis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405489" y="5778500"/>
            <a:ext cx="260032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May become chronic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573867" y="6248401"/>
            <a:ext cx="458753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  Treatment</a:t>
            </a:r>
            <a:r>
              <a:rPr lang="en-US" sz="2000" dirty="0"/>
              <a:t> - topical steroids, if appropriate</a:t>
            </a:r>
          </a:p>
        </p:txBody>
      </p:sp>
      <p:pic>
        <p:nvPicPr>
          <p:cNvPr id="11278" name="Picture 14" descr="C:\My Documents\Inf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66800"/>
            <a:ext cx="4143403" cy="3200400"/>
          </a:xfrm>
          <a:prstGeom prst="rect">
            <a:avLst/>
          </a:prstGeom>
          <a:noFill/>
        </p:spPr>
      </p:pic>
      <p:pic>
        <p:nvPicPr>
          <p:cNvPr id="11279" name="Picture 15" descr="C:\My Documents\Inf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071546"/>
            <a:ext cx="4286279" cy="3200400"/>
          </a:xfrm>
          <a:prstGeom prst="rect">
            <a:avLst/>
          </a:prstGeom>
          <a:noFill/>
        </p:spPr>
      </p:pic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285720" y="1000108"/>
            <a:ext cx="8715436" cy="5567362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4454842" y="1000108"/>
            <a:ext cx="45719" cy="5281610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812800" y="1066800"/>
            <a:ext cx="7653867" cy="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812800" y="4267200"/>
            <a:ext cx="7653867" cy="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C56B-3613-4631-B0FD-04E8B77D707B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69" grpId="0"/>
      <p:bldP spid="11270" grpId="0"/>
      <p:bldP spid="11271" grpId="0"/>
      <p:bldP spid="11272" grpId="0"/>
      <p:bldP spid="11273" grpId="0"/>
      <p:bldP spid="11274" grpId="0"/>
      <p:bldP spid="11275" grpId="0"/>
      <p:bldP spid="11276" grpId="0"/>
      <p:bldP spid="1127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Chronic Ocular Disease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rtl="1">
              <a:buNone/>
            </a:pPr>
            <a:r>
              <a:rPr lang="en-US" b="1" dirty="0"/>
              <a:t>Clinical features</a:t>
            </a:r>
            <a:endParaRPr lang="en-US" dirty="0"/>
          </a:p>
          <a:p>
            <a:pPr rtl="1">
              <a:buNone/>
            </a:pPr>
            <a:r>
              <a:rPr lang="en-US" dirty="0"/>
              <a:t> </a:t>
            </a:r>
          </a:p>
          <a:p>
            <a:pPr rtl="1">
              <a:buNone/>
            </a:pPr>
            <a:r>
              <a:rPr lang="en-US" dirty="0"/>
              <a:t>Lid scarring may result in </a:t>
            </a:r>
            <a:r>
              <a:rPr lang="en-US" dirty="0" smtClean="0"/>
              <a:t>Ptosis, </a:t>
            </a:r>
            <a:r>
              <a:rPr lang="en-US" dirty="0"/>
              <a:t>cicatritial entropion, Trichiasis , madarosis and notching of the lid margin.</a:t>
            </a:r>
          </a:p>
          <a:p>
            <a:pPr rtl="1">
              <a:buNone/>
            </a:pPr>
            <a:r>
              <a:rPr lang="en-US" dirty="0"/>
              <a:t> </a:t>
            </a:r>
          </a:p>
          <a:p>
            <a:pPr rtl="1">
              <a:buNone/>
            </a:pPr>
            <a:r>
              <a:rPr lang="en-US" dirty="0"/>
              <a:t>Scleritis may become chronic and lead to patchy scleral atrophy.</a:t>
            </a:r>
          </a:p>
          <a:p>
            <a:pPr rtl="1">
              <a:buNone/>
            </a:pPr>
            <a:r>
              <a:rPr lang="en-US" dirty="0"/>
              <a:t>Neurotrophic keratitis  with reduced </a:t>
            </a:r>
            <a:r>
              <a:rPr lang="en-US" dirty="0" smtClean="0"/>
              <a:t>sensation. </a:t>
            </a:r>
            <a:r>
              <a:rPr lang="en-US" dirty="0"/>
              <a:t>It may lead to sever ulceration , secondary bacterial infection &amp; even perforation.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EE-1FDE-47C9-924A-055EB33A67D6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Pathogenesis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Herpes Simplex Virus( HSV ) is enveloped with a cuboidal capsule &amp; </a:t>
            </a:r>
            <a:r>
              <a:rPr lang="en-US" dirty="0" smtClean="0"/>
              <a:t>double-stranded </a:t>
            </a:r>
            <a:r>
              <a:rPr lang="en-US" dirty="0"/>
              <a:t>DNA genome </a:t>
            </a:r>
            <a:r>
              <a:rPr lang="en-US" dirty="0" smtClean="0"/>
              <a:t>.</a:t>
            </a:r>
            <a:r>
              <a:rPr lang="en-US" dirty="0"/>
              <a:t>HSV-1 primarily causes infections above the waist that may affect the face , lips , and eyes, whereas HSV-2 causes venereally acquired infection (genital herpes 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Rarely </a:t>
            </a:r>
            <a:r>
              <a:rPr lang="en-US" dirty="0"/>
              <a:t>,HSV-2 may be transmitted to the eye through infected secretions, either venereally or at birth (ophthalmia neonatorum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HSV </a:t>
            </a:r>
            <a:r>
              <a:rPr lang="en-US" dirty="0"/>
              <a:t>transmission is facilitated in conditions of crowding and poor hygiene.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9FB2-0814-497B-B736-9FD0B54FD1F9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Post-herpetic neuralgia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1">
              <a:buNone/>
            </a:pPr>
            <a:r>
              <a:rPr lang="en-US" b="1" dirty="0"/>
              <a:t>Clinical features</a:t>
            </a:r>
            <a:endParaRPr lang="en-US" dirty="0"/>
          </a:p>
          <a:p>
            <a:pPr rtl="1">
              <a:buNone/>
            </a:pPr>
            <a:r>
              <a:rPr lang="en-US" dirty="0"/>
              <a:t> </a:t>
            </a:r>
          </a:p>
          <a:p>
            <a:pPr rtl="1">
              <a:buNone/>
            </a:pPr>
            <a:r>
              <a:rPr lang="en-US" dirty="0"/>
              <a:t>Post-herpetic neuralgia is pain that persist after the rash has healed usually defined as an interval of </a:t>
            </a:r>
            <a:r>
              <a:rPr lang="en-US" dirty="0" smtClean="0"/>
              <a:t>three months. </a:t>
            </a:r>
            <a:r>
              <a:rPr lang="en-US" dirty="0"/>
              <a:t>Pain may be constant or intermittent , worse at </a:t>
            </a:r>
            <a:r>
              <a:rPr lang="en-US" dirty="0" smtClean="0"/>
              <a:t>night &amp; </a:t>
            </a:r>
            <a:r>
              <a:rPr lang="en-US" dirty="0"/>
              <a:t>aggravated by minor stimuli , touch and heat. It generally improves slowly with </a:t>
            </a:r>
            <a:r>
              <a:rPr lang="en-US" dirty="0" smtClean="0"/>
              <a:t>time. </a:t>
            </a:r>
            <a:r>
              <a:rPr lang="en-US" dirty="0"/>
              <a:t>Neuralgia may lead to depression and impair the quality of life.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5215-B614-4795-8C27-3094EE7F3A67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1">
              <a:buNone/>
            </a:pPr>
            <a:r>
              <a:rPr lang="en-US" dirty="0"/>
              <a:t>Cold compress , topical capsaicin or local anesthetic (lidocaine 5%)cream may be effective. </a:t>
            </a:r>
          </a:p>
          <a:p>
            <a:pPr rtl="1">
              <a:buNone/>
            </a:pPr>
            <a:r>
              <a:rPr lang="en-US" dirty="0"/>
              <a:t>Simple analgesics such as paracetamol up to 4 g daily.</a:t>
            </a:r>
          </a:p>
          <a:p>
            <a:pPr rtl="1">
              <a:buNone/>
            </a:pPr>
            <a:r>
              <a:rPr lang="en-US" dirty="0"/>
              <a:t>Stronger analgesics such as </a:t>
            </a:r>
            <a:r>
              <a:rPr lang="en-US" dirty="0" smtClean="0"/>
              <a:t>codeine</a:t>
            </a:r>
            <a:endParaRPr lang="en-US" dirty="0"/>
          </a:p>
          <a:p>
            <a:pPr rtl="1">
              <a:buNone/>
            </a:pPr>
            <a:r>
              <a:rPr lang="en-US" dirty="0"/>
              <a:t>Amitriptylin 10-25 mg at night, increase gradually to 75 mg daily if appropriate.</a:t>
            </a:r>
          </a:p>
          <a:p>
            <a:pPr rtl="1">
              <a:buNone/>
            </a:pPr>
            <a:r>
              <a:rPr lang="en-US" dirty="0"/>
              <a:t>Carbamazepine 400 mg daily for lancinating pain.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706A-0214-4FFB-82BD-DFCE1656BF51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Relapsing Phase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relapsing phase, lesions may reappear years after acute </a:t>
            </a:r>
            <a:r>
              <a:rPr lang="en-US" dirty="0" smtClean="0"/>
              <a:t>disease &amp; </a:t>
            </a:r>
            <a:r>
              <a:rPr lang="en-US" dirty="0"/>
              <a:t>lid scarring may be the only diagnostic clue. </a:t>
            </a:r>
            <a:endParaRPr lang="en-US" dirty="0" smtClean="0"/>
          </a:p>
          <a:p>
            <a:r>
              <a:rPr lang="en-US" dirty="0" smtClean="0"/>
              <a:t>Reactivation </a:t>
            </a:r>
            <a:r>
              <a:rPr lang="en-US" dirty="0"/>
              <a:t>of </a:t>
            </a:r>
            <a:r>
              <a:rPr lang="en-US" dirty="0" smtClean="0"/>
              <a:t>keratitis.</a:t>
            </a:r>
          </a:p>
          <a:p>
            <a:r>
              <a:rPr lang="en-US" dirty="0" smtClean="0"/>
              <a:t> </a:t>
            </a:r>
            <a:r>
              <a:rPr lang="en-US" dirty="0"/>
              <a:t>Episcleritis , Scleritis or iritis can occur. Low-dose topical steroid </a:t>
            </a:r>
            <a:r>
              <a:rPr lang="en-US" dirty="0" smtClean="0"/>
              <a:t>(Fluorometholone 0.1</a:t>
            </a:r>
            <a:r>
              <a:rPr lang="en-US" dirty="0"/>
              <a:t>% daily) is effective after the acute event has been controlled . 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795C9-3286-4462-BD12-88C0516A63DE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0" y="0"/>
          <a:ext cx="8001055" cy="6429420"/>
        </p:xfrm>
        <a:graphic>
          <a:graphicData uri="http://schemas.openxmlformats.org/presentationml/2006/ole">
            <p:oleObj spid="_x0000_s100354" name="Document" r:id="rId4" imgW="5438479" imgH="3998963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A8B2-D4DF-431E-8992-CF3B97891C70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33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5715008" y="3571876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50" y="142875"/>
          <a:ext cx="8643938" cy="6500813"/>
        </p:xfrm>
        <a:graphic>
          <a:graphicData uri="http://schemas.openxmlformats.org/presentationml/2006/ole">
            <p:oleObj spid="_x0000_s1026" name="Document" r:id="rId4" imgW="6623213" imgH="7312719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0213-3B56-42DE-869A-45D4A570559B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5929330"/>
            <a:ext cx="6480048" cy="230124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500042"/>
            <a:ext cx="8496668" cy="4143404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MCQ sample:</a:t>
            </a:r>
          </a:p>
          <a:p>
            <a:pPr algn="l"/>
            <a:r>
              <a:rPr lang="en-GB" sz="3200" dirty="0" smtClean="0"/>
              <a:t>Herpetic epithelial </a:t>
            </a:r>
            <a:r>
              <a:rPr lang="en-GB" sz="3200" dirty="0" err="1" smtClean="0"/>
              <a:t>keratitis</a:t>
            </a:r>
            <a:r>
              <a:rPr lang="en-GB" sz="3200" dirty="0" smtClean="0"/>
              <a:t> characterized by:</a:t>
            </a:r>
          </a:p>
          <a:p>
            <a:pPr algn="l"/>
            <a:endParaRPr lang="en-GB" sz="3200" dirty="0" smtClean="0"/>
          </a:p>
          <a:p>
            <a:pPr algn="l"/>
            <a:r>
              <a:rPr lang="en-GB" sz="3200" dirty="0" smtClean="0"/>
              <a:t>A- central corneal lesion</a:t>
            </a:r>
          </a:p>
          <a:p>
            <a:pPr algn="l"/>
            <a:r>
              <a:rPr lang="en-GB" sz="3200" dirty="0" smtClean="0"/>
              <a:t>B- dendrites characterized by terminal bulbs</a:t>
            </a:r>
          </a:p>
          <a:p>
            <a:pPr algn="l"/>
            <a:r>
              <a:rPr lang="en-GB" sz="3200" dirty="0" smtClean="0"/>
              <a:t>C- tends to be peripheral &amp; multifocal lesions</a:t>
            </a:r>
          </a:p>
          <a:p>
            <a:pPr algn="l"/>
            <a:r>
              <a:rPr lang="en-GB" sz="3200" dirty="0" smtClean="0"/>
              <a:t>D- corneal </a:t>
            </a:r>
            <a:r>
              <a:rPr lang="en-GB" sz="3200" dirty="0" err="1" smtClean="0"/>
              <a:t>senation</a:t>
            </a:r>
            <a:r>
              <a:rPr lang="en-GB" sz="3200" dirty="0" smtClean="0"/>
              <a:t> is reduced</a:t>
            </a:r>
            <a:endParaRPr lang="ar-IQ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2479-071C-4279-9DA8-E2C379108757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C18-2C79-406B-8247-0C7BD0BEE65C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150530" name="Picture 2" descr="E:\My Files (G)\Data Life\Wallpapers Pictures\New Zealand - Collection of pictures\Anaura Bay, Gisborne, New Zeala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0" y="-2286000"/>
            <a:ext cx="15240000" cy="11430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00364" y="2571744"/>
            <a:ext cx="5250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rtl="1"/>
            <a:r>
              <a:rPr lang="en-US" b="1" u="sng" dirty="0" smtClean="0"/>
              <a:t>Primary infection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infection usually occurs by droplet transmission, or </a:t>
            </a:r>
            <a:r>
              <a:rPr lang="en-US" dirty="0" smtClean="0"/>
              <a:t>by </a:t>
            </a:r>
            <a:r>
              <a:rPr lang="en-US" dirty="0"/>
              <a:t>direct inoculation . </a:t>
            </a:r>
            <a:endParaRPr lang="en-US" dirty="0" smtClean="0"/>
          </a:p>
          <a:p>
            <a:r>
              <a:rPr lang="en-US" dirty="0" smtClean="0"/>
              <a:t>Due </a:t>
            </a:r>
            <a:r>
              <a:rPr lang="en-US" dirty="0"/>
              <a:t>to protection bestowed by maternal antibodies, it is uncommon during the first </a:t>
            </a:r>
            <a:r>
              <a:rPr lang="en-US" dirty="0" smtClean="0"/>
              <a:t>six months </a:t>
            </a:r>
            <a:r>
              <a:rPr lang="en-US" dirty="0"/>
              <a:t>of life. </a:t>
            </a:r>
            <a:endParaRPr lang="en-US" dirty="0" smtClean="0"/>
          </a:p>
          <a:p>
            <a:r>
              <a:rPr lang="en-US" dirty="0" smtClean="0"/>
              <a:t>Children </a:t>
            </a:r>
            <a:r>
              <a:rPr lang="en-US" dirty="0"/>
              <a:t>may develop </a:t>
            </a:r>
            <a:r>
              <a:rPr lang="en-US" dirty="0" err="1" smtClean="0"/>
              <a:t>blepharoconjunctivitis</a:t>
            </a:r>
            <a:r>
              <a:rPr lang="en-US" dirty="0" smtClean="0"/>
              <a:t>, which </a:t>
            </a:r>
            <a:r>
              <a:rPr lang="en-US" dirty="0"/>
              <a:t>is usually benign and self limited</a:t>
            </a:r>
            <a:r>
              <a:rPr lang="en-US" b="1" dirty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13-A742-4DF2-9729-D2D752C7F7B3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Recurrent </a:t>
            </a:r>
            <a:r>
              <a:rPr lang="en-US" b="1" u="sng" dirty="0" smtClean="0"/>
              <a:t>infection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After primary infection, the virus is carried to the sensory ganglia for that dermatome(e.g. trigeminal ganglion),where a latent infection is established. Stimuli such as fever , hormonal change, ultraviolet radiation ,trauma and trigeminal injury may cause a clinical reactivation, when the virus replicates and is transported in the sensory axons to the periphery, where there is recurrent disease.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743E-DB42-47D4-BB30-AF6033CB74A2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57364"/>
            <a:ext cx="7772400" cy="1928826"/>
          </a:xfrm>
        </p:spPr>
        <p:txBody>
          <a:bodyPr/>
          <a:lstStyle/>
          <a:p>
            <a:r>
              <a:rPr lang="en-US" b="1" dirty="0"/>
              <a:t>Epithelial keratitis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BF6A-1ECD-477D-9712-6F998DB6930C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Herpetic Epithelial Keratitis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HSV dendrites 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HSV dendrites with fluorescein stain</a:t>
            </a:r>
            <a:endParaRPr lang="en-US" dirty="0"/>
          </a:p>
        </p:txBody>
      </p:sp>
      <p:pic>
        <p:nvPicPr>
          <p:cNvPr id="17" name="Picture 2" descr="C:\Documents and Settings\user\My Documents\01001F32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4071966" cy="4000528"/>
          </a:xfrm>
          <a:prstGeom prst="rect">
            <a:avLst/>
          </a:prstGeom>
          <a:noFill/>
        </p:spPr>
      </p:pic>
      <p:pic>
        <p:nvPicPr>
          <p:cNvPr id="18" name="Picture 5" descr="C:\Documents and Settings\user\My Documents\01001F32b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4572000" y="1428736"/>
            <a:ext cx="4214841" cy="4000528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CD12-A107-4277-94C6-D52905B0A3F6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cornea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uiExpand="1" build="p"/>
      <p:bldP spid="1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Diagnosis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7467600" cy="5857892"/>
          </a:xfrm>
        </p:spPr>
        <p:txBody>
          <a:bodyPr>
            <a:normAutofit fontScale="92500"/>
          </a:bodyPr>
          <a:lstStyle/>
          <a:p>
            <a:pPr rtl="1">
              <a:buNone/>
            </a:pPr>
            <a:r>
              <a:rPr lang="en-US" b="1" u="sng" dirty="0"/>
              <a:t>Presentation</a:t>
            </a:r>
            <a:r>
              <a:rPr lang="en-US" dirty="0"/>
              <a:t>: may be at any age, with </a:t>
            </a:r>
            <a:r>
              <a:rPr lang="en-US" dirty="0" smtClean="0"/>
              <a:t>mild discomfort</a:t>
            </a:r>
            <a:r>
              <a:rPr lang="en-US" dirty="0"/>
              <a:t>, watering and blurred vision.</a:t>
            </a:r>
          </a:p>
          <a:p>
            <a:pPr rtl="1">
              <a:buNone/>
            </a:pPr>
            <a:r>
              <a:rPr lang="en-US" b="1" u="sng" dirty="0"/>
              <a:t>Signs:</a:t>
            </a:r>
            <a:endParaRPr lang="en-US" u="sng" dirty="0"/>
          </a:p>
          <a:p>
            <a:pPr rtl="1">
              <a:buNone/>
            </a:pPr>
            <a:r>
              <a:rPr lang="en-US" dirty="0"/>
              <a:t>Opaque epithelial cells arranged in a </a:t>
            </a:r>
            <a:endParaRPr lang="en-US" dirty="0" smtClean="0"/>
          </a:p>
          <a:p>
            <a:pPr rtl="1">
              <a:buNone/>
            </a:pPr>
            <a:r>
              <a:rPr lang="en-US" dirty="0" smtClean="0"/>
              <a:t>1- Central desquamation results in a linear-branching (dendritic) ulcer, most frequently located centrally.</a:t>
            </a:r>
          </a:p>
          <a:p>
            <a:pPr rtl="1">
              <a:buNone/>
            </a:pPr>
            <a:r>
              <a:rPr lang="en-US" dirty="0" smtClean="0"/>
              <a:t>2- The ends of the ulcer have characteristic terminal bud and the bed of the ulcer stains well with fluorescein .</a:t>
            </a:r>
          </a:p>
          <a:p>
            <a:pPr>
              <a:buNone/>
            </a:pPr>
            <a:r>
              <a:rPr lang="en-US" dirty="0" smtClean="0"/>
              <a:t>3- Corneal sensation is reduced.</a:t>
            </a:r>
          </a:p>
          <a:p>
            <a:pPr rtl="1">
              <a:buNone/>
            </a:pPr>
            <a:r>
              <a:rPr lang="en-US" dirty="0" smtClean="0"/>
              <a:t>course </a:t>
            </a:r>
            <a:r>
              <a:rPr lang="en-US" dirty="0"/>
              <a:t>punctuate or stellate pattern.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A85F-9353-48E1-A72C-CB1F07CCF784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cornea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9DA2FE9-9C94-4A9C-9F65-7450556433A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42910" y="-28575"/>
            <a:ext cx="7429766" cy="602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sz="3330" dirty="0">
                <a:solidFill>
                  <a:schemeClr val="accent2">
                    <a:lumMod val="75000"/>
                  </a:schemeClr>
                </a:solidFill>
              </a:rPr>
              <a:t>Herpes simplex epithelial keratitis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4071942"/>
            <a:ext cx="4214842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lvl="1" algn="ctr">
              <a:buFontTx/>
              <a:buChar char="•"/>
            </a:pPr>
            <a:r>
              <a:rPr lang="en-US" sz="2000" dirty="0" smtClean="0"/>
              <a:t>Dendritic </a:t>
            </a:r>
            <a:r>
              <a:rPr lang="en-US" sz="2000" dirty="0"/>
              <a:t>ulcer </a:t>
            </a:r>
            <a:r>
              <a:rPr lang="en-US" sz="2000" dirty="0" smtClean="0"/>
              <a:t>with terminal bulb</a:t>
            </a:r>
            <a:endParaRPr lang="en-US" sz="2000" dirty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28596" y="4714884"/>
            <a:ext cx="347715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buFontTx/>
              <a:buChar char="•"/>
            </a:pPr>
            <a:r>
              <a:rPr lang="en-US" sz="2000" dirty="0" smtClean="0"/>
              <a:t>  </a:t>
            </a:r>
            <a:r>
              <a:rPr lang="en-US" sz="2000" dirty="0"/>
              <a:t>Stains with fluorescein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755445" y="4257675"/>
            <a:ext cx="4092532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buFontTx/>
              <a:buChar char="•"/>
            </a:pPr>
            <a:r>
              <a:rPr lang="en-US" sz="2000" dirty="0"/>
              <a:t>  May enlarge to </a:t>
            </a:r>
            <a:r>
              <a:rPr lang="en-US" sz="2000" dirty="0" smtClean="0"/>
              <a:t>become       geographic</a:t>
            </a:r>
            <a:endParaRPr lang="en-US" sz="2000" dirty="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000364" y="5357826"/>
            <a:ext cx="407348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</a:t>
            </a:r>
            <a:r>
              <a:rPr lang="en-US" sz="2000" dirty="0" smtClean="0"/>
              <a:t>Acyclovir </a:t>
            </a:r>
            <a:r>
              <a:rPr lang="en-US" sz="2000" dirty="0"/>
              <a:t>3% ointment  x 5  daily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000364" y="5643578"/>
            <a:ext cx="431720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Trifluorothymidine 1% drops 2-hourly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000364" y="5929330"/>
            <a:ext cx="358867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Debridement if non-compliant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500429" y="5072074"/>
            <a:ext cx="207170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Treatment</a:t>
            </a:r>
            <a:endParaRPr lang="en-US" sz="3600" dirty="0">
              <a:solidFill>
                <a:srgbClr val="DC0081"/>
              </a:solidFill>
            </a:endParaRPr>
          </a:p>
        </p:txBody>
      </p:sp>
      <p:pic>
        <p:nvPicPr>
          <p:cNvPr id="9227" name="Picture 11" descr="C:\My Documents\Inf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4286280" cy="3448050"/>
          </a:xfrm>
          <a:prstGeom prst="rect">
            <a:avLst/>
          </a:prstGeom>
          <a:noFill/>
        </p:spPr>
      </p:pic>
      <p:pic>
        <p:nvPicPr>
          <p:cNvPr id="9228" name="Picture 12" descr="C:\My Documents\Inf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642918"/>
            <a:ext cx="4071966" cy="3471882"/>
          </a:xfrm>
          <a:prstGeom prst="rect">
            <a:avLst/>
          </a:prstGeom>
          <a:noFill/>
        </p:spPr>
      </p:pic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57158" y="642918"/>
            <a:ext cx="8429684" cy="4429156"/>
          </a:xfrm>
          <a:prstGeom prst="rect">
            <a:avLst/>
          </a:prstGeom>
          <a:noFill/>
          <a:ln w="57150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12800" y="4114800"/>
            <a:ext cx="7924800" cy="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4643437" y="642918"/>
            <a:ext cx="71435" cy="4429156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8EB-CE2D-49A8-9C4F-B1C0178EF217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00760" y="6858000"/>
            <a:ext cx="5214974" cy="4865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2FE9-9C94-4A9C-9F65-7450556433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/>
      <p:bldP spid="9221" grpId="0"/>
      <p:bldP spid="9222" grpId="0"/>
      <p:bldP spid="9223" grpId="0"/>
      <p:bldP spid="9224" grpId="0"/>
      <p:bldP spid="9225" grpId="0"/>
      <p:bldP spid="9226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319</TotalTime>
  <Words>1378</Words>
  <Application>Microsoft Office PowerPoint</Application>
  <PresentationFormat>عرض على الشاشة (3:4)‏</PresentationFormat>
  <Paragraphs>238</Paragraphs>
  <Slides>36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36</vt:i4>
      </vt:variant>
    </vt:vector>
  </HeadingPairs>
  <TitlesOfParts>
    <vt:vector size="38" baseType="lpstr">
      <vt:lpstr>Technic</vt:lpstr>
      <vt:lpstr>Document</vt:lpstr>
      <vt:lpstr> </vt:lpstr>
      <vt:lpstr>Herpes simplex keratitis   </vt:lpstr>
      <vt:lpstr>Pathogenesis </vt:lpstr>
      <vt:lpstr>Primary infection       </vt:lpstr>
      <vt:lpstr>Recurrent infection </vt:lpstr>
      <vt:lpstr>Epithelial keratitis </vt:lpstr>
      <vt:lpstr>Herpetic Epithelial Keratitis</vt:lpstr>
      <vt:lpstr>Diagnosis </vt:lpstr>
      <vt:lpstr>الشريحة 9</vt:lpstr>
      <vt:lpstr>الشريحة 10</vt:lpstr>
      <vt:lpstr>الشريحة 11</vt:lpstr>
      <vt:lpstr>Treatment </vt:lpstr>
      <vt:lpstr>الشريحة 13</vt:lpstr>
      <vt:lpstr>Herpes Zoster Ophthalmicus (HZO) </vt:lpstr>
      <vt:lpstr>Pathogenesis </vt:lpstr>
      <vt:lpstr>الشريحة 16</vt:lpstr>
      <vt:lpstr>Risk of ocular involvement: </vt:lpstr>
      <vt:lpstr>الشريحة 18</vt:lpstr>
      <vt:lpstr>ِAcute Systemic Disease </vt:lpstr>
      <vt:lpstr>الشريحة 20</vt:lpstr>
      <vt:lpstr>الشريحة 21</vt:lpstr>
      <vt:lpstr>الشريحة 22</vt:lpstr>
      <vt:lpstr>الشريحة 23</vt:lpstr>
      <vt:lpstr>Treatment  </vt:lpstr>
      <vt:lpstr>الشريحة 25</vt:lpstr>
      <vt:lpstr>الشريحة 26</vt:lpstr>
      <vt:lpstr>Acute ocular disease </vt:lpstr>
      <vt:lpstr>الشريحة 28</vt:lpstr>
      <vt:lpstr>Chronic Ocular Disease </vt:lpstr>
      <vt:lpstr>Post-herpetic neuralgia </vt:lpstr>
      <vt:lpstr>Treatment </vt:lpstr>
      <vt:lpstr>Relapsing Phase </vt:lpstr>
      <vt:lpstr>الشريحة 33</vt:lpstr>
      <vt:lpstr>الشريحة 34</vt:lpstr>
      <vt:lpstr>الشريحة 35</vt:lpstr>
      <vt:lpstr>الشريحة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Herpes simplex keratitis   </dc:title>
  <dc:creator>kanon</dc:creator>
  <cp:lastModifiedBy>CHANGE_ME</cp:lastModifiedBy>
  <cp:revision>47</cp:revision>
  <dcterms:created xsi:type="dcterms:W3CDTF">2009-09-20T07:50:10Z</dcterms:created>
  <dcterms:modified xsi:type="dcterms:W3CDTF">2012-11-20T08:26:37Z</dcterms:modified>
</cp:coreProperties>
</file>