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2" r:id="rId4"/>
    <p:sldId id="265" r:id="rId5"/>
    <p:sldId id="266" r:id="rId6"/>
    <p:sldId id="263" r:id="rId7"/>
    <p:sldId id="258" r:id="rId8"/>
    <p:sldId id="260" r:id="rId9"/>
    <p:sldId id="267" r:id="rId10"/>
    <p:sldId id="268" r:id="rId11"/>
    <p:sldId id="274" r:id="rId12"/>
    <p:sldId id="275" r:id="rId13"/>
    <p:sldId id="276" r:id="rId14"/>
    <p:sldId id="277" r:id="rId15"/>
    <p:sldId id="278" r:id="rId16"/>
    <p:sldId id="279" r:id="rId17"/>
    <p:sldId id="281" r:id="rId18"/>
    <p:sldId id="283" r:id="rId19"/>
    <p:sldId id="285" r:id="rId20"/>
    <p:sldId id="287" r:id="rId21"/>
    <p:sldId id="289" r:id="rId22"/>
    <p:sldId id="291" r:id="rId23"/>
    <p:sldId id="292" r:id="rId24"/>
    <p:sldId id="293" r:id="rId25"/>
    <p:sldId id="321" r:id="rId26"/>
    <p:sldId id="294" r:id="rId27"/>
    <p:sldId id="319" r:id="rId28"/>
    <p:sldId id="269" r:id="rId29"/>
    <p:sldId id="272" r:id="rId30"/>
    <p:sldId id="273" r:id="rId31"/>
    <p:sldId id="296" r:id="rId32"/>
    <p:sldId id="297" r:id="rId33"/>
    <p:sldId id="298" r:id="rId34"/>
    <p:sldId id="300" r:id="rId35"/>
    <p:sldId id="301" r:id="rId36"/>
    <p:sldId id="302" r:id="rId37"/>
    <p:sldId id="303" r:id="rId38"/>
    <p:sldId id="304" r:id="rId39"/>
    <p:sldId id="305" r:id="rId40"/>
    <p:sldId id="306" r:id="rId41"/>
    <p:sldId id="308" r:id="rId42"/>
    <p:sldId id="309" r:id="rId43"/>
    <p:sldId id="310" r:id="rId44"/>
    <p:sldId id="311" r:id="rId45"/>
    <p:sldId id="312" r:id="rId46"/>
    <p:sldId id="313" r:id="rId47"/>
    <p:sldId id="314" r:id="rId48"/>
    <p:sldId id="315" r:id="rId49"/>
    <p:sldId id="316" r:id="rId50"/>
    <p:sldId id="317" r:id="rId51"/>
    <p:sldId id="318" r:id="rId52"/>
    <p:sldId id="32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2" name="عنصر نائب للتذييل 1"/>
          <p:cNvSpPr>
            <a:spLocks noGrp="1"/>
          </p:cNvSpPr>
          <p:nvPr>
            <p:ph type="ftr" sz="quarter" idx="11"/>
          </p:nvPr>
        </p:nvSpPr>
        <p:spPr/>
        <p:txBody>
          <a:bodyPr/>
          <a:lstStyle/>
          <a:p>
            <a:endParaRPr lang="en-GB"/>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7FBACB2C-F716-4F1A-8A27-2CA62B0FB73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19" name="عنصر نائب للتذييل 18"/>
          <p:cNvSpPr>
            <a:spLocks noGrp="1"/>
          </p:cNvSpPr>
          <p:nvPr>
            <p:ph type="ftr" sz="quarter" idx="11"/>
          </p:nvPr>
        </p:nvSpPr>
        <p:spPr>
          <a:xfrm>
            <a:off x="3581400" y="76200"/>
            <a:ext cx="2895600" cy="288925"/>
          </a:xfrm>
        </p:spPr>
        <p:txBody>
          <a:bodyPr/>
          <a:lstStyle/>
          <a:p>
            <a:endParaRPr lang="en-GB"/>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7FBACB2C-F716-4F1A-8A27-2CA62B0FB73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11" name="عنصر نائب للتذييل 10"/>
          <p:cNvSpPr>
            <a:spLocks noGrp="1"/>
          </p:cNvSpPr>
          <p:nvPr>
            <p:ph type="ftr" sz="quarter" idx="11"/>
          </p:nvPr>
        </p:nvSpPr>
        <p:spPr/>
        <p:txBody>
          <a:bodyPr/>
          <a:lstStyle/>
          <a:p>
            <a:endParaRPr lang="en-GB"/>
          </a:p>
        </p:txBody>
      </p:sp>
      <p:sp>
        <p:nvSpPr>
          <p:cNvPr id="16" name="عنصر نائب لرقم الشريحة 15"/>
          <p:cNvSpPr>
            <a:spLocks noGrp="1"/>
          </p:cNvSpPr>
          <p:nvPr>
            <p:ph type="sldNum" sz="quarter" idx="12"/>
          </p:nvPr>
        </p:nvSpPr>
        <p:spPr/>
        <p:txBody>
          <a:bodyPr/>
          <a:lstStyle/>
          <a:p>
            <a:fld id="{7FBACB2C-F716-4F1A-8A27-2CA62B0FB73C}" type="slidenum">
              <a:rPr lang="en-GB" smtClean="0"/>
              <a:pPr/>
              <a:t>‹#›</a:t>
            </a:fld>
            <a:endParaRPr lang="en-GB"/>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10" name="عنصر نائب للتذييل 9"/>
          <p:cNvSpPr>
            <a:spLocks noGrp="1"/>
          </p:cNvSpPr>
          <p:nvPr>
            <p:ph type="ftr" sz="quarter" idx="11"/>
          </p:nvPr>
        </p:nvSpPr>
        <p:spPr/>
        <p:txBody>
          <a:bodyPr/>
          <a:lstStyle/>
          <a:p>
            <a:endParaRPr lang="en-GB"/>
          </a:p>
        </p:txBody>
      </p:sp>
      <p:sp>
        <p:nvSpPr>
          <p:cNvPr id="31" name="عنصر نائب لرقم الشريحة 30"/>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6" name="عنصر نائب للتذييل 5"/>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a:xfrm>
            <a:off x="8229600" y="6477000"/>
            <a:ext cx="762000" cy="246888"/>
          </a:xfrm>
        </p:spPr>
        <p:txBody>
          <a:bodyPr/>
          <a:lstStyle/>
          <a:p>
            <a:fld id="{7FBACB2C-F716-4F1A-8A27-2CA62B0FB73C}" type="slidenum">
              <a:rPr lang="en-GB" smtClean="0"/>
              <a:pPr/>
              <a:t>‹#›</a:t>
            </a:fld>
            <a:endParaRPr lang="en-GB"/>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21" name="عنصر نائب للتذييل 20"/>
          <p:cNvSpPr>
            <a:spLocks noGrp="1"/>
          </p:cNvSpPr>
          <p:nvPr>
            <p:ph type="ftr" sz="quarter" idx="11"/>
          </p:nvPr>
        </p:nvSpPr>
        <p:spPr/>
        <p:txBody>
          <a:bodyPr/>
          <a:lstStyle/>
          <a:p>
            <a:endParaRPr lang="en-GB"/>
          </a:p>
        </p:txBody>
      </p:sp>
      <p:sp>
        <p:nvSpPr>
          <p:cNvPr id="6" name="عنصر نائب لرقم الشريحة 5"/>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24" name="عنصر نائب للتذييل 23"/>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29" name="عنصر نائب للتذييل 28"/>
          <p:cNvSpPr>
            <a:spLocks noGrp="1"/>
          </p:cNvSpPr>
          <p:nvPr>
            <p:ph type="ftr" sz="quarter" idx="11"/>
          </p:nvPr>
        </p:nvSpPr>
        <p:spPr/>
        <p:txBody>
          <a:bodyPr/>
          <a:lstStyle/>
          <a:p>
            <a:endParaRPr lang="en-GB"/>
          </a:p>
        </p:txBody>
      </p:sp>
      <p:sp>
        <p:nvSpPr>
          <p:cNvPr id="7" name="عنصر نائب لرقم الشريحة 6"/>
          <p:cNvSpPr>
            <a:spLocks noGrp="1"/>
          </p:cNvSpPr>
          <p:nvPr>
            <p:ph type="sldNum" sz="quarter" idx="12"/>
          </p:nvPr>
        </p:nvSpPr>
        <p:spPr/>
        <p:txBody>
          <a:bodyPr/>
          <a:lstStyle/>
          <a:p>
            <a:fld id="{7FBACB2C-F716-4F1A-8A27-2CA62B0FB73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6652E1C5-FBE6-44F5-8044-387D00217C46}" type="datetimeFigureOut">
              <a:rPr lang="en-US" smtClean="0"/>
              <a:pPr/>
              <a:t>12/31/2011</a:t>
            </a:fld>
            <a:endParaRPr lang="en-GB"/>
          </a:p>
        </p:txBody>
      </p:sp>
      <p:sp>
        <p:nvSpPr>
          <p:cNvPr id="5" name="عنصر نائب للتذييل 4"/>
          <p:cNvSpPr>
            <a:spLocks noGrp="1"/>
          </p:cNvSpPr>
          <p:nvPr>
            <p:ph type="ftr" sz="quarter" idx="11"/>
          </p:nvPr>
        </p:nvSpPr>
        <p:spPr/>
        <p:txBody>
          <a:bodyPr/>
          <a:lstStyle/>
          <a:p>
            <a:endParaRPr lang="en-GB"/>
          </a:p>
        </p:txBody>
      </p:sp>
      <p:sp>
        <p:nvSpPr>
          <p:cNvPr id="31" name="عنصر نائب لرقم الشريحة 30"/>
          <p:cNvSpPr>
            <a:spLocks noGrp="1"/>
          </p:cNvSpPr>
          <p:nvPr>
            <p:ph type="sldNum" sz="quarter" idx="12"/>
          </p:nvPr>
        </p:nvSpPr>
        <p:spPr/>
        <p:txBody>
          <a:bodyPr/>
          <a:lstStyle/>
          <a:p>
            <a:fld id="{7FBACB2C-F716-4F1A-8A27-2CA62B0FB73C}" type="slidenum">
              <a:rPr lang="en-GB" smtClean="0"/>
              <a:pPr/>
              <a:t>‹#›</a:t>
            </a:fld>
            <a:endParaRPr lang="en-GB"/>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52E1C5-FBE6-44F5-8044-387D00217C46}" type="datetimeFigureOut">
              <a:rPr lang="en-US" smtClean="0"/>
              <a:pPr/>
              <a:t>12/31/2011</a:t>
            </a:fld>
            <a:endParaRPr lang="en-GB"/>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FBACB2C-F716-4F1A-8A27-2CA62B0FB73C}" type="slidenum">
              <a:rPr lang="en-GB" smtClean="0"/>
              <a:pPr/>
              <a:t>‹#›</a:t>
            </a:fld>
            <a:endParaRPr lang="en-GB"/>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714356"/>
            <a:ext cx="8458200" cy="1222375"/>
          </a:xfrm>
        </p:spPr>
        <p:txBody>
          <a:bodyPr/>
          <a:lstStyle/>
          <a:p>
            <a:r>
              <a:rPr lang="en-US" b="1" dirty="0" smtClean="0">
                <a:solidFill>
                  <a:schemeClr val="tx2"/>
                </a:solidFill>
                <a:effectLst>
                  <a:outerShdw blurRad="38100" dist="38100" dir="2700000" algn="tl">
                    <a:srgbClr val="000000">
                      <a:alpha val="43137"/>
                    </a:srgbClr>
                  </a:outerShdw>
                </a:effectLst>
              </a:rPr>
              <a:t>Benign disorder of cervix</a:t>
            </a:r>
            <a:br>
              <a:rPr lang="en-US" b="1" dirty="0" smtClean="0">
                <a:solidFill>
                  <a:schemeClr val="tx2"/>
                </a:solidFill>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381000" y="2357430"/>
            <a:ext cx="8458200" cy="2443170"/>
          </a:xfrm>
        </p:spPr>
        <p:txBody>
          <a:bodyPr/>
          <a:lstStyle/>
          <a:p>
            <a:pPr algn="ctr"/>
            <a:r>
              <a:rPr lang="en-US" b="1" dirty="0" smtClean="0">
                <a:solidFill>
                  <a:srgbClr val="FF0000"/>
                </a:solidFill>
                <a:effectLst>
                  <a:outerShdw blurRad="38100" dist="38100" dir="2700000" algn="tl">
                    <a:srgbClr val="000000">
                      <a:alpha val="43137"/>
                    </a:srgbClr>
                  </a:outerShdw>
                </a:effectLst>
              </a:rPr>
              <a:t>Dr. </a:t>
            </a:r>
            <a:r>
              <a:rPr lang="en-GB" b="1" dirty="0" smtClean="0">
                <a:solidFill>
                  <a:srgbClr val="FF0000"/>
                </a:solidFill>
                <a:effectLst>
                  <a:outerShdw blurRad="38100" dist="38100" dir="2700000" algn="tl">
                    <a:srgbClr val="000000">
                      <a:alpha val="43137"/>
                    </a:srgbClr>
                  </a:outerShdw>
                </a:effectLst>
              </a:rPr>
              <a:t>Ahmed </a:t>
            </a:r>
            <a:r>
              <a:rPr lang="en-GB" b="1" dirty="0" err="1" smtClean="0">
                <a:solidFill>
                  <a:srgbClr val="FF0000"/>
                </a:solidFill>
                <a:effectLst>
                  <a:outerShdw blurRad="38100" dist="38100" dir="2700000" algn="tl">
                    <a:srgbClr val="000000">
                      <a:alpha val="43137"/>
                    </a:srgbClr>
                  </a:outerShdw>
                </a:effectLst>
              </a:rPr>
              <a:t>jasim</a:t>
            </a:r>
            <a:endParaRPr lang="en-US" b="1" dirty="0" smtClean="0">
              <a:solidFill>
                <a:srgbClr val="FF0000"/>
              </a:solidFill>
              <a:effectLst>
                <a:outerShdw blurRad="38100" dist="38100" dir="2700000" algn="tl">
                  <a:srgbClr val="000000">
                    <a:alpha val="43137"/>
                  </a:srgbClr>
                </a:outerShdw>
              </a:effectLst>
            </a:endParaRPr>
          </a:p>
          <a:p>
            <a:pPr algn="ctr"/>
            <a:r>
              <a:rPr lang="en-US" b="1" dirty="0" err="1" smtClean="0">
                <a:solidFill>
                  <a:srgbClr val="FF0000"/>
                </a:solidFill>
                <a:effectLst>
                  <a:outerShdw blurRad="38100" dist="38100" dir="2700000" algn="tl">
                    <a:srgbClr val="000000">
                      <a:alpha val="43137"/>
                    </a:srgbClr>
                  </a:outerShdw>
                </a:effectLst>
              </a:rPr>
              <a:t>Ass.Prof</a:t>
            </a:r>
            <a:r>
              <a:rPr lang="en-US" b="1" dirty="0" smtClean="0">
                <a:solidFill>
                  <a:srgbClr val="FF0000"/>
                </a:solidFill>
                <a:effectLst>
                  <a:outerShdw blurRad="38100" dist="38100" dir="2700000" algn="tl">
                    <a:srgbClr val="000000">
                      <a:alpha val="43137"/>
                    </a:srgbClr>
                  </a:outerShdw>
                </a:effectLst>
              </a:rPr>
              <a:t>.</a:t>
            </a:r>
          </a:p>
          <a:p>
            <a:pPr algn="ctr"/>
            <a:r>
              <a:rPr lang="en-US" b="1" dirty="0" err="1" smtClean="0">
                <a:solidFill>
                  <a:srgbClr val="FF0000"/>
                </a:solidFill>
                <a:effectLst>
                  <a:outerShdw blurRad="38100" dist="38100" dir="2700000" algn="tl">
                    <a:srgbClr val="000000">
                      <a:alpha val="43137"/>
                    </a:srgbClr>
                  </a:outerShdw>
                </a:effectLst>
              </a:rPr>
              <a:t>MBChB</a:t>
            </a:r>
            <a:r>
              <a:rPr lang="en-US" b="1" dirty="0" smtClean="0">
                <a:solidFill>
                  <a:srgbClr val="FF0000"/>
                </a:solidFill>
                <a:effectLst>
                  <a:outerShdw blurRad="38100" dist="38100" dir="2700000" algn="tl">
                    <a:srgbClr val="000000">
                      <a:alpha val="43137"/>
                    </a:srgbClr>
                  </a:outerShdw>
                </a:effectLst>
              </a:rPr>
              <a:t>-DOG-FICMS</a:t>
            </a:r>
          </a:p>
          <a:p>
            <a:pPr algn="ctr"/>
            <a:r>
              <a:rPr lang="en-US" b="1" dirty="0" smtClean="0">
                <a:solidFill>
                  <a:srgbClr val="FF0000"/>
                </a:solidFill>
                <a:effectLst>
                  <a:outerShdw blurRad="38100" dist="38100" dir="2700000" algn="tl">
                    <a:srgbClr val="000000">
                      <a:alpha val="43137"/>
                    </a:srgbClr>
                  </a:outerShdw>
                </a:effectLst>
              </a:rPr>
              <a:t>    COSULTANT OF GYN. &amp; OBST.</a:t>
            </a:r>
            <a:endParaRPr lang="en-GB"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endParaRPr lang="en-US"/>
          </a:p>
        </p:txBody>
      </p:sp>
      <p:pic>
        <p:nvPicPr>
          <p:cNvPr id="228355" name="Picture 3" descr="FIFTH"/>
          <p:cNvPicPr>
            <a:picLocks noGrp="1" noChangeAspect="1" noChangeArrowheads="1"/>
          </p:cNvPicPr>
          <p:nvPr>
            <p:ph idx="1"/>
          </p:nvPr>
        </p:nvPicPr>
        <p:blipFill>
          <a:blip r:embed="rId2"/>
          <a:srcRect/>
          <a:stretch>
            <a:fillRect/>
          </a:stretch>
        </p:blipFill>
        <p:spPr>
          <a:xfrm>
            <a:off x="0" y="0"/>
            <a:ext cx="9144000" cy="3286148"/>
          </a:xfrm>
          <a:noFill/>
          <a:ln/>
        </p:spPr>
      </p:pic>
      <p:pic>
        <p:nvPicPr>
          <p:cNvPr id="4" name="Picture 4"/>
          <p:cNvPicPr>
            <a:picLocks noChangeAspect="1" noChangeArrowheads="1"/>
          </p:cNvPicPr>
          <p:nvPr/>
        </p:nvPicPr>
        <p:blipFill>
          <a:blip r:embed="rId3"/>
          <a:srcRect/>
          <a:stretch>
            <a:fillRect/>
          </a:stretch>
        </p:blipFill>
        <p:spPr bwMode="auto">
          <a:xfrm>
            <a:off x="1000100" y="2786058"/>
            <a:ext cx="7489825"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lstStyle/>
          <a:p>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a:t>
            </a:r>
            <a:r>
              <a:rPr lang="en-US" altLang="ko-KR" b="1" dirty="0" err="1" smtClean="0">
                <a:effectLst>
                  <a:outerShdw blurRad="38100" dist="38100" dir="2700000" algn="tl">
                    <a:srgbClr val="000000">
                      <a:alpha val="43137"/>
                    </a:srgbClr>
                  </a:outerShdw>
                </a:effectLst>
                <a:ea typeface="Gulim" pitchFamily="34" charset="-127"/>
              </a:rPr>
              <a:t>metaplasia</a:t>
            </a:r>
            <a:r>
              <a:rPr lang="en-US" altLang="ko-KR" b="1" dirty="0" smtClean="0">
                <a:effectLst>
                  <a:outerShdw blurRad="38100" dist="38100" dir="2700000" algn="tl">
                    <a:srgbClr val="000000">
                      <a:alpha val="43137"/>
                    </a:srgbClr>
                  </a:outerShdw>
                </a:effectLst>
                <a:ea typeface="Gulim" pitchFamily="34" charset="-127"/>
              </a:rPr>
              <a:t> is </a:t>
            </a:r>
            <a:r>
              <a:rPr lang="en-US" altLang="ko-KR" b="1" u="sng" dirty="0" smtClean="0">
                <a:effectLst>
                  <a:outerShdw blurRad="38100" dist="38100" dir="2700000" algn="tl">
                    <a:srgbClr val="000000">
                      <a:alpha val="43137"/>
                    </a:srgbClr>
                  </a:outerShdw>
                </a:effectLst>
                <a:ea typeface="Gulim" pitchFamily="34" charset="-127"/>
              </a:rPr>
              <a:t>physiological </a:t>
            </a:r>
            <a:r>
              <a:rPr lang="en-US" altLang="ko-KR" b="1" dirty="0" smtClean="0">
                <a:effectLst>
                  <a:outerShdw blurRad="38100" dist="38100" dir="2700000" algn="tl">
                    <a:srgbClr val="000000">
                      <a:alpha val="43137"/>
                    </a:srgbClr>
                  </a:outerShdw>
                </a:effectLst>
                <a:ea typeface="Gulim" pitchFamily="34" charset="-127"/>
              </a:rPr>
              <a:t>replacement of the </a:t>
            </a:r>
            <a:r>
              <a:rPr lang="en-US" altLang="ko-KR" b="1" dirty="0" err="1" smtClean="0">
                <a:effectLst>
                  <a:outerShdw blurRad="38100" dist="38100" dir="2700000" algn="tl">
                    <a:srgbClr val="000000">
                      <a:alpha val="43137"/>
                    </a:srgbClr>
                  </a:outerShdw>
                </a:effectLst>
                <a:ea typeface="Gulim" pitchFamily="34" charset="-127"/>
              </a:rPr>
              <a:t>everted</a:t>
            </a:r>
            <a:r>
              <a:rPr lang="en-US" altLang="ko-KR" b="1" dirty="0" smtClean="0">
                <a:effectLst>
                  <a:outerShdw blurRad="38100" dist="38100" dir="2700000" algn="tl">
                    <a:srgbClr val="000000">
                      <a:alpha val="43137"/>
                    </a:srgbClr>
                  </a:outerShdw>
                </a:effectLst>
                <a:ea typeface="Gulim" pitchFamily="34" charset="-127"/>
              </a:rPr>
              <a:t> columnar epithelium by a newly formed </a:t>
            </a:r>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epithelium. It is an irreversible process; the transformed epithelium (now </a:t>
            </a:r>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in character) cannot revert to columnar epithelium.</a:t>
            </a:r>
            <a:endParaRPr lang="en-GB" b="1" dirty="0">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2"/>
          <a:srcRect/>
          <a:stretch>
            <a:fillRect/>
          </a:stretch>
        </p:blipFill>
        <p:spPr bwMode="auto">
          <a:xfrm>
            <a:off x="5357818" y="4929198"/>
            <a:ext cx="3357586" cy="192880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altLang="ko-KR" b="1" dirty="0" smtClean="0">
                <a:effectLst>
                  <a:outerShdw blurRad="38100" dist="38100" dir="2700000" algn="tl">
                    <a:srgbClr val="000000">
                      <a:alpha val="43137"/>
                    </a:srgbClr>
                  </a:outerShdw>
                </a:effectLst>
                <a:ea typeface="Gulim" pitchFamily="34" charset="-127"/>
              </a:rPr>
              <a:t>The region of the cervix where </a:t>
            </a:r>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a:t>
            </a:r>
            <a:r>
              <a:rPr lang="en-US" altLang="ko-KR" b="1" dirty="0" err="1" smtClean="0">
                <a:effectLst>
                  <a:outerShdw blurRad="38100" dist="38100" dir="2700000" algn="tl">
                    <a:srgbClr val="000000">
                      <a:alpha val="43137"/>
                    </a:srgbClr>
                  </a:outerShdw>
                </a:effectLst>
                <a:ea typeface="Gulim" pitchFamily="34" charset="-127"/>
              </a:rPr>
              <a:t>metaplasia</a:t>
            </a:r>
            <a:r>
              <a:rPr lang="en-US" altLang="ko-KR" b="1" dirty="0" smtClean="0">
                <a:effectLst>
                  <a:outerShdw blurRad="38100" dist="38100" dir="2700000" algn="tl">
                    <a:srgbClr val="000000">
                      <a:alpha val="43137"/>
                    </a:srgbClr>
                  </a:outerShdw>
                </a:effectLst>
                <a:ea typeface="Gulim" pitchFamily="34" charset="-127"/>
              </a:rPr>
              <a:t> occurs is referred to as the transformation zone. Identifying the transformation zone is of great importance in </a:t>
            </a:r>
            <a:r>
              <a:rPr lang="en-US" altLang="ko-KR" b="1" dirty="0" err="1" smtClean="0">
                <a:effectLst>
                  <a:outerShdw blurRad="38100" dist="38100" dir="2700000" algn="tl">
                    <a:srgbClr val="000000">
                      <a:alpha val="43137"/>
                    </a:srgbClr>
                  </a:outerShdw>
                </a:effectLst>
                <a:ea typeface="Gulim" pitchFamily="34" charset="-127"/>
              </a:rPr>
              <a:t>colposcopy</a:t>
            </a:r>
            <a:r>
              <a:rPr lang="en-US" altLang="ko-KR" b="1" dirty="0" smtClean="0">
                <a:effectLst>
                  <a:outerShdw blurRad="38100" dist="38100" dir="2700000" algn="tl">
                    <a:srgbClr val="000000">
                      <a:alpha val="43137"/>
                    </a:srgbClr>
                  </a:outerShdw>
                </a:effectLst>
                <a:ea typeface="Gulim" pitchFamily="34" charset="-127"/>
              </a:rPr>
              <a:t>, as almost all manifestations of cervical carcinogenesis occur in this zone . </a:t>
            </a:r>
            <a:endParaRPr lang="en-US"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lstStyle/>
          <a:p>
            <a:pPr>
              <a:lnSpc>
                <a:spcPct val="90000"/>
              </a:lnSpc>
            </a:pPr>
            <a:r>
              <a:rPr lang="en-US" sz="2400" b="1" dirty="0" smtClean="0">
                <a:effectLst>
                  <a:outerShdw blurRad="38100" dist="38100" dir="2700000" algn="tl">
                    <a:srgbClr val="000000">
                      <a:alpha val="43137"/>
                    </a:srgbClr>
                  </a:outerShdw>
                </a:effectLst>
              </a:rPr>
              <a:t>The point where these two epithelia meet is called the </a:t>
            </a:r>
            <a:r>
              <a:rPr lang="en-US" sz="2400" b="1" dirty="0" err="1" smtClean="0">
                <a:effectLst>
                  <a:outerShdw blurRad="38100" dist="38100" dir="2700000" algn="tl">
                    <a:srgbClr val="000000">
                      <a:alpha val="43137"/>
                    </a:srgbClr>
                  </a:outerShdw>
                </a:effectLst>
              </a:rPr>
              <a:t>squamo</a:t>
            </a:r>
            <a:r>
              <a:rPr lang="en-US" sz="2400" b="1" dirty="0" smtClean="0">
                <a:effectLst>
                  <a:outerShdw blurRad="38100" dist="38100" dir="2700000" algn="tl">
                    <a:srgbClr val="000000">
                      <a:alpha val="43137"/>
                    </a:srgbClr>
                  </a:outerShdw>
                </a:effectLst>
              </a:rPr>
              <a:t>-columnar junction.</a:t>
            </a:r>
          </a:p>
          <a:p>
            <a:pPr>
              <a:lnSpc>
                <a:spcPct val="90000"/>
              </a:lnSpc>
            </a:pPr>
            <a:r>
              <a:rPr lang="en-US" altLang="ko-KR" b="1" dirty="0" smtClean="0">
                <a:effectLst>
                  <a:outerShdw blurRad="38100" dist="38100" dir="2700000" algn="tl">
                    <a:srgbClr val="000000">
                      <a:alpha val="43137"/>
                    </a:srgbClr>
                  </a:outerShdw>
                </a:effectLst>
                <a:ea typeface="Gulim" pitchFamily="34" charset="-127"/>
              </a:rPr>
              <a:t>The location of </a:t>
            </a:r>
            <a:r>
              <a:rPr lang="en-US" altLang="ko-KR" b="1" dirty="0" err="1" smtClean="0">
                <a:effectLst>
                  <a:outerShdw blurRad="38100" dist="38100" dir="2700000" algn="tl">
                    <a:srgbClr val="000000">
                      <a:alpha val="43137"/>
                    </a:srgbClr>
                  </a:outerShdw>
                </a:effectLst>
                <a:ea typeface="Gulim" pitchFamily="34" charset="-127"/>
              </a:rPr>
              <a:t>squamocolumnar</a:t>
            </a:r>
            <a:r>
              <a:rPr lang="en-US" altLang="ko-KR" b="1" dirty="0" smtClean="0">
                <a:effectLst>
                  <a:outerShdw blurRad="38100" dist="38100" dir="2700000" algn="tl">
                    <a:srgbClr val="000000">
                      <a:alpha val="43137"/>
                    </a:srgbClr>
                  </a:outerShdw>
                </a:effectLst>
                <a:ea typeface="Gulim" pitchFamily="34" charset="-127"/>
              </a:rPr>
              <a:t> junction in relation to the external </a:t>
            </a:r>
            <a:r>
              <a:rPr lang="en-US" altLang="ko-KR" b="1" dirty="0" err="1" smtClean="0">
                <a:effectLst>
                  <a:outerShdw blurRad="38100" dist="38100" dir="2700000" algn="tl">
                    <a:srgbClr val="000000">
                      <a:alpha val="43137"/>
                    </a:srgbClr>
                  </a:outerShdw>
                </a:effectLst>
                <a:ea typeface="Gulim" pitchFamily="34" charset="-127"/>
              </a:rPr>
              <a:t>os</a:t>
            </a:r>
            <a:r>
              <a:rPr lang="en-US" altLang="ko-KR" b="1" dirty="0" smtClean="0">
                <a:effectLst>
                  <a:outerShdw blurRad="38100" dist="38100" dir="2700000" algn="tl">
                    <a:srgbClr val="000000">
                      <a:alpha val="43137"/>
                    </a:srgbClr>
                  </a:outerShdw>
                </a:effectLst>
                <a:ea typeface="Gulim" pitchFamily="34" charset="-127"/>
              </a:rPr>
              <a:t> varies depending upon age, menstrual status, and other factors such as pregnancy and oral contraceptive use. The epithelium of the transformation zone is identified by the variegation of the color between the two native epithelia.</a:t>
            </a:r>
            <a:endParaRPr lang="en-US"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b="1" dirty="0" smtClean="0">
                <a:effectLst>
                  <a:outerShdw blurRad="38100" dist="38100" dir="2700000" algn="tl">
                    <a:srgbClr val="000000">
                      <a:alpha val="43137"/>
                    </a:srgbClr>
                  </a:outerShdw>
                </a:effectLst>
              </a:rPr>
              <a:t>The anatomical site of the </a:t>
            </a:r>
            <a:r>
              <a:rPr lang="en-US" b="1" dirty="0" err="1" smtClean="0">
                <a:effectLst>
                  <a:outerShdw blurRad="38100" dist="38100" dir="2700000" algn="tl">
                    <a:srgbClr val="000000">
                      <a:alpha val="43137"/>
                    </a:srgbClr>
                  </a:outerShdw>
                </a:effectLst>
              </a:rPr>
              <a:t>squamo</a:t>
            </a:r>
            <a:r>
              <a:rPr lang="en-US" b="1" dirty="0" smtClean="0">
                <a:effectLst>
                  <a:outerShdw blurRad="38100" dist="38100" dir="2700000" algn="tl">
                    <a:srgbClr val="000000">
                      <a:alpha val="43137"/>
                    </a:srgbClr>
                  </a:outerShdw>
                </a:effectLst>
              </a:rPr>
              <a:t>-columnar junction fluctuates under hormonal influence through out the reproductive life. </a:t>
            </a:r>
          </a:p>
          <a:p>
            <a:r>
              <a:rPr lang="en-US" altLang="ko-KR" b="1" u="sng" dirty="0" smtClean="0">
                <a:effectLst>
                  <a:outerShdw blurRad="38100" dist="38100" dir="2700000" algn="tl">
                    <a:srgbClr val="000000">
                      <a:alpha val="43137"/>
                    </a:srgbClr>
                  </a:outerShdw>
                </a:effectLst>
                <a:ea typeface="Gulim" pitchFamily="34" charset="-127"/>
              </a:rPr>
              <a:t>During childhood and </a:t>
            </a:r>
            <a:r>
              <a:rPr lang="en-US" altLang="ko-KR" b="1" u="sng" dirty="0" err="1" smtClean="0">
                <a:effectLst>
                  <a:outerShdw blurRad="38100" dist="38100" dir="2700000" algn="tl">
                    <a:srgbClr val="000000">
                      <a:alpha val="43137"/>
                    </a:srgbClr>
                  </a:outerShdw>
                </a:effectLst>
                <a:ea typeface="Gulim" pitchFamily="34" charset="-127"/>
              </a:rPr>
              <a:t>perimenarche</a:t>
            </a:r>
            <a:r>
              <a:rPr lang="en-US" altLang="ko-KR" b="1" dirty="0" smtClean="0">
                <a:effectLst>
                  <a:outerShdw blurRad="38100" dist="38100" dir="2700000" algn="tl">
                    <a:srgbClr val="000000">
                      <a:alpha val="43137"/>
                    </a:srgbClr>
                  </a:outerShdw>
                </a:effectLst>
                <a:ea typeface="Gulim" pitchFamily="34" charset="-127"/>
              </a:rPr>
              <a:t>, the original </a:t>
            </a:r>
            <a:r>
              <a:rPr lang="en-US" altLang="ko-KR" b="1" dirty="0" err="1" smtClean="0">
                <a:effectLst>
                  <a:outerShdw blurRad="38100" dist="38100" dir="2700000" algn="tl">
                    <a:srgbClr val="000000">
                      <a:alpha val="43137"/>
                    </a:srgbClr>
                  </a:outerShdw>
                </a:effectLst>
                <a:ea typeface="Gulim" pitchFamily="34" charset="-127"/>
              </a:rPr>
              <a:t>squamocolumnar</a:t>
            </a:r>
            <a:r>
              <a:rPr lang="en-US" altLang="ko-KR" b="1" dirty="0" smtClean="0">
                <a:effectLst>
                  <a:outerShdw blurRad="38100" dist="38100" dir="2700000" algn="tl">
                    <a:srgbClr val="000000">
                      <a:alpha val="43137"/>
                    </a:srgbClr>
                  </a:outerShdw>
                </a:effectLst>
                <a:ea typeface="Gulim" pitchFamily="34" charset="-127"/>
              </a:rPr>
              <a:t> junction is located at, or very close to, the external </a:t>
            </a:r>
            <a:r>
              <a:rPr lang="en-US" altLang="ko-KR" b="1" dirty="0" err="1" smtClean="0">
                <a:effectLst>
                  <a:outerShdw blurRad="38100" dist="38100" dir="2700000" algn="tl">
                    <a:srgbClr val="000000">
                      <a:alpha val="43137"/>
                    </a:srgbClr>
                  </a:outerShdw>
                </a:effectLst>
                <a:ea typeface="Gulim" pitchFamily="34" charset="-127"/>
              </a:rPr>
              <a:t>os</a:t>
            </a:r>
            <a:endParaRPr lang="en-US" b="1" dirty="0" smtClean="0">
              <a:effectLst>
                <a:outerShdw blurRad="38100" dist="38100" dir="2700000" algn="tl">
                  <a:srgbClr val="000000">
                    <a:alpha val="43137"/>
                  </a:srgbClr>
                </a:outerShdw>
              </a:effectLst>
            </a:endParaRPr>
          </a:p>
          <a:p>
            <a:endParaRPr lang="en-GB" dirty="0"/>
          </a:p>
        </p:txBody>
      </p:sp>
      <p:pic>
        <p:nvPicPr>
          <p:cNvPr id="4" name="Picture 4"/>
          <p:cNvPicPr>
            <a:picLocks noChangeAspect="1" noChangeArrowheads="1"/>
          </p:cNvPicPr>
          <p:nvPr/>
        </p:nvPicPr>
        <p:blipFill>
          <a:blip r:embed="rId2"/>
          <a:srcRect/>
          <a:stretch>
            <a:fillRect/>
          </a:stretch>
        </p:blipFill>
        <p:spPr>
          <a:xfrm>
            <a:off x="7380312" y="5157192"/>
            <a:ext cx="1584176" cy="1486517"/>
          </a:xfrm>
          <a:prstGeom prst="rect">
            <a:avLst/>
          </a:prstGeo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endParaRPr lang="en-US"/>
          </a:p>
        </p:txBody>
      </p:sp>
      <p:sp>
        <p:nvSpPr>
          <p:cNvPr id="243715" name="Rectangle 3"/>
          <p:cNvSpPr>
            <a:spLocks noGrp="1" noChangeArrowheads="1"/>
          </p:cNvSpPr>
          <p:nvPr>
            <p:ph idx="1"/>
          </p:nvPr>
        </p:nvSpPr>
        <p:spPr/>
        <p:txBody>
          <a:bodyPr/>
          <a:lstStyle/>
          <a:p>
            <a:pPr algn="l" rtl="0">
              <a:lnSpc>
                <a:spcPct val="90000"/>
              </a:lnSpc>
            </a:pPr>
            <a:r>
              <a:rPr lang="en-US" altLang="ko-KR" b="1" dirty="0">
                <a:effectLst>
                  <a:outerShdw blurRad="38100" dist="38100" dir="2700000" algn="tl">
                    <a:srgbClr val="000000">
                      <a:alpha val="43137"/>
                    </a:srgbClr>
                  </a:outerShdw>
                </a:effectLst>
                <a:ea typeface="Gulim" pitchFamily="34" charset="-127"/>
              </a:rPr>
              <a:t>After puberty and during the reproductive period, the female genital organs </a:t>
            </a:r>
            <a:r>
              <a:rPr lang="en-US" altLang="ko-KR" b="1" dirty="0" smtClean="0">
                <a:effectLst>
                  <a:outerShdw blurRad="38100" dist="38100" dir="2700000" algn="tl">
                    <a:srgbClr val="000000">
                      <a:alpha val="43137"/>
                    </a:srgbClr>
                  </a:outerShdw>
                </a:effectLst>
                <a:ea typeface="Gulim" pitchFamily="34" charset="-127"/>
              </a:rPr>
              <a:t>grow under </a:t>
            </a:r>
            <a:r>
              <a:rPr lang="en-US" altLang="ko-KR" b="1" dirty="0">
                <a:effectLst>
                  <a:outerShdw blurRad="38100" dist="38100" dir="2700000" algn="tl">
                    <a:srgbClr val="000000">
                      <a:alpha val="43137"/>
                    </a:srgbClr>
                  </a:outerShdw>
                </a:effectLst>
                <a:ea typeface="Gulim" pitchFamily="34" charset="-127"/>
              </a:rPr>
              <a:t>the influence of estrogen. Thus, the cervix swells and enlarges and the </a:t>
            </a:r>
            <a:r>
              <a:rPr lang="en-US" altLang="ko-KR" b="1" dirty="0" err="1">
                <a:effectLst>
                  <a:outerShdw blurRad="38100" dist="38100" dir="2700000" algn="tl">
                    <a:srgbClr val="000000">
                      <a:alpha val="43137"/>
                    </a:srgbClr>
                  </a:outerShdw>
                </a:effectLst>
                <a:ea typeface="Gulim" pitchFamily="34" charset="-127"/>
              </a:rPr>
              <a:t>endocervical</a:t>
            </a:r>
            <a:r>
              <a:rPr lang="en-US" altLang="ko-KR" b="1" dirty="0">
                <a:effectLst>
                  <a:outerShdw blurRad="38100" dist="38100" dir="2700000" algn="tl">
                    <a:srgbClr val="000000">
                      <a:alpha val="43137"/>
                    </a:srgbClr>
                  </a:outerShdw>
                </a:effectLst>
                <a:ea typeface="Gulim" pitchFamily="34" charset="-127"/>
              </a:rPr>
              <a:t> canal elongates. This leads to the </a:t>
            </a:r>
            <a:r>
              <a:rPr lang="en-US" altLang="ko-KR" b="1" dirty="0" err="1">
                <a:effectLst>
                  <a:outerShdw blurRad="38100" dist="38100" dir="2700000" algn="tl">
                    <a:srgbClr val="000000">
                      <a:alpha val="43137"/>
                    </a:srgbClr>
                  </a:outerShdw>
                </a:effectLst>
                <a:ea typeface="Gulim" pitchFamily="34" charset="-127"/>
              </a:rPr>
              <a:t>eversion</a:t>
            </a:r>
            <a:r>
              <a:rPr lang="en-US" altLang="ko-KR" b="1" dirty="0">
                <a:effectLst>
                  <a:outerShdw blurRad="38100" dist="38100" dir="2700000" algn="tl">
                    <a:srgbClr val="000000">
                      <a:alpha val="43137"/>
                    </a:srgbClr>
                  </a:outerShdw>
                </a:effectLst>
                <a:ea typeface="Gulim" pitchFamily="34" charset="-127"/>
              </a:rPr>
              <a:t> of the columnar </a:t>
            </a:r>
            <a:r>
              <a:rPr lang="en-US" altLang="ko-KR" b="1" dirty="0" smtClean="0">
                <a:effectLst>
                  <a:outerShdw blurRad="38100" dist="38100" dir="2700000" algn="tl">
                    <a:srgbClr val="000000">
                      <a:alpha val="43137"/>
                    </a:srgbClr>
                  </a:outerShdw>
                </a:effectLst>
                <a:ea typeface="Gulim" pitchFamily="34" charset="-127"/>
              </a:rPr>
              <a:t>epithelium of </a:t>
            </a:r>
            <a:r>
              <a:rPr lang="en-US" altLang="ko-KR" b="1" dirty="0">
                <a:effectLst>
                  <a:outerShdw blurRad="38100" dist="38100" dir="2700000" algn="tl">
                    <a:srgbClr val="000000">
                      <a:alpha val="43137"/>
                    </a:srgbClr>
                  </a:outerShdw>
                </a:effectLst>
                <a:ea typeface="Gulim" pitchFamily="34" charset="-127"/>
              </a:rPr>
              <a:t>the lower part of the </a:t>
            </a:r>
            <a:r>
              <a:rPr lang="en-US" altLang="ko-KR" b="1" dirty="0" err="1">
                <a:effectLst>
                  <a:outerShdw blurRad="38100" dist="38100" dir="2700000" algn="tl">
                    <a:srgbClr val="000000">
                      <a:alpha val="43137"/>
                    </a:srgbClr>
                  </a:outerShdw>
                </a:effectLst>
                <a:ea typeface="Gulim" pitchFamily="34" charset="-127"/>
              </a:rPr>
              <a:t>endocervical</a:t>
            </a:r>
            <a:r>
              <a:rPr lang="en-US" altLang="ko-KR" b="1" dirty="0">
                <a:effectLst>
                  <a:outerShdw blurRad="38100" dist="38100" dir="2700000" algn="tl">
                    <a:srgbClr val="000000">
                      <a:alpha val="43137"/>
                    </a:srgbClr>
                  </a:outerShdw>
                </a:effectLst>
                <a:ea typeface="Gulim" pitchFamily="34" charset="-127"/>
              </a:rPr>
              <a:t> canal on to the </a:t>
            </a:r>
            <a:r>
              <a:rPr lang="en-US" altLang="ko-KR" b="1" dirty="0" err="1">
                <a:effectLst>
                  <a:outerShdw blurRad="38100" dist="38100" dir="2700000" algn="tl">
                    <a:srgbClr val="000000">
                      <a:alpha val="43137"/>
                    </a:srgbClr>
                  </a:outerShdw>
                </a:effectLst>
                <a:ea typeface="Gulim" pitchFamily="34" charset="-127"/>
              </a:rPr>
              <a:t>ectocervix</a:t>
            </a:r>
            <a:r>
              <a:rPr lang="en-US" altLang="ko-KR" b="1" dirty="0">
                <a:effectLst>
                  <a:outerShdw blurRad="38100" dist="38100" dir="2700000" algn="tl">
                    <a:srgbClr val="000000">
                      <a:alpha val="43137"/>
                    </a:srgbClr>
                  </a:outerShdw>
                </a:effectLst>
                <a:ea typeface="Gulim" pitchFamily="34" charset="-127"/>
              </a:rPr>
              <a:t> (This condition is called </a:t>
            </a:r>
            <a:r>
              <a:rPr lang="en-US" altLang="ko-KR" b="1" dirty="0" err="1">
                <a:effectLst>
                  <a:outerShdw blurRad="38100" dist="38100" dir="2700000" algn="tl">
                    <a:srgbClr val="000000">
                      <a:alpha val="43137"/>
                    </a:srgbClr>
                  </a:outerShdw>
                </a:effectLst>
                <a:ea typeface="Gulim" pitchFamily="34" charset="-127"/>
              </a:rPr>
              <a:t>ectropion</a:t>
            </a:r>
            <a:r>
              <a:rPr lang="en-US" altLang="ko-KR" b="1" dirty="0">
                <a:effectLst>
                  <a:outerShdw blurRad="38100" dist="38100" dir="2700000" algn="tl">
                    <a:srgbClr val="000000">
                      <a:alpha val="43137"/>
                    </a:srgbClr>
                  </a:outerShdw>
                </a:effectLst>
                <a:ea typeface="Gulim" pitchFamily="34" charset="-127"/>
              </a:rPr>
              <a:t>).</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pic>
        <p:nvPicPr>
          <p:cNvPr id="4" name="Picture 4"/>
          <p:cNvPicPr>
            <a:picLocks noGrp="1" noChangeAspect="1" noChangeArrowheads="1"/>
          </p:cNvPicPr>
          <p:nvPr>
            <p:ph idx="1"/>
          </p:nvPr>
        </p:nvPicPr>
        <p:blipFill>
          <a:blip r:embed="rId2"/>
          <a:stretch>
            <a:fillRect/>
          </a:stretch>
        </p:blipFill>
        <p:spPr>
          <a:xfrm>
            <a:off x="2028356" y="2798972"/>
            <a:ext cx="5239688" cy="2036344"/>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endParaRPr lang="en-US"/>
          </a:p>
        </p:txBody>
      </p:sp>
      <p:sp>
        <p:nvSpPr>
          <p:cNvPr id="246787" name="Rectangle 3"/>
          <p:cNvSpPr>
            <a:spLocks noGrp="1" noChangeArrowheads="1"/>
          </p:cNvSpPr>
          <p:nvPr>
            <p:ph idx="1"/>
          </p:nvPr>
        </p:nvSpPr>
        <p:spPr>
          <a:xfrm>
            <a:off x="457200" y="1600200"/>
            <a:ext cx="8229600" cy="5068888"/>
          </a:xfrm>
        </p:spPr>
        <p:txBody>
          <a:bodyPr/>
          <a:lstStyle/>
          <a:p>
            <a:pPr algn="l" rtl="0">
              <a:lnSpc>
                <a:spcPct val="80000"/>
              </a:lnSpc>
            </a:pPr>
            <a:r>
              <a:rPr lang="en-US" sz="2800"/>
              <a:t>At  menarche (With acidification of a vagina), the ectocervix undergoes an accelerated rate of squamus metaplasia which produces the transformation zone.</a:t>
            </a:r>
            <a:endParaRPr lang="en-US" altLang="ko-KR" sz="2800">
              <a:ea typeface="Gulim" pitchFamily="34" charset="-127"/>
            </a:endParaRPr>
          </a:p>
          <a:p>
            <a:pPr algn="l" rtl="0">
              <a:lnSpc>
                <a:spcPct val="80000"/>
              </a:lnSpc>
            </a:pPr>
            <a:r>
              <a:rPr lang="en-US" altLang="ko-KR" sz="2800">
                <a:ea typeface="Gulim" pitchFamily="34" charset="-127"/>
              </a:rPr>
              <a:t>The metaplastic process mostly starts at the original squamocolumnar junction and proceeds towards the external os through the reproductive period to perimenopause. Thus, a new squamocolumnar junction is formed between the newly formed metaplastic squamous epithelium and the columnar epithelium remaining everted onto the ectocervix.</a:t>
            </a: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endParaRPr lang="en-US"/>
          </a:p>
        </p:txBody>
      </p:sp>
      <p:sp>
        <p:nvSpPr>
          <p:cNvPr id="248835" name="Rectangle 3"/>
          <p:cNvSpPr>
            <a:spLocks noGrp="1" noChangeArrowheads="1"/>
          </p:cNvSpPr>
          <p:nvPr>
            <p:ph idx="1"/>
          </p:nvPr>
        </p:nvSpPr>
        <p:spPr/>
        <p:txBody>
          <a:bodyPr/>
          <a:lstStyle/>
          <a:p>
            <a:pPr algn="l" rtl="0">
              <a:lnSpc>
                <a:spcPct val="80000"/>
              </a:lnSpc>
            </a:pPr>
            <a:r>
              <a:rPr lang="en-US" altLang="ko-KR" sz="2400">
                <a:ea typeface="Gulim" pitchFamily="34" charset="-127"/>
              </a:rPr>
              <a:t>The buffer action of the mucus covering the columnar cells is interfered with when the everted columnar epithelium in ectropion is exposed to the acidic vaginal environment. This leads to the destruction and eventual replacement of the columnar epithelium by the newly formed metaplastic squamous epithelium. Metaplasia refers to the change or replacement of one type of epithelium by another. The metaplastic process mostly starts at the original squamocolumnar junction and proceeds centripetally towards the external os through the reproductive period to perimenopause. Thus, a new squamocolumnar junction is formed between the newly formed metaplastic squamous epithelium and thecolumnar epithelium remaining everted onto the ectocervix.</a:t>
            </a:r>
            <a:endParaRPr 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endParaRPr lang="en-US"/>
          </a:p>
        </p:txBody>
      </p:sp>
      <p:pic>
        <p:nvPicPr>
          <p:cNvPr id="249860" name="Picture 4"/>
          <p:cNvPicPr>
            <a:picLocks noGrp="1" noChangeAspect="1" noChangeArrowheads="1"/>
          </p:cNvPicPr>
          <p:nvPr>
            <p:ph idx="1"/>
          </p:nvPr>
        </p:nvPicPr>
        <p:blipFill>
          <a:blip r:embed="rId2"/>
          <a:srcRect/>
          <a:stretch>
            <a:fillRect/>
          </a:stretch>
        </p:blipFill>
        <p:spPr>
          <a:xfrm>
            <a:off x="0" y="2205038"/>
            <a:ext cx="8840788" cy="2501900"/>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anatomy</a:t>
            </a:r>
            <a:endParaRPr lang="en-GB"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عنصر نائب للمحتوى 2"/>
          <p:cNvSpPr>
            <a:spLocks noGrp="1"/>
          </p:cNvSpPr>
          <p:nvPr>
            <p:ph idx="1"/>
          </p:nvPr>
        </p:nvSpPr>
        <p:spPr/>
        <p:txBody>
          <a:bodyPr>
            <a:normAutofit/>
          </a:bodyPr>
          <a:lstStyle/>
          <a:p>
            <a:r>
              <a:rPr lang="en-GB" b="1" dirty="0" smtClean="0">
                <a:effectLst>
                  <a:outerShdw blurRad="38100" dist="38100" dir="2700000" algn="tl">
                    <a:srgbClr val="000000">
                      <a:alpha val="43137"/>
                    </a:srgbClr>
                  </a:outerShdw>
                </a:effectLst>
              </a:rPr>
              <a:t>The cervix is </a:t>
            </a:r>
            <a:r>
              <a:rPr lang="en-US" altLang="ko-KR" b="1" dirty="0" err="1" smtClean="0">
                <a:effectLst>
                  <a:outerShdw blurRad="38100" dist="38100" dir="2700000" algn="tl">
                    <a:srgbClr val="000000">
                      <a:alpha val="43137"/>
                    </a:srgbClr>
                  </a:outerShdw>
                </a:effectLst>
                <a:ea typeface="Gulim" pitchFamily="34" charset="-127"/>
              </a:rPr>
              <a:t>fibromuscular</a:t>
            </a:r>
            <a:r>
              <a:rPr lang="en-US" altLang="ko-KR" b="1" dirty="0" smtClean="0">
                <a:effectLst>
                  <a:outerShdw blurRad="38100" dist="38100" dir="2700000" algn="tl">
                    <a:srgbClr val="000000">
                      <a:alpha val="43137"/>
                    </a:srgbClr>
                  </a:outerShdw>
                </a:effectLst>
                <a:ea typeface="Gulim" pitchFamily="34" charset="-127"/>
              </a:rPr>
              <a:t> </a:t>
            </a:r>
            <a:r>
              <a:rPr lang="en-GB" b="1" dirty="0" smtClean="0">
                <a:effectLst>
                  <a:outerShdw blurRad="38100" dist="38100" dir="2700000" algn="tl">
                    <a:srgbClr val="000000">
                      <a:alpha val="43137"/>
                    </a:srgbClr>
                  </a:outerShdw>
                </a:effectLst>
              </a:rPr>
              <a:t>inferior part of the uterus protruding into the vagina. It measures 2.5-3 cm in diameter and 3-5 cm in length. The normal anatomic position of the cervix is angulated slightly downward and backward.</a:t>
            </a:r>
          </a:p>
          <a:p>
            <a:endParaRPr lang="en-GB" b="1"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endParaRPr lang="en-US"/>
          </a:p>
        </p:txBody>
      </p:sp>
      <p:sp>
        <p:nvSpPr>
          <p:cNvPr id="250883" name="Rectangle 3"/>
          <p:cNvSpPr>
            <a:spLocks noGrp="1" noChangeArrowheads="1"/>
          </p:cNvSpPr>
          <p:nvPr>
            <p:ph idx="1"/>
          </p:nvPr>
        </p:nvSpPr>
        <p:spPr/>
        <p:txBody>
          <a:bodyPr/>
          <a:lstStyle/>
          <a:p>
            <a:pPr algn="l" rtl="0"/>
            <a:r>
              <a:rPr lang="en-US" altLang="ko-KR" sz="3600" b="1" dirty="0">
                <a:effectLst>
                  <a:outerShdw blurRad="38100" dist="38100" dir="2700000" algn="tl">
                    <a:srgbClr val="000000">
                      <a:alpha val="43137"/>
                    </a:srgbClr>
                  </a:outerShdw>
                </a:effectLst>
                <a:ea typeface="Gulim" pitchFamily="34" charset="-127"/>
              </a:rPr>
              <a:t>As the woman passes from the reproductive to the </a:t>
            </a:r>
            <a:r>
              <a:rPr lang="en-US" altLang="ko-KR" sz="3600" b="1" dirty="0" err="1">
                <a:effectLst>
                  <a:outerShdw blurRad="38100" dist="38100" dir="2700000" algn="tl">
                    <a:srgbClr val="000000">
                      <a:alpha val="43137"/>
                    </a:srgbClr>
                  </a:outerShdw>
                </a:effectLst>
                <a:ea typeface="Gulim" pitchFamily="34" charset="-127"/>
              </a:rPr>
              <a:t>perimenopausal</a:t>
            </a:r>
            <a:r>
              <a:rPr lang="en-US" altLang="ko-KR" sz="3600" b="1" dirty="0">
                <a:effectLst>
                  <a:outerShdw blurRad="38100" dist="38100" dir="2700000" algn="tl">
                    <a:srgbClr val="000000">
                      <a:alpha val="43137"/>
                    </a:srgbClr>
                  </a:outerShdw>
                </a:effectLst>
                <a:ea typeface="Gulim" pitchFamily="34" charset="-127"/>
              </a:rPr>
              <a:t> age group, the location of the new </a:t>
            </a:r>
            <a:r>
              <a:rPr lang="en-US" altLang="ko-KR" sz="3600" b="1" dirty="0" err="1">
                <a:effectLst>
                  <a:outerShdw blurRad="38100" dist="38100" dir="2700000" algn="tl">
                    <a:srgbClr val="000000">
                      <a:alpha val="43137"/>
                    </a:srgbClr>
                  </a:outerShdw>
                </a:effectLst>
                <a:ea typeface="Gulim" pitchFamily="34" charset="-127"/>
              </a:rPr>
              <a:t>squamocolumnar</a:t>
            </a:r>
            <a:r>
              <a:rPr lang="en-US" altLang="ko-KR" sz="3600" b="1" dirty="0">
                <a:effectLst>
                  <a:outerShdw blurRad="38100" dist="38100" dir="2700000" algn="tl">
                    <a:srgbClr val="000000">
                      <a:alpha val="43137"/>
                    </a:srgbClr>
                  </a:outerShdw>
                </a:effectLst>
                <a:ea typeface="Gulim" pitchFamily="34" charset="-127"/>
              </a:rPr>
              <a:t> junction progressively moves on the </a:t>
            </a:r>
            <a:r>
              <a:rPr lang="en-US" altLang="ko-KR" sz="3600" b="1" dirty="0" err="1">
                <a:effectLst>
                  <a:outerShdw blurRad="38100" dist="38100" dir="2700000" algn="tl">
                    <a:srgbClr val="000000">
                      <a:alpha val="43137"/>
                    </a:srgbClr>
                  </a:outerShdw>
                </a:effectLst>
                <a:ea typeface="Gulim" pitchFamily="34" charset="-127"/>
              </a:rPr>
              <a:t>ectocervix</a:t>
            </a:r>
            <a:r>
              <a:rPr lang="en-US" altLang="ko-KR" sz="3600" b="1" dirty="0">
                <a:effectLst>
                  <a:outerShdw blurRad="38100" dist="38100" dir="2700000" algn="tl">
                    <a:srgbClr val="000000">
                      <a:alpha val="43137"/>
                    </a:srgbClr>
                  </a:outerShdw>
                </a:effectLst>
                <a:ea typeface="Gulim" pitchFamily="34" charset="-127"/>
              </a:rPr>
              <a:t> towards the external </a:t>
            </a:r>
            <a:r>
              <a:rPr lang="en-US" altLang="ko-KR" sz="3600" b="1" dirty="0" err="1">
                <a:effectLst>
                  <a:outerShdw blurRad="38100" dist="38100" dir="2700000" algn="tl">
                    <a:srgbClr val="000000">
                      <a:alpha val="43137"/>
                    </a:srgbClr>
                  </a:outerShdw>
                </a:effectLst>
                <a:ea typeface="Gulim" pitchFamily="34" charset="-127"/>
              </a:rPr>
              <a:t>os</a:t>
            </a:r>
            <a:r>
              <a:rPr lang="en-US" altLang="ko-KR" sz="3600" b="1" dirty="0">
                <a:effectLst>
                  <a:outerShdw blurRad="38100" dist="38100" dir="2700000" algn="tl">
                    <a:srgbClr val="000000">
                      <a:alpha val="43137"/>
                    </a:srgbClr>
                  </a:outerShdw>
                </a:effectLst>
                <a:ea typeface="Gulim" pitchFamily="34" charset="-127"/>
              </a:rPr>
              <a:t>.</a:t>
            </a:r>
            <a:endParaRPr lang="en-US" sz="3600" b="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endParaRPr lang="en-US"/>
          </a:p>
        </p:txBody>
      </p:sp>
      <p:sp>
        <p:nvSpPr>
          <p:cNvPr id="251907" name="Rectangle 3"/>
          <p:cNvSpPr>
            <a:spLocks noGrp="1" noChangeArrowheads="1"/>
          </p:cNvSpPr>
          <p:nvPr>
            <p:ph idx="1"/>
          </p:nvPr>
        </p:nvSpPr>
        <p:spPr/>
        <p:txBody>
          <a:bodyPr/>
          <a:lstStyle/>
          <a:p>
            <a:pPr algn="l" rtl="0"/>
            <a:r>
              <a:rPr lang="en-US" altLang="ko-KR" b="1" dirty="0">
                <a:effectLst>
                  <a:outerShdw blurRad="38100" dist="38100" dir="2700000" algn="tl">
                    <a:srgbClr val="000000">
                      <a:alpha val="43137"/>
                    </a:srgbClr>
                  </a:outerShdw>
                </a:effectLst>
                <a:ea typeface="Gulim" pitchFamily="34" charset="-127"/>
              </a:rPr>
              <a:t>From the </a:t>
            </a:r>
            <a:r>
              <a:rPr lang="en-US" altLang="ko-KR" b="1" dirty="0" err="1">
                <a:effectLst>
                  <a:outerShdw blurRad="38100" dist="38100" dir="2700000" algn="tl">
                    <a:srgbClr val="000000">
                      <a:alpha val="43137"/>
                    </a:srgbClr>
                  </a:outerShdw>
                </a:effectLst>
                <a:ea typeface="Gulim" pitchFamily="34" charset="-127"/>
              </a:rPr>
              <a:t>perimenopausal</a:t>
            </a:r>
            <a:r>
              <a:rPr lang="en-US" altLang="ko-KR" b="1" dirty="0">
                <a:effectLst>
                  <a:outerShdw blurRad="38100" dist="38100" dir="2700000" algn="tl">
                    <a:srgbClr val="000000">
                      <a:alpha val="43137"/>
                    </a:srgbClr>
                  </a:outerShdw>
                </a:effectLst>
                <a:ea typeface="Gulim" pitchFamily="34" charset="-127"/>
              </a:rPr>
              <a:t> period and after the onset of menopause, the cervix shrinks due the lack of estrogen, and consequently, the movement of the new </a:t>
            </a:r>
            <a:r>
              <a:rPr lang="en-US" altLang="ko-KR" b="1" dirty="0" err="1">
                <a:effectLst>
                  <a:outerShdw blurRad="38100" dist="38100" dir="2700000" algn="tl">
                    <a:srgbClr val="000000">
                      <a:alpha val="43137"/>
                    </a:srgbClr>
                  </a:outerShdw>
                </a:effectLst>
                <a:ea typeface="Gulim" pitchFamily="34" charset="-127"/>
              </a:rPr>
              <a:t>squamocolumnar</a:t>
            </a:r>
            <a:r>
              <a:rPr lang="en-US" altLang="ko-KR" b="1" dirty="0">
                <a:effectLst>
                  <a:outerShdw blurRad="38100" dist="38100" dir="2700000" algn="tl">
                    <a:srgbClr val="000000">
                      <a:alpha val="43137"/>
                    </a:srgbClr>
                  </a:outerShdw>
                </a:effectLst>
                <a:ea typeface="Gulim" pitchFamily="34" charset="-127"/>
              </a:rPr>
              <a:t> junction towards the external </a:t>
            </a:r>
            <a:r>
              <a:rPr lang="en-US" altLang="ko-KR" b="1" dirty="0" err="1">
                <a:effectLst>
                  <a:outerShdw blurRad="38100" dist="38100" dir="2700000" algn="tl">
                    <a:srgbClr val="000000">
                      <a:alpha val="43137"/>
                    </a:srgbClr>
                  </a:outerShdw>
                </a:effectLst>
                <a:ea typeface="Gulim" pitchFamily="34" charset="-127"/>
              </a:rPr>
              <a:t>os</a:t>
            </a:r>
            <a:r>
              <a:rPr lang="en-US" altLang="ko-KR" b="1" dirty="0">
                <a:effectLst>
                  <a:outerShdw blurRad="38100" dist="38100" dir="2700000" algn="tl">
                    <a:srgbClr val="000000">
                      <a:alpha val="43137"/>
                    </a:srgbClr>
                  </a:outerShdw>
                </a:effectLst>
                <a:ea typeface="Gulim" pitchFamily="34" charset="-127"/>
              </a:rPr>
              <a:t> and into the </a:t>
            </a:r>
            <a:r>
              <a:rPr lang="en-US" altLang="ko-KR" b="1" dirty="0" err="1">
                <a:effectLst>
                  <a:outerShdw blurRad="38100" dist="38100" dir="2700000" algn="tl">
                    <a:srgbClr val="000000">
                      <a:alpha val="43137"/>
                    </a:srgbClr>
                  </a:outerShdw>
                </a:effectLst>
                <a:ea typeface="Gulim" pitchFamily="34" charset="-127"/>
              </a:rPr>
              <a:t>endocervical</a:t>
            </a:r>
            <a:r>
              <a:rPr lang="en-US" altLang="ko-KR" b="1" dirty="0">
                <a:effectLst>
                  <a:outerShdw blurRad="38100" dist="38100" dir="2700000" algn="tl">
                    <a:srgbClr val="000000">
                      <a:alpha val="43137"/>
                    </a:srgbClr>
                  </a:outerShdw>
                </a:effectLst>
                <a:ea typeface="Gulim" pitchFamily="34" charset="-127"/>
              </a:rPr>
              <a:t> canal is accelerated.</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endParaRPr lang="en-US"/>
          </a:p>
        </p:txBody>
      </p:sp>
      <p:pic>
        <p:nvPicPr>
          <p:cNvPr id="252932" name="Picture 4"/>
          <p:cNvPicPr>
            <a:picLocks noGrp="1" noChangeAspect="1" noChangeArrowheads="1"/>
          </p:cNvPicPr>
          <p:nvPr>
            <p:ph idx="1"/>
          </p:nvPr>
        </p:nvPicPr>
        <p:blipFill>
          <a:blip r:embed="rId2"/>
          <a:srcRect/>
          <a:stretch>
            <a:fillRect/>
          </a:stretch>
        </p:blipFill>
        <p:spPr>
          <a:xfrm>
            <a:off x="0" y="2205038"/>
            <a:ext cx="9145588" cy="3108325"/>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endParaRPr lang="en-US"/>
          </a:p>
        </p:txBody>
      </p:sp>
      <p:sp>
        <p:nvSpPr>
          <p:cNvPr id="254979" name="Rectangle 3"/>
          <p:cNvSpPr>
            <a:spLocks noGrp="1" noChangeArrowheads="1"/>
          </p:cNvSpPr>
          <p:nvPr>
            <p:ph idx="1"/>
          </p:nvPr>
        </p:nvSpPr>
        <p:spPr/>
        <p:txBody>
          <a:bodyPr/>
          <a:lstStyle/>
          <a:p>
            <a:pPr algn="l" rtl="0"/>
            <a:r>
              <a:rPr lang="en-US" altLang="ko-KR" b="1" dirty="0">
                <a:effectLst>
                  <a:outerShdw blurRad="38100" dist="38100" dir="2700000" algn="tl">
                    <a:srgbClr val="000000">
                      <a:alpha val="43137"/>
                    </a:srgbClr>
                  </a:outerShdw>
                </a:effectLst>
                <a:ea typeface="Gulim" pitchFamily="34" charset="-127"/>
              </a:rPr>
              <a:t>In postmenopausal women, the new </a:t>
            </a:r>
            <a:r>
              <a:rPr lang="en-US" altLang="ko-KR" b="1" dirty="0" err="1">
                <a:effectLst>
                  <a:outerShdw blurRad="38100" dist="38100" dir="2700000" algn="tl">
                    <a:srgbClr val="000000">
                      <a:alpha val="43137"/>
                    </a:srgbClr>
                  </a:outerShdw>
                </a:effectLst>
                <a:ea typeface="Gulim" pitchFamily="34" charset="-127"/>
              </a:rPr>
              <a:t>squamocolumnar</a:t>
            </a:r>
            <a:r>
              <a:rPr lang="en-US" altLang="ko-KR" b="1" dirty="0">
                <a:effectLst>
                  <a:outerShdw blurRad="38100" dist="38100" dir="2700000" algn="tl">
                    <a:srgbClr val="000000">
                      <a:alpha val="43137"/>
                    </a:srgbClr>
                  </a:outerShdw>
                </a:effectLst>
                <a:ea typeface="Gulim" pitchFamily="34" charset="-127"/>
              </a:rPr>
              <a:t> junction is often invisible on visual examination .</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endParaRPr lang="en-US"/>
          </a:p>
        </p:txBody>
      </p:sp>
      <p:pic>
        <p:nvPicPr>
          <p:cNvPr id="256004" name="Picture 4"/>
          <p:cNvPicPr>
            <a:picLocks noGrp="1" noChangeAspect="1" noChangeArrowheads="1"/>
          </p:cNvPicPr>
          <p:nvPr>
            <p:ph idx="1"/>
          </p:nvPr>
        </p:nvPicPr>
        <p:blipFill>
          <a:blip r:embed="rId2"/>
          <a:srcRect/>
          <a:stretch>
            <a:fillRect/>
          </a:stretch>
        </p:blipFill>
        <p:spPr>
          <a:xfrm>
            <a:off x="323850" y="1671638"/>
            <a:ext cx="8640763" cy="3160712"/>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pic>
        <p:nvPicPr>
          <p:cNvPr id="4" name="عنصر نائب للمحتوى 3" descr="F:\New Folder (2)\Intraepithelial Disease of the Cervix, Vagina, and Vulva_files\42ccd04fe024f3304a217f434dd1d45f.gif"/>
          <p:cNvPicPr>
            <a:picLocks noGrp="1"/>
          </p:cNvPicPr>
          <p:nvPr>
            <p:ph idx="1"/>
          </p:nvPr>
        </p:nvPicPr>
        <p:blipFill>
          <a:blip r:embed="rId2"/>
          <a:srcRect/>
          <a:stretch>
            <a:fillRect/>
          </a:stretch>
        </p:blipFill>
        <p:spPr bwMode="auto">
          <a:xfrm>
            <a:off x="928662" y="714356"/>
            <a:ext cx="7286675" cy="585791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p>
        </p:txBody>
      </p:sp>
      <p:pic>
        <p:nvPicPr>
          <p:cNvPr id="86019" name="Picture 3" descr="FOURTH"/>
          <p:cNvPicPr>
            <a:picLocks noGrp="1" noChangeAspect="1" noChangeArrowheads="1"/>
          </p:cNvPicPr>
          <p:nvPr>
            <p:ph idx="1"/>
          </p:nvPr>
        </p:nvPicPr>
        <p:blipFill>
          <a:blip r:embed="rId2"/>
          <a:srcRect/>
          <a:stretch>
            <a:fillRect/>
          </a:stretch>
        </p:blipFill>
        <p:spPr>
          <a:xfrm>
            <a:off x="0" y="476250"/>
            <a:ext cx="8839200" cy="58928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endParaRPr lang="en-GB" dirty="0"/>
          </a:p>
        </p:txBody>
      </p:sp>
      <p:pic>
        <p:nvPicPr>
          <p:cNvPr id="1026" name="Picture 2" descr="f022002"/>
          <p:cNvPicPr>
            <a:picLocks noChangeAspect="1" noChangeArrowheads="1"/>
          </p:cNvPicPr>
          <p:nvPr/>
        </p:nvPicPr>
        <p:blipFill>
          <a:blip r:embed="rId2"/>
          <a:srcRect/>
          <a:stretch>
            <a:fillRect/>
          </a:stretch>
        </p:blipFill>
        <p:spPr bwMode="auto">
          <a:xfrm>
            <a:off x="2143108" y="45118"/>
            <a:ext cx="5500726" cy="681288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The transformation zone</a:t>
            </a:r>
            <a:endParaRPr lang="en-GB" dirty="0"/>
          </a:p>
        </p:txBody>
      </p:sp>
      <p:sp>
        <p:nvSpPr>
          <p:cNvPr id="3" name="عنصر نائب للمحتوى 2"/>
          <p:cNvSpPr>
            <a:spLocks noGrp="1"/>
          </p:cNvSpPr>
          <p:nvPr>
            <p:ph idx="1"/>
          </p:nvPr>
        </p:nvSpPr>
        <p:spPr/>
        <p:txBody>
          <a:bodyPr>
            <a:normAutofit fontScale="70000" lnSpcReduction="20000"/>
          </a:bodyPr>
          <a:lstStyle/>
          <a:p>
            <a:r>
              <a:rPr lang="en-GB" b="1" dirty="0" smtClean="0">
                <a:effectLst>
                  <a:outerShdw blurRad="38100" dist="38100" dir="2700000" algn="tl">
                    <a:srgbClr val="000000">
                      <a:alpha val="43137"/>
                    </a:srgbClr>
                  </a:outerShdw>
                </a:effectLst>
              </a:rPr>
              <a:t>The transformation zone is a dynamic area, usually located on the </a:t>
            </a:r>
            <a:r>
              <a:rPr lang="en-GB" b="1" dirty="0" err="1" smtClean="0">
                <a:effectLst>
                  <a:outerShdw blurRad="38100" dist="38100" dir="2700000" algn="tl">
                    <a:srgbClr val="000000">
                      <a:alpha val="43137"/>
                    </a:srgbClr>
                  </a:outerShdw>
                </a:effectLst>
              </a:rPr>
              <a:t>ectocervix</a:t>
            </a:r>
            <a:r>
              <a:rPr lang="en-GB" b="1" dirty="0" smtClean="0">
                <a:effectLst>
                  <a:outerShdw blurRad="38100" dist="38100" dir="2700000" algn="tl">
                    <a:srgbClr val="000000">
                      <a:alpha val="43137"/>
                    </a:srgbClr>
                  </a:outerShdw>
                </a:effectLst>
              </a:rPr>
              <a:t>. At times, the distal edge of the transformation zone extends into the upper vagina. The transformation zone, by definition, is the area between the original </a:t>
            </a:r>
            <a:r>
              <a:rPr lang="en-GB" b="1" dirty="0" err="1" smtClean="0">
                <a:effectLst>
                  <a:outerShdw blurRad="38100" dist="38100" dir="2700000" algn="tl">
                    <a:srgbClr val="000000">
                      <a:alpha val="43137"/>
                    </a:srgbClr>
                  </a:outerShdw>
                </a:effectLst>
              </a:rPr>
              <a:t>squamocolumnar</a:t>
            </a:r>
            <a:r>
              <a:rPr lang="en-GB" b="1" dirty="0" smtClean="0">
                <a:effectLst>
                  <a:outerShdw blurRad="38100" dist="38100" dir="2700000" algn="tl">
                    <a:srgbClr val="000000">
                      <a:alpha val="43137"/>
                    </a:srgbClr>
                  </a:outerShdw>
                </a:effectLst>
              </a:rPr>
              <a:t> junction and the current </a:t>
            </a:r>
            <a:r>
              <a:rPr lang="en-GB" b="1" dirty="0" err="1" smtClean="0">
                <a:effectLst>
                  <a:outerShdw blurRad="38100" dist="38100" dir="2700000" algn="tl">
                    <a:srgbClr val="000000">
                      <a:alpha val="43137"/>
                    </a:srgbClr>
                  </a:outerShdw>
                </a:effectLst>
              </a:rPr>
              <a:t>squamocolumnar</a:t>
            </a:r>
            <a:r>
              <a:rPr lang="en-GB" b="1" dirty="0" smtClean="0">
                <a:effectLst>
                  <a:outerShdw blurRad="38100" dist="38100" dir="2700000" algn="tl">
                    <a:srgbClr val="000000">
                      <a:alpha val="43137"/>
                    </a:srgbClr>
                  </a:outerShdw>
                </a:effectLst>
              </a:rPr>
              <a:t> junction. The transformation zone is that portion of the cervix that originally was columnar epithelium and through a process of </a:t>
            </a:r>
            <a:r>
              <a:rPr lang="en-GB" b="1" dirty="0" err="1" smtClean="0">
                <a:effectLst>
                  <a:outerShdw blurRad="38100" dist="38100" dir="2700000" algn="tl">
                    <a:srgbClr val="000000">
                      <a:alpha val="43137"/>
                    </a:srgbClr>
                  </a:outerShdw>
                </a:effectLst>
              </a:rPr>
              <a:t>squamous</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metaplasia</a:t>
            </a:r>
            <a:r>
              <a:rPr lang="en-GB" b="1" dirty="0" smtClean="0">
                <a:effectLst>
                  <a:outerShdw blurRad="38100" dist="38100" dir="2700000" algn="tl">
                    <a:srgbClr val="000000">
                      <a:alpha val="43137"/>
                    </a:srgbClr>
                  </a:outerShdw>
                </a:effectLst>
              </a:rPr>
              <a:t> is now </a:t>
            </a:r>
            <a:r>
              <a:rPr lang="en-GB" b="1" dirty="0" err="1" smtClean="0">
                <a:effectLst>
                  <a:outerShdw blurRad="38100" dist="38100" dir="2700000" algn="tl">
                    <a:srgbClr val="000000">
                      <a:alpha val="43137"/>
                    </a:srgbClr>
                  </a:outerShdw>
                </a:effectLst>
              </a:rPr>
              <a:t>squamous</a:t>
            </a:r>
            <a:r>
              <a:rPr lang="en-GB" b="1" dirty="0" smtClean="0">
                <a:effectLst>
                  <a:outerShdw blurRad="38100" dist="38100" dir="2700000" algn="tl">
                    <a:srgbClr val="000000">
                      <a:alpha val="43137"/>
                    </a:srgbClr>
                  </a:outerShdw>
                </a:effectLst>
              </a:rPr>
              <a:t> epithelium. </a:t>
            </a:r>
            <a:r>
              <a:rPr lang="en-GB" b="1" dirty="0" err="1" smtClean="0">
                <a:effectLst>
                  <a:outerShdw blurRad="38100" dist="38100" dir="2700000" algn="tl">
                    <a:srgbClr val="000000">
                      <a:alpha val="43137"/>
                    </a:srgbClr>
                  </a:outerShdw>
                </a:effectLst>
              </a:rPr>
              <a:t>Squamous</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metaplasia</a:t>
            </a:r>
            <a:r>
              <a:rPr lang="en-GB" b="1" dirty="0" smtClean="0">
                <a:effectLst>
                  <a:outerShdw blurRad="38100" dist="38100" dir="2700000" algn="tl">
                    <a:srgbClr val="000000">
                      <a:alpha val="43137"/>
                    </a:srgbClr>
                  </a:outerShdw>
                </a:effectLst>
              </a:rPr>
              <a:t> occurs continuously; however, this process is most active during </a:t>
            </a:r>
            <a:r>
              <a:rPr lang="en-GB" b="1" dirty="0" err="1" smtClean="0">
                <a:effectLst>
                  <a:outerShdw blurRad="38100" dist="38100" dir="2700000" algn="tl">
                    <a:srgbClr val="000000">
                      <a:alpha val="43137"/>
                    </a:srgbClr>
                  </a:outerShdw>
                </a:effectLst>
              </a:rPr>
              <a:t>fetal</a:t>
            </a:r>
            <a:r>
              <a:rPr lang="en-GB" b="1" dirty="0" smtClean="0">
                <a:effectLst>
                  <a:outerShdw blurRad="38100" dist="38100" dir="2700000" algn="tl">
                    <a:srgbClr val="000000">
                      <a:alpha val="43137"/>
                    </a:srgbClr>
                  </a:outerShdw>
                </a:effectLst>
              </a:rPr>
              <a:t> development, around the time of menarche, and during pregnancy. Local hormonal changes, as reflected by vaginal pH, influence this process.</a:t>
            </a:r>
          </a:p>
          <a:p>
            <a:endParaRPr lang="en-GB" b="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normAutofit fontScale="92500" lnSpcReduction="10000"/>
          </a:bodyPr>
          <a:lstStyle/>
          <a:p>
            <a:pPr>
              <a:lnSpc>
                <a:spcPct val="80000"/>
              </a:lnSpc>
            </a:pPr>
            <a:r>
              <a:rPr lang="en-US" b="1" dirty="0" smtClean="0">
                <a:effectLst>
                  <a:outerShdw blurRad="38100" dist="38100" dir="2700000" algn="tl">
                    <a:srgbClr val="000000">
                      <a:alpha val="43137"/>
                    </a:srgbClr>
                  </a:outerShdw>
                </a:effectLst>
              </a:rPr>
              <a:t>It consists of </a:t>
            </a:r>
            <a:r>
              <a:rPr lang="en-US" b="1" dirty="0" err="1" smtClean="0">
                <a:effectLst>
                  <a:outerShdw blurRad="38100" dist="38100" dir="2700000" algn="tl">
                    <a:srgbClr val="000000">
                      <a:alpha val="43137"/>
                    </a:srgbClr>
                  </a:outerShdw>
                </a:effectLst>
              </a:rPr>
              <a:t>endocervical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stroma</a:t>
            </a:r>
            <a:r>
              <a:rPr lang="en-US" b="1" dirty="0" smtClean="0">
                <a:effectLst>
                  <a:outerShdw blurRad="38100" dist="38100" dir="2700000" algn="tl">
                    <a:srgbClr val="000000">
                      <a:alpha val="43137"/>
                    </a:srgbClr>
                  </a:outerShdw>
                </a:effectLst>
              </a:rPr>
              <a:t> and glands covered by </a:t>
            </a:r>
            <a:r>
              <a:rPr lang="en-US" b="1" dirty="0" err="1" smtClean="0">
                <a:effectLst>
                  <a:outerShdw blurRad="38100" dist="38100" dir="2700000" algn="tl">
                    <a:srgbClr val="000000">
                      <a:alpha val="43137"/>
                    </a:srgbClr>
                  </a:outerShdw>
                </a:effectLst>
              </a:rPr>
              <a:t>squamous</a:t>
            </a:r>
            <a:r>
              <a:rPr lang="en-US" b="1" dirty="0" smtClean="0">
                <a:effectLst>
                  <a:outerShdw blurRad="38100" dist="38100" dir="2700000" algn="tl">
                    <a:srgbClr val="000000">
                      <a:alpha val="43137"/>
                    </a:srgbClr>
                  </a:outerShdw>
                </a:effectLst>
              </a:rPr>
              <a:t> epithelium.</a:t>
            </a:r>
            <a:r>
              <a:rPr lang="en-US" altLang="ko-KR" b="1" dirty="0" smtClean="0">
                <a:effectLst>
                  <a:outerShdw blurRad="38100" dist="38100" dir="2700000" algn="tl">
                    <a:srgbClr val="000000">
                      <a:alpha val="43137"/>
                    </a:srgbClr>
                  </a:outerShdw>
                </a:effectLst>
                <a:ea typeface="Gulim" pitchFamily="34" charset="-127"/>
              </a:rPr>
              <a:t> </a:t>
            </a:r>
          </a:p>
          <a:p>
            <a:pPr>
              <a:lnSpc>
                <a:spcPct val="80000"/>
              </a:lnSpc>
            </a:pPr>
            <a:r>
              <a:rPr lang="en-US" altLang="ko-KR" b="1" dirty="0" smtClean="0">
                <a:effectLst>
                  <a:outerShdw blurRad="38100" dist="38100" dir="2700000" algn="tl">
                    <a:srgbClr val="000000">
                      <a:alpha val="43137"/>
                    </a:srgbClr>
                  </a:outerShdw>
                </a:effectLst>
                <a:ea typeface="Gulim" pitchFamily="34" charset="-127"/>
              </a:rPr>
              <a:t>The position of the transformation zone varies according to age. In women during the childbearing age, the transformation zone is fully located on the </a:t>
            </a:r>
            <a:r>
              <a:rPr lang="en-US" altLang="ko-KR" b="1" dirty="0" err="1" smtClean="0">
                <a:effectLst>
                  <a:outerShdw blurRad="38100" dist="38100" dir="2700000" algn="tl">
                    <a:srgbClr val="000000">
                      <a:alpha val="43137"/>
                    </a:srgbClr>
                  </a:outerShdw>
                </a:effectLst>
                <a:ea typeface="Gulim" pitchFamily="34" charset="-127"/>
              </a:rPr>
              <a:t>ectocervix</a:t>
            </a:r>
            <a:r>
              <a:rPr lang="en-US" altLang="ko-KR" b="1" dirty="0" smtClean="0">
                <a:effectLst>
                  <a:outerShdw blurRad="38100" dist="38100" dir="2700000" algn="tl">
                    <a:srgbClr val="000000">
                      <a:alpha val="43137"/>
                    </a:srgbClr>
                  </a:outerShdw>
                </a:effectLst>
                <a:ea typeface="Gulim" pitchFamily="34" charset="-127"/>
              </a:rPr>
              <a:t>. </a:t>
            </a:r>
          </a:p>
          <a:p>
            <a:pPr>
              <a:lnSpc>
                <a:spcPct val="80000"/>
              </a:lnSpc>
            </a:pPr>
            <a:r>
              <a:rPr lang="en-US" altLang="ko-KR" b="1" dirty="0" smtClean="0">
                <a:effectLst>
                  <a:outerShdw blurRad="38100" dist="38100" dir="2700000" algn="tl">
                    <a:srgbClr val="000000">
                      <a:alpha val="43137"/>
                    </a:srgbClr>
                  </a:outerShdw>
                </a:effectLst>
                <a:ea typeface="Gulim" pitchFamily="34" charset="-127"/>
              </a:rPr>
              <a:t>In post-menopausal women the transformation zone is often located within the </a:t>
            </a:r>
            <a:r>
              <a:rPr lang="en-US" altLang="ko-KR" b="1" dirty="0" err="1" smtClean="0">
                <a:effectLst>
                  <a:outerShdw blurRad="38100" dist="38100" dir="2700000" algn="tl">
                    <a:srgbClr val="000000">
                      <a:alpha val="43137"/>
                    </a:srgbClr>
                  </a:outerShdw>
                </a:effectLst>
                <a:ea typeface="Gulim" pitchFamily="34" charset="-127"/>
              </a:rPr>
              <a:t>endocervical</a:t>
            </a:r>
            <a:r>
              <a:rPr lang="en-US" altLang="ko-KR" b="1" dirty="0" smtClean="0">
                <a:effectLst>
                  <a:outerShdw blurRad="38100" dist="38100" dir="2700000" algn="tl">
                    <a:srgbClr val="000000">
                      <a:alpha val="43137"/>
                    </a:srgbClr>
                  </a:outerShdw>
                </a:effectLst>
                <a:ea typeface="Gulim" pitchFamily="34" charset="-127"/>
              </a:rPr>
              <a:t> canal as the cervix shrinks with the decreasing levels of estrogen and Consequently, the transformation zone may move into the cervical canal.</a:t>
            </a:r>
            <a:endParaRPr lang="en-US" b="1" dirty="0" smtClean="0">
              <a:effectLst>
                <a:outerShdw blurRad="38100" dist="38100" dir="2700000" algn="tl">
                  <a:srgbClr val="000000">
                    <a:alpha val="43137"/>
                  </a:srgbClr>
                </a:outerShdw>
              </a:effectLst>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graphicFrame>
        <p:nvGraphicFramePr>
          <p:cNvPr id="1026" name="Object 4"/>
          <p:cNvGraphicFramePr>
            <a:graphicFrameLocks noGrp="1" noChangeAspect="1"/>
          </p:cNvGraphicFramePr>
          <p:nvPr>
            <p:ph idx="1"/>
          </p:nvPr>
        </p:nvGraphicFramePr>
        <p:xfrm>
          <a:off x="214282" y="0"/>
          <a:ext cx="8715436" cy="6429420"/>
        </p:xfrm>
        <a:graphic>
          <a:graphicData uri="http://schemas.openxmlformats.org/presentationml/2006/ole">
            <mc:AlternateContent xmlns:mc="http://schemas.openxmlformats.org/markup-compatibility/2006">
              <mc:Choice xmlns:v="urn:schemas-microsoft-com:vml" Requires="v">
                <p:oleObj spid="_x0000_s1028" name="Document" r:id="rId3" imgW="4563000" imgH="3429000" progId="Word.Document.8">
                  <p:embed/>
                </p:oleObj>
              </mc:Choice>
              <mc:Fallback>
                <p:oleObj name="Document" r:id="rId3" imgW="4563000" imgH="34290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0"/>
                        <a:ext cx="8715436" cy="64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مستطيل 3"/>
          <p:cNvSpPr/>
          <p:nvPr/>
        </p:nvSpPr>
        <p:spPr>
          <a:xfrm>
            <a:off x="6858016" y="5500702"/>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مستطيل 4"/>
          <p:cNvSpPr/>
          <p:nvPr/>
        </p:nvSpPr>
        <p:spPr>
          <a:xfrm>
            <a:off x="6072198" y="5214950"/>
            <a:ext cx="285752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altLang="ko-KR" b="1" dirty="0" smtClean="0">
                <a:effectLst>
                  <a:outerShdw blurRad="38100" dist="38100" dir="2700000" algn="tl">
                    <a:srgbClr val="000000">
                      <a:alpha val="43137"/>
                    </a:srgbClr>
                  </a:outerShdw>
                </a:effectLst>
                <a:ea typeface="Gulim" pitchFamily="34" charset="-127"/>
              </a:rPr>
              <a:t>Identifying the transformation zone is of great importance in </a:t>
            </a:r>
            <a:r>
              <a:rPr lang="en-US" altLang="ko-KR" b="1" dirty="0" err="1" smtClean="0">
                <a:effectLst>
                  <a:outerShdw blurRad="38100" dist="38100" dir="2700000" algn="tl">
                    <a:srgbClr val="000000">
                      <a:alpha val="43137"/>
                    </a:srgbClr>
                  </a:outerShdw>
                </a:effectLst>
                <a:ea typeface="Gulim" pitchFamily="34" charset="-127"/>
              </a:rPr>
              <a:t>colposcopy</a:t>
            </a:r>
            <a:r>
              <a:rPr lang="en-US" altLang="ko-KR" b="1" dirty="0" smtClean="0">
                <a:effectLst>
                  <a:outerShdw blurRad="38100" dist="38100" dir="2700000" algn="tl">
                    <a:srgbClr val="000000">
                      <a:alpha val="43137"/>
                    </a:srgbClr>
                  </a:outerShdw>
                </a:effectLst>
                <a:ea typeface="Gulim" pitchFamily="34" charset="-127"/>
              </a:rPr>
              <a:t>, as almost all manifestations of cervical carcinogenesis occur in this zone due to the high cell turnover of this tissue which is important in the pathogenesis of cervical carcinoma</a:t>
            </a:r>
            <a:endParaRPr lang="en-US" b="1" dirty="0" smtClean="0">
              <a:effectLst>
                <a:outerShdw blurRad="38100" dist="38100" dir="2700000" algn="tl">
                  <a:srgbClr val="000000">
                    <a:alpha val="43137"/>
                  </a:srgbClr>
                </a:outerShdw>
              </a:effectLst>
            </a:endParaRP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idx="1"/>
          </p:nvPr>
        </p:nvSpPr>
        <p:spPr/>
        <p:txBody>
          <a:bodyPr/>
          <a:lstStyle/>
          <a:p>
            <a:endParaRPr lang="en-US"/>
          </a:p>
        </p:txBody>
      </p:sp>
      <p:pic>
        <p:nvPicPr>
          <p:cNvPr id="105476" name="Picture 4" descr="CERVIX TRA ZONE"/>
          <p:cNvPicPr>
            <a:picLocks noChangeAspect="1" noChangeArrowheads="1"/>
          </p:cNvPicPr>
          <p:nvPr/>
        </p:nvPicPr>
        <p:blipFill>
          <a:blip r:embed="rId2"/>
          <a:srcRect/>
          <a:stretch>
            <a:fillRect/>
          </a:stretch>
        </p:blipFill>
        <p:spPr bwMode="auto">
          <a:xfrm>
            <a:off x="571500" y="158750"/>
            <a:ext cx="8572500" cy="67071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Cervical </a:t>
            </a:r>
            <a:r>
              <a:rPr lang="en-US"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ectropion</a:t>
            </a:r>
            <a:endParaRPr lang="en-GB"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عنصر نائب للمحتوى 2"/>
          <p:cNvSpPr>
            <a:spLocks noGrp="1"/>
          </p:cNvSpPr>
          <p:nvPr>
            <p:ph idx="1"/>
          </p:nvPr>
        </p:nvSpPr>
        <p:spPr/>
        <p:txBody>
          <a:bodyPr>
            <a:normAutofit fontScale="92500" lnSpcReduction="10000"/>
          </a:bodyPr>
          <a:lstStyle/>
          <a:p>
            <a:r>
              <a:rPr lang="en-US" altLang="ko-KR" b="1" dirty="0" smtClean="0">
                <a:effectLst>
                  <a:outerShdw blurRad="38100" dist="38100" dir="2700000" algn="tl">
                    <a:srgbClr val="000000">
                      <a:alpha val="43137"/>
                    </a:srgbClr>
                  </a:outerShdw>
                </a:effectLst>
                <a:ea typeface="Gulim" pitchFamily="34" charset="-127"/>
              </a:rPr>
              <a:t>Is the presence of </a:t>
            </a:r>
            <a:r>
              <a:rPr lang="en-US" altLang="ko-KR" b="1" dirty="0" err="1" smtClean="0">
                <a:effectLst>
                  <a:outerShdw blurRad="38100" dist="38100" dir="2700000" algn="tl">
                    <a:srgbClr val="000000">
                      <a:alpha val="43137"/>
                    </a:srgbClr>
                  </a:outerShdw>
                </a:effectLst>
                <a:ea typeface="Gulim" pitchFamily="34" charset="-127"/>
              </a:rPr>
              <a:t>everted</a:t>
            </a:r>
            <a:r>
              <a:rPr lang="en-US" altLang="ko-KR" b="1" dirty="0" smtClean="0">
                <a:effectLst>
                  <a:outerShdw blurRad="38100" dist="38100" dir="2700000" algn="tl">
                    <a:srgbClr val="000000">
                      <a:alpha val="43137"/>
                    </a:srgbClr>
                  </a:outerShdw>
                </a:effectLst>
                <a:ea typeface="Gulim" pitchFamily="34" charset="-127"/>
              </a:rPr>
              <a:t> </a:t>
            </a:r>
            <a:r>
              <a:rPr lang="en-US" altLang="ko-KR" b="1" dirty="0" err="1" smtClean="0">
                <a:effectLst>
                  <a:outerShdw blurRad="38100" dist="38100" dir="2700000" algn="tl">
                    <a:srgbClr val="000000">
                      <a:alpha val="43137"/>
                    </a:srgbClr>
                  </a:outerShdw>
                </a:effectLst>
                <a:ea typeface="Gulim" pitchFamily="34" charset="-127"/>
              </a:rPr>
              <a:t>endocervical</a:t>
            </a:r>
            <a:r>
              <a:rPr lang="en-US" altLang="ko-KR" b="1" dirty="0" smtClean="0">
                <a:effectLst>
                  <a:outerShdw blurRad="38100" dist="38100" dir="2700000" algn="tl">
                    <a:srgbClr val="000000">
                      <a:alpha val="43137"/>
                    </a:srgbClr>
                  </a:outerShdw>
                </a:effectLst>
                <a:ea typeface="Gulim" pitchFamily="34" charset="-127"/>
              </a:rPr>
              <a:t> columnar epithelium on the </a:t>
            </a:r>
            <a:r>
              <a:rPr lang="en-US" altLang="ko-KR" b="1" dirty="0" err="1" smtClean="0">
                <a:effectLst>
                  <a:outerShdw blurRad="38100" dist="38100" dir="2700000" algn="tl">
                    <a:srgbClr val="000000">
                      <a:alpha val="43137"/>
                    </a:srgbClr>
                  </a:outerShdw>
                </a:effectLst>
                <a:ea typeface="Gulim" pitchFamily="34" charset="-127"/>
              </a:rPr>
              <a:t>ectocervix</a:t>
            </a:r>
            <a:r>
              <a:rPr lang="en-US" altLang="ko-KR" b="1" dirty="0" smtClean="0">
                <a:effectLst>
                  <a:outerShdw blurRad="38100" dist="38100" dir="2700000" algn="tl">
                    <a:srgbClr val="000000">
                      <a:alpha val="43137"/>
                    </a:srgbClr>
                  </a:outerShdw>
                </a:effectLst>
                <a:ea typeface="Gulim" pitchFamily="34" charset="-127"/>
              </a:rPr>
              <a:t>.</a:t>
            </a:r>
          </a:p>
          <a:p>
            <a:r>
              <a:rPr lang="en-US" altLang="ko-KR" b="1" dirty="0" smtClean="0">
                <a:effectLst>
                  <a:outerShdw blurRad="38100" dist="38100" dir="2700000" algn="tl">
                    <a:srgbClr val="000000">
                      <a:alpha val="43137"/>
                    </a:srgbClr>
                  </a:outerShdw>
                </a:effectLst>
                <a:ea typeface="Gulim" pitchFamily="34" charset="-127"/>
              </a:rPr>
              <a:t>it is in reality an area of columnar epithelium that has not yet undergone </a:t>
            </a:r>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a:t>
            </a:r>
            <a:r>
              <a:rPr lang="en-US" altLang="ko-KR" b="1" dirty="0" err="1" smtClean="0">
                <a:effectLst>
                  <a:outerShdw blurRad="38100" dist="38100" dir="2700000" algn="tl">
                    <a:srgbClr val="000000">
                      <a:alpha val="43137"/>
                    </a:srgbClr>
                  </a:outerShdw>
                </a:effectLst>
                <a:ea typeface="Gulim" pitchFamily="34" charset="-127"/>
              </a:rPr>
              <a:t>metaplasia</a:t>
            </a:r>
            <a:r>
              <a:rPr lang="en-US" altLang="ko-KR" b="1" dirty="0" smtClean="0">
                <a:effectLst>
                  <a:outerShdw blurRad="38100" dist="38100" dir="2700000" algn="tl">
                    <a:srgbClr val="000000">
                      <a:alpha val="43137"/>
                    </a:srgbClr>
                  </a:outerShdw>
                </a:effectLst>
                <a:ea typeface="Gulim" pitchFamily="34" charset="-127"/>
              </a:rPr>
              <a:t>. it occurs when the cervix grows rapidly and enlarges under the influence of estrogen, after menarche and during pregnancy. And also seen in women under the influence of estrogen (combined oral contraceptive pills COCP, pregnancy).</a:t>
            </a:r>
            <a:endParaRPr lang="en-GB" b="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altLang="ko-KR" b="1" dirty="0" smtClean="0">
                <a:effectLst>
                  <a:outerShdw blurRad="38100" dist="38100" dir="2700000" algn="tl">
                    <a:srgbClr val="000000">
                      <a:alpha val="43137"/>
                    </a:srgbClr>
                  </a:outerShdw>
                </a:effectLst>
                <a:ea typeface="Gulim" pitchFamily="34" charset="-127"/>
              </a:rPr>
              <a:t>it is a normal, physiological occurrence in a woman</a:t>
            </a:r>
            <a:r>
              <a:rPr lang="en-US" altLang="ko-KR" b="1" dirty="0" smtClean="0">
                <a:effectLst>
                  <a:outerShdw blurRad="38100" dist="38100" dir="2700000" algn="tl">
                    <a:srgbClr val="000000">
                      <a:alpha val="43137"/>
                    </a:srgbClr>
                  </a:outerShdw>
                </a:effectLst>
                <a:latin typeface="Arial"/>
                <a:ea typeface="Gulim" pitchFamily="34" charset="-127"/>
              </a:rPr>
              <a:t>’</a:t>
            </a:r>
            <a:r>
              <a:rPr lang="en-US" altLang="ko-KR" b="1" dirty="0" smtClean="0">
                <a:effectLst>
                  <a:outerShdw blurRad="38100" dist="38100" dir="2700000" algn="tl">
                    <a:srgbClr val="000000">
                      <a:alpha val="43137"/>
                    </a:srgbClr>
                  </a:outerShdw>
                </a:effectLst>
                <a:ea typeface="Gulim" pitchFamily="34" charset="-127"/>
              </a:rPr>
              <a:t>s life. </a:t>
            </a:r>
          </a:p>
          <a:p>
            <a:r>
              <a:rPr lang="en-US" altLang="ko-KR" b="1" dirty="0" smtClean="0">
                <a:effectLst>
                  <a:outerShdw blurRad="38100" dist="38100" dir="2700000" algn="tl">
                    <a:srgbClr val="000000">
                      <a:alpha val="43137"/>
                    </a:srgbClr>
                  </a:outerShdw>
                </a:effectLst>
                <a:ea typeface="Gulim" pitchFamily="34" charset="-127"/>
              </a:rPr>
              <a:t>it is previously  called Cervical erosion  which is very inappropriate name and best to be avoid as it conveys quite the wrong impression of what is really a normal phenomenon.</a:t>
            </a:r>
            <a:endParaRPr lang="en-US" b="1" dirty="0" smtClean="0">
              <a:effectLst>
                <a:outerShdw blurRad="38100" dist="38100" dir="2700000" algn="tl">
                  <a:srgbClr val="000000">
                    <a:alpha val="43137"/>
                  </a:srgbClr>
                </a:outerShdw>
              </a:effectLst>
            </a:endParaRPr>
          </a:p>
          <a:p>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p:txBody>
          <a:bodyPr/>
          <a:lstStyle/>
          <a:p>
            <a:endParaRPr lang="en-US"/>
          </a:p>
        </p:txBody>
      </p:sp>
      <p:pic>
        <p:nvPicPr>
          <p:cNvPr id="22532" name="Picture 4" descr="Ectropion"/>
          <p:cNvPicPr>
            <a:picLocks noChangeAspect="1" noChangeArrowheads="1"/>
          </p:cNvPicPr>
          <p:nvPr/>
        </p:nvPicPr>
        <p:blipFill>
          <a:blip r:embed="rId2"/>
          <a:srcRect/>
          <a:stretch>
            <a:fillRect/>
          </a:stretch>
        </p:blipFill>
        <p:spPr bwMode="auto">
          <a:xfrm>
            <a:off x="1462088" y="0"/>
            <a:ext cx="6223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reflection blurRad="12700" stA="48000" endA="300" endPos="55000" dir="5400000" sy="-90000" algn="bl" rotWithShape="0"/>
                </a:effectLst>
              </a:rPr>
              <a:t>Clinical feature:</a:t>
            </a:r>
          </a:p>
        </p:txBody>
      </p:sp>
      <p:sp>
        <p:nvSpPr>
          <p:cNvPr id="113667" name="Rectangle 3"/>
          <p:cNvSpPr>
            <a:spLocks noGrp="1" noChangeArrowheads="1"/>
          </p:cNvSpPr>
          <p:nvPr>
            <p:ph idx="1"/>
          </p:nvPr>
        </p:nvSpPr>
        <p:spPr/>
        <p:txBody>
          <a:bodyPr/>
          <a:lstStyle/>
          <a:p>
            <a:pPr>
              <a:lnSpc>
                <a:spcPct val="80000"/>
              </a:lnSpc>
              <a:buFont typeface="Wingdings" pitchFamily="2" charset="2"/>
              <a:buNone/>
            </a:pPr>
            <a:endParaRPr lang="en-US" sz="1800" dirty="0"/>
          </a:p>
          <a:p>
            <a:pPr algn="l" rtl="0">
              <a:lnSpc>
                <a:spcPct val="80000"/>
              </a:lnSpc>
            </a:pPr>
            <a:r>
              <a:rPr lang="en-US" sz="2400" b="1" dirty="0">
                <a:effectLst>
                  <a:outerShdw blurRad="38100" dist="38100" dir="2700000" algn="tl">
                    <a:srgbClr val="000000">
                      <a:alpha val="43137"/>
                    </a:srgbClr>
                  </a:outerShdw>
                </a:effectLst>
              </a:rPr>
              <a:t>Most patients have </a:t>
            </a:r>
            <a:r>
              <a:rPr lang="en-US" sz="2400" b="1" u="sng" dirty="0">
                <a:effectLst>
                  <a:outerShdw blurRad="38100" dist="38100" dir="2700000" algn="tl">
                    <a:srgbClr val="000000">
                      <a:alpha val="43137"/>
                    </a:srgbClr>
                  </a:outerShdw>
                </a:effectLst>
              </a:rPr>
              <a:t>no complaint</a:t>
            </a:r>
            <a:r>
              <a:rPr lang="en-US" sz="2400" b="1" dirty="0">
                <a:effectLst>
                  <a:outerShdw blurRad="38100" dist="38100" dir="2700000" algn="tl">
                    <a:srgbClr val="000000">
                      <a:alpha val="43137"/>
                    </a:srgbClr>
                  </a:outerShdw>
                </a:effectLst>
              </a:rPr>
              <a:t>.(seen during speculum examination</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or it can be associated with: </a:t>
            </a:r>
          </a:p>
          <a:p>
            <a:pPr algn="l" rtl="0">
              <a:lnSpc>
                <a:spcPct val="80000"/>
              </a:lnSpc>
            </a:pPr>
            <a:r>
              <a:rPr lang="en-US" sz="2400" b="1" dirty="0">
                <a:effectLst>
                  <a:outerShdw blurRad="38100" dist="38100" dir="2700000" algn="tl">
                    <a:srgbClr val="000000">
                      <a:alpha val="43137"/>
                    </a:srgbClr>
                  </a:outerShdw>
                </a:effectLst>
              </a:rPr>
              <a:t>        1.excessive </a:t>
            </a:r>
            <a:r>
              <a:rPr lang="en-US" sz="2400" b="1" dirty="0" err="1">
                <a:effectLst>
                  <a:outerShdw blurRad="38100" dist="38100" dir="2700000" algn="tl">
                    <a:srgbClr val="000000">
                      <a:alpha val="43137"/>
                    </a:srgbClr>
                  </a:outerShdw>
                </a:effectLst>
              </a:rPr>
              <a:t>Mucoid</a:t>
            </a:r>
            <a:r>
              <a:rPr lang="en-US" sz="2400" b="1" dirty="0">
                <a:effectLst>
                  <a:outerShdw blurRad="38100" dist="38100" dir="2700000" algn="tl">
                    <a:srgbClr val="000000">
                      <a:alpha val="43137"/>
                    </a:srgbClr>
                  </a:outerShdw>
                </a:effectLst>
              </a:rPr>
              <a:t> vaginal discharge.</a:t>
            </a:r>
          </a:p>
          <a:p>
            <a:pPr algn="l" rtl="0">
              <a:lnSpc>
                <a:spcPct val="80000"/>
              </a:lnSpc>
            </a:pPr>
            <a:r>
              <a:rPr lang="en-US" sz="2400" b="1" dirty="0">
                <a:effectLst>
                  <a:outerShdw blurRad="38100" dist="38100" dir="2700000" algn="tl">
                    <a:srgbClr val="000000">
                      <a:alpha val="43137"/>
                    </a:srgbClr>
                  </a:outerShdw>
                </a:effectLst>
              </a:rPr>
              <a:t>        2.Brown </a:t>
            </a:r>
            <a:r>
              <a:rPr lang="en-US" sz="2400" b="1" dirty="0" err="1">
                <a:effectLst>
                  <a:outerShdw blurRad="38100" dist="38100" dir="2700000" algn="tl">
                    <a:srgbClr val="000000">
                      <a:alpha val="43137"/>
                    </a:srgbClr>
                  </a:outerShdw>
                </a:effectLst>
              </a:rPr>
              <a:t>intermenstrual</a:t>
            </a:r>
            <a:r>
              <a:rPr lang="en-US" sz="2400" b="1" dirty="0">
                <a:effectLst>
                  <a:outerShdw blurRad="38100" dist="38100" dir="2700000" algn="tl">
                    <a:srgbClr val="000000">
                      <a:alpha val="43137"/>
                    </a:srgbClr>
                  </a:outerShdw>
                </a:effectLst>
              </a:rPr>
              <a:t> discharge.</a:t>
            </a:r>
          </a:p>
          <a:p>
            <a:pPr algn="l" rtl="0">
              <a:lnSpc>
                <a:spcPct val="80000"/>
              </a:lnSpc>
            </a:pPr>
            <a:r>
              <a:rPr lang="en-US" sz="2400" b="1" dirty="0">
                <a:effectLst>
                  <a:outerShdw blurRad="38100" dist="38100" dir="2700000" algn="tl">
                    <a:srgbClr val="000000">
                      <a:alpha val="43137"/>
                    </a:srgbClr>
                  </a:outerShdw>
                </a:effectLst>
              </a:rPr>
              <a:t>        3. Slight </a:t>
            </a:r>
            <a:r>
              <a:rPr lang="en-US" sz="2400" b="1" dirty="0" err="1">
                <a:effectLst>
                  <a:outerShdw blurRad="38100" dist="38100" dir="2700000" algn="tl">
                    <a:srgbClr val="000000">
                      <a:alpha val="43137"/>
                    </a:srgbClr>
                  </a:outerShdw>
                </a:effectLst>
              </a:rPr>
              <a:t>postcoital</a:t>
            </a:r>
            <a:r>
              <a:rPr lang="en-US" sz="2400" b="1" dirty="0">
                <a:effectLst>
                  <a:outerShdw blurRad="38100" dist="38100" dir="2700000" algn="tl">
                    <a:srgbClr val="000000">
                      <a:alpha val="43137"/>
                    </a:srgbClr>
                  </a:outerShdw>
                </a:effectLst>
              </a:rPr>
              <a:t> bleeding.(should investigated)</a:t>
            </a:r>
          </a:p>
          <a:p>
            <a:pPr algn="l" rtl="0">
              <a:lnSpc>
                <a:spcPct val="80000"/>
              </a:lnSpc>
            </a:pPr>
            <a:r>
              <a:rPr lang="en-US" sz="2400" b="1" dirty="0">
                <a:effectLst>
                  <a:outerShdw blurRad="38100" dist="38100" dir="2700000" algn="tl">
                    <a:srgbClr val="000000">
                      <a:alpha val="43137"/>
                    </a:srgbClr>
                  </a:outerShdw>
                </a:effectLst>
              </a:rPr>
              <a:t>        4.During pregnancy slight bleeding (could be a cause of early pregnancy bleeding or Anti-Partum </a:t>
            </a:r>
            <a:r>
              <a:rPr lang="en-US" sz="2400" b="1" dirty="0" err="1">
                <a:effectLst>
                  <a:outerShdw blurRad="38100" dist="38100" dir="2700000" algn="tl">
                    <a:srgbClr val="000000">
                      <a:alpha val="43137"/>
                    </a:srgbClr>
                  </a:outerShdw>
                </a:effectLst>
              </a:rPr>
              <a:t>Haemorrhage</a:t>
            </a:r>
            <a:r>
              <a:rPr lang="en-US" sz="2400" b="1" dirty="0">
                <a:effectLst>
                  <a:outerShdw blurRad="38100" dist="38100" dir="2700000" algn="tl">
                    <a:srgbClr val="000000">
                      <a:alpha val="43137"/>
                    </a:srgbClr>
                  </a:outerShdw>
                </a:effectLst>
              </a:rPr>
              <a:t> APH).</a:t>
            </a:r>
          </a:p>
          <a:p>
            <a:pPr algn="l" rtl="0">
              <a:lnSpc>
                <a:spcPct val="80000"/>
              </a:lnSpc>
            </a:pPr>
            <a:r>
              <a:rPr lang="en-US" sz="2400" b="1" dirty="0">
                <a:effectLst>
                  <a:outerShdw blurRad="38100" dist="38100" dir="2700000" algn="tl">
                    <a:srgbClr val="000000">
                      <a:alpha val="43137"/>
                    </a:srgbClr>
                  </a:outerShdw>
                </a:effectLst>
              </a:rPr>
              <a:t>Pain is </a:t>
            </a:r>
            <a:r>
              <a:rPr lang="en-US" sz="2400" b="1" u="sng" dirty="0">
                <a:effectLst>
                  <a:outerShdw blurRad="38100" dist="38100" dir="2700000" algn="tl">
                    <a:srgbClr val="000000">
                      <a:alpha val="43137"/>
                    </a:srgbClr>
                  </a:outerShdw>
                </a:effectLst>
              </a:rPr>
              <a:t>never</a:t>
            </a:r>
            <a:r>
              <a:rPr lang="en-US" sz="2400" b="1" dirty="0">
                <a:effectLst>
                  <a:outerShdw blurRad="38100" dist="38100" dir="2700000" algn="tl">
                    <a:srgbClr val="000000">
                      <a:alpha val="43137"/>
                    </a:srgbClr>
                  </a:outerShdw>
                </a:effectLst>
              </a:rPr>
              <a:t> caused by an </a:t>
            </a:r>
            <a:r>
              <a:rPr lang="en-US" sz="2400" b="1" dirty="0" err="1">
                <a:effectLst>
                  <a:outerShdw blurRad="38100" dist="38100" dir="2700000" algn="tl">
                    <a:srgbClr val="000000">
                      <a:alpha val="43137"/>
                    </a:srgbClr>
                  </a:outerShdw>
                </a:effectLst>
              </a:rPr>
              <a:t>ectropion</a:t>
            </a:r>
            <a:r>
              <a:rPr lang="en-US" sz="2400" b="1" dirty="0">
                <a:effectLst>
                  <a:outerShdw blurRad="38100" dist="38100" dir="2700000" algn="tl">
                    <a:srgbClr val="000000">
                      <a:alpha val="43137"/>
                    </a:srgbClr>
                  </a:outerShdw>
                </a:effectLst>
              </a:rPr>
              <a:t> </a:t>
            </a:r>
            <a:r>
              <a:rPr lang="en-US" sz="2400" b="1" u="sng" dirty="0">
                <a:effectLst>
                  <a:outerShdw blurRad="38100" dist="38100" dir="2700000" algn="tl">
                    <a:srgbClr val="000000">
                      <a:alpha val="43137"/>
                    </a:srgbClr>
                  </a:outerShdw>
                </a:effectLst>
              </a:rPr>
              <a:t>nor </a:t>
            </a:r>
            <a:r>
              <a:rPr lang="en-US" sz="2400" b="1" dirty="0">
                <a:effectLst>
                  <a:outerShdw blurRad="38100" dist="38100" dir="2700000" algn="tl">
                    <a:srgbClr val="000000">
                      <a:alpha val="43137"/>
                    </a:srgbClr>
                  </a:outerShdw>
                </a:effectLst>
              </a:rPr>
              <a:t>is it a cause of backache or </a:t>
            </a:r>
            <a:r>
              <a:rPr lang="en-US" sz="2400" b="1" dirty="0" err="1">
                <a:effectLst>
                  <a:outerShdw blurRad="38100" dist="38100" dir="2700000" algn="tl">
                    <a:srgbClr val="000000">
                      <a:alpha val="43137"/>
                    </a:srgbClr>
                  </a:outerShdw>
                </a:effectLst>
              </a:rPr>
              <a:t>dysparunia</a:t>
            </a:r>
            <a:r>
              <a:rPr lang="en-US" sz="2400" b="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reflection blurRad="12700" stA="48000" endA="300" endPos="55000" dir="5400000" sy="-90000" algn="bl" rotWithShape="0"/>
                </a:effectLst>
              </a:rPr>
              <a:t>Sign</a:t>
            </a: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sp>
        <p:nvSpPr>
          <p:cNvPr id="114691" name="Rectangle 3"/>
          <p:cNvSpPr>
            <a:spLocks noGrp="1" noChangeArrowheads="1"/>
          </p:cNvSpPr>
          <p:nvPr>
            <p:ph idx="1"/>
          </p:nvPr>
        </p:nvSpPr>
        <p:spPr>
          <a:xfrm>
            <a:off x="0" y="1600200"/>
            <a:ext cx="8929718" cy="5257800"/>
          </a:xfrm>
        </p:spPr>
        <p:txBody>
          <a:bodyPr/>
          <a:lstStyle/>
          <a:p>
            <a:pPr rtl="0">
              <a:lnSpc>
                <a:spcPct val="80000"/>
              </a:lnSpc>
            </a:pPr>
            <a:r>
              <a:rPr lang="en-US" sz="2800" b="1" dirty="0">
                <a:effectLst>
                  <a:outerShdw blurRad="38100" dist="38100" dir="2700000" algn="tl">
                    <a:srgbClr val="000000">
                      <a:alpha val="43137"/>
                    </a:srgbClr>
                  </a:outerShdw>
                </a:effectLst>
              </a:rPr>
              <a:t>Speculum examination:</a:t>
            </a:r>
          </a:p>
          <a:p>
            <a:pPr rtl="0">
              <a:lnSpc>
                <a:spcPct val="80000"/>
              </a:lnSpc>
            </a:pPr>
            <a:r>
              <a:rPr lang="en-US" sz="2800" b="1" dirty="0">
                <a:effectLst>
                  <a:outerShdw blurRad="38100" dist="38100" dir="2700000" algn="tl">
                    <a:srgbClr val="000000">
                      <a:alpha val="43137"/>
                    </a:srgbClr>
                  </a:outerShdw>
                </a:effectLst>
              </a:rPr>
              <a:t>*Bright red area is seen </a:t>
            </a:r>
            <a:r>
              <a:rPr lang="en-US" sz="2800" b="1" dirty="0" smtClean="0">
                <a:effectLst>
                  <a:outerShdw blurRad="38100" dist="38100" dir="2700000" algn="tl">
                    <a:srgbClr val="000000">
                      <a:alpha val="43137"/>
                    </a:srgbClr>
                  </a:outerShdw>
                </a:effectLst>
              </a:rPr>
              <a:t>around the </a:t>
            </a:r>
            <a:r>
              <a:rPr lang="en-US" sz="2800" b="1" dirty="0">
                <a:effectLst>
                  <a:outerShdw blurRad="38100" dist="38100" dir="2700000" algn="tl">
                    <a:srgbClr val="000000">
                      <a:alpha val="43137"/>
                    </a:srgbClr>
                  </a:outerShdw>
                </a:effectLst>
              </a:rPr>
              <a:t>external </a:t>
            </a:r>
            <a:r>
              <a:rPr lang="en-US" sz="2800" b="1" dirty="0" err="1">
                <a:effectLst>
                  <a:outerShdw blurRad="38100" dist="38100" dir="2700000" algn="tl">
                    <a:srgbClr val="000000">
                      <a:alpha val="43137"/>
                    </a:srgbClr>
                  </a:outerShdw>
                </a:effectLst>
              </a:rPr>
              <a:t>os</a:t>
            </a:r>
            <a:r>
              <a:rPr lang="en-US" sz="2800" b="1" dirty="0">
                <a:effectLst>
                  <a:outerShdw blurRad="38100" dist="38100" dir="2700000" algn="tl">
                    <a:srgbClr val="000000">
                      <a:alpha val="43137"/>
                    </a:srgbClr>
                  </a:outerShdw>
                </a:effectLst>
              </a:rPr>
              <a:t> continuous with the </a:t>
            </a:r>
            <a:r>
              <a:rPr lang="en-US" sz="2800" b="1" dirty="0" err="1">
                <a:effectLst>
                  <a:outerShdw blurRad="38100" dist="38100" dir="2700000" algn="tl">
                    <a:srgbClr val="000000">
                      <a:alpha val="43137"/>
                    </a:srgbClr>
                  </a:outerShdw>
                </a:effectLst>
              </a:rPr>
              <a:t>endocervix</a:t>
            </a:r>
            <a:r>
              <a:rPr lang="en-US" sz="2800" b="1" dirty="0">
                <a:effectLst>
                  <a:outerShdw blurRad="38100" dist="38100" dir="2700000" algn="tl">
                    <a:srgbClr val="000000">
                      <a:alpha val="43137"/>
                    </a:srgbClr>
                  </a:outerShdw>
                </a:effectLst>
              </a:rPr>
              <a:t> with clearly defined outer edge. </a:t>
            </a:r>
            <a:r>
              <a:rPr lang="en-US" altLang="ko-KR" sz="2800" b="1" dirty="0">
                <a:effectLst>
                  <a:outerShdw blurRad="38100" dist="38100" dir="2700000" algn="tl">
                    <a:srgbClr val="000000">
                      <a:alpha val="43137"/>
                    </a:srgbClr>
                  </a:outerShdw>
                </a:effectLst>
                <a:ea typeface="Gulim" pitchFamily="34" charset="-127"/>
              </a:rPr>
              <a:t>The </a:t>
            </a:r>
            <a:r>
              <a:rPr lang="en-US" altLang="ko-KR" sz="2800" b="1" dirty="0" err="1">
                <a:effectLst>
                  <a:outerShdw blurRad="38100" dist="38100" dir="2700000" algn="tl">
                    <a:srgbClr val="000000">
                      <a:alpha val="43137"/>
                    </a:srgbClr>
                  </a:outerShdw>
                </a:effectLst>
                <a:ea typeface="Gulim" pitchFamily="34" charset="-127"/>
              </a:rPr>
              <a:t>eversion</a:t>
            </a:r>
            <a:r>
              <a:rPr lang="en-US" altLang="ko-KR" sz="2800" b="1" dirty="0">
                <a:effectLst>
                  <a:outerShdw blurRad="38100" dist="38100" dir="2700000" algn="tl">
                    <a:srgbClr val="000000">
                      <a:alpha val="43137"/>
                    </a:srgbClr>
                  </a:outerShdw>
                </a:effectLst>
                <a:ea typeface="Gulim" pitchFamily="34" charset="-127"/>
              </a:rPr>
              <a:t> of the columnar epithelium is more pronounced on the anterior and posterior lips of the </a:t>
            </a:r>
            <a:r>
              <a:rPr lang="en-US" altLang="ko-KR" sz="2800" b="1" dirty="0" err="1">
                <a:effectLst>
                  <a:outerShdw blurRad="38100" dist="38100" dir="2700000" algn="tl">
                    <a:srgbClr val="000000">
                      <a:alpha val="43137"/>
                    </a:srgbClr>
                  </a:outerShdw>
                </a:effectLst>
                <a:ea typeface="Gulim" pitchFamily="34" charset="-127"/>
              </a:rPr>
              <a:t>ectocervix</a:t>
            </a:r>
            <a:r>
              <a:rPr lang="en-US" altLang="ko-KR" sz="2800" b="1" dirty="0">
                <a:effectLst>
                  <a:outerShdw blurRad="38100" dist="38100" dir="2700000" algn="tl">
                    <a:srgbClr val="000000">
                      <a:alpha val="43137"/>
                    </a:srgbClr>
                  </a:outerShdw>
                </a:effectLst>
                <a:ea typeface="Gulim" pitchFamily="34" charset="-127"/>
              </a:rPr>
              <a:t> and less on the lateral lips.</a:t>
            </a:r>
          </a:p>
          <a:p>
            <a:pPr rtl="0">
              <a:lnSpc>
                <a:spcPct val="80000"/>
              </a:lnSpc>
            </a:pPr>
            <a:r>
              <a:rPr lang="en-US" altLang="ko-KR" sz="2800" b="1" dirty="0">
                <a:effectLst>
                  <a:outerShdw blurRad="38100" dist="38100" dir="2700000" algn="tl">
                    <a:srgbClr val="000000">
                      <a:alpha val="43137"/>
                    </a:srgbClr>
                  </a:outerShdw>
                </a:effectLst>
                <a:ea typeface="Gulim" pitchFamily="34" charset="-127"/>
              </a:rPr>
              <a:t>*It is not tender.</a:t>
            </a:r>
          </a:p>
          <a:p>
            <a:pPr rtl="0">
              <a:lnSpc>
                <a:spcPct val="80000"/>
              </a:lnSpc>
            </a:pPr>
            <a:r>
              <a:rPr lang="en-US" altLang="ko-KR" sz="2800" b="1" dirty="0">
                <a:effectLst>
                  <a:outerShdw blurRad="38100" dist="38100" dir="2700000" algn="tl">
                    <a:srgbClr val="000000">
                      <a:alpha val="43137"/>
                    </a:srgbClr>
                  </a:outerShdw>
                </a:effectLst>
                <a:ea typeface="Gulim" pitchFamily="34" charset="-127"/>
              </a:rPr>
              <a:t>*It bleeds from multiple pinpoint areas when touched.</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Differential diagnosis:</a:t>
            </a:r>
          </a:p>
        </p:txBody>
      </p:sp>
      <p:sp>
        <p:nvSpPr>
          <p:cNvPr id="115715" name="Rectangle 3"/>
          <p:cNvSpPr>
            <a:spLocks noGrp="1" noChangeArrowheads="1"/>
          </p:cNvSpPr>
          <p:nvPr>
            <p:ph idx="1"/>
          </p:nvPr>
        </p:nvSpPr>
        <p:spPr/>
        <p:txBody>
          <a:bodyPr/>
          <a:lstStyle/>
          <a:p>
            <a:endParaRPr lang="en-US"/>
          </a:p>
          <a:p>
            <a:pPr algn="l" rtl="0"/>
            <a:r>
              <a:rPr lang="en-US"/>
              <a:t>Carcinoma.</a:t>
            </a:r>
          </a:p>
          <a:p>
            <a:pPr algn="l" rtl="0"/>
            <a:r>
              <a:rPr lang="en-US"/>
              <a:t>Tuberculosis.</a:t>
            </a:r>
          </a:p>
          <a:p>
            <a:pPr algn="l" rtl="0"/>
            <a:r>
              <a:rPr lang="en-US"/>
              <a:t>Syphlytic ulcer </a:t>
            </a:r>
          </a:p>
          <a:p>
            <a:pPr algn="l" rtl="0"/>
            <a:r>
              <a:rPr lang="en-US"/>
              <a:t>Other ulcer.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Treatment:</a:t>
            </a:r>
          </a:p>
        </p:txBody>
      </p:sp>
      <p:sp>
        <p:nvSpPr>
          <p:cNvPr id="116739" name="Rectangle 3"/>
          <p:cNvSpPr>
            <a:spLocks noGrp="1" noChangeArrowheads="1"/>
          </p:cNvSpPr>
          <p:nvPr>
            <p:ph idx="1"/>
          </p:nvPr>
        </p:nvSpPr>
        <p:spPr/>
        <p:txBody>
          <a:bodyPr/>
          <a:lstStyle/>
          <a:p>
            <a:pPr>
              <a:lnSpc>
                <a:spcPct val="80000"/>
              </a:lnSpc>
            </a:pPr>
            <a:endParaRPr lang="en-US" sz="2800"/>
          </a:p>
          <a:p>
            <a:pPr algn="l" rtl="0">
              <a:lnSpc>
                <a:spcPct val="80000"/>
              </a:lnSpc>
            </a:pPr>
            <a:r>
              <a:rPr lang="en-US" sz="2800"/>
              <a:t>Cervical smear must be taken in all cases.</a:t>
            </a:r>
          </a:p>
          <a:p>
            <a:pPr algn="l" rtl="0">
              <a:lnSpc>
                <a:spcPct val="80000"/>
              </a:lnSpc>
            </a:pPr>
            <a:r>
              <a:rPr lang="en-US" sz="2800"/>
              <a:t>A. No treatment</a:t>
            </a:r>
          </a:p>
          <a:p>
            <a:pPr algn="l" rtl="0">
              <a:lnSpc>
                <a:spcPct val="80000"/>
              </a:lnSpc>
            </a:pPr>
            <a:r>
              <a:rPr lang="en-US" sz="2800"/>
              <a:t>Ectropion found on routine examination </a:t>
            </a:r>
            <a:r>
              <a:rPr lang="en-US" sz="2800" b="1" u="sng"/>
              <a:t>should not</a:t>
            </a:r>
            <a:r>
              <a:rPr lang="en-US" sz="2800"/>
              <a:t> be treated unless they are causing troublesome discharge.</a:t>
            </a:r>
          </a:p>
          <a:p>
            <a:pPr algn="l" rtl="0">
              <a:lnSpc>
                <a:spcPct val="80000"/>
              </a:lnSpc>
            </a:pPr>
            <a:r>
              <a:rPr lang="en-US" sz="2800"/>
              <a:t>Ectropion are not treated during pregnancy, most of them resolve after delivery.</a:t>
            </a:r>
          </a:p>
          <a:p>
            <a:pPr algn="l" rtl="0">
              <a:lnSpc>
                <a:spcPct val="80000"/>
              </a:lnSpc>
            </a:pPr>
            <a:r>
              <a:rPr lang="en-US" sz="2800"/>
              <a:t>Change the oral contraceptive contraception if patient complain of discharge to other contraceptive method. </a:t>
            </a:r>
          </a:p>
          <a:p>
            <a:pPr algn="l" rtl="0">
              <a:lnSpc>
                <a:spcPct val="80000"/>
              </a:lnSpc>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Treatment:</a:t>
            </a:r>
          </a:p>
        </p:txBody>
      </p:sp>
      <p:sp>
        <p:nvSpPr>
          <p:cNvPr id="117763" name="Rectangle 3"/>
          <p:cNvSpPr>
            <a:spLocks noGrp="1" noChangeArrowheads="1"/>
          </p:cNvSpPr>
          <p:nvPr>
            <p:ph idx="1"/>
          </p:nvPr>
        </p:nvSpPr>
        <p:spPr/>
        <p:txBody>
          <a:bodyPr/>
          <a:lstStyle/>
          <a:p>
            <a:pPr algn="l" rtl="0">
              <a:lnSpc>
                <a:spcPct val="90000"/>
              </a:lnSpc>
            </a:pPr>
            <a:r>
              <a:rPr lang="en-US"/>
              <a:t>B. Treatment needed</a:t>
            </a:r>
          </a:p>
          <a:p>
            <a:pPr algn="l" rtl="0">
              <a:lnSpc>
                <a:spcPct val="90000"/>
              </a:lnSpc>
            </a:pPr>
            <a:r>
              <a:rPr lang="en-US"/>
              <a:t>When a patient has a trouble some discharge, the Ectropion is treated by :</a:t>
            </a:r>
          </a:p>
          <a:p>
            <a:pPr algn="l" rtl="0">
              <a:lnSpc>
                <a:spcPct val="90000"/>
              </a:lnSpc>
            </a:pPr>
            <a:r>
              <a:rPr lang="en-US"/>
              <a:t>Thermal cauterization.</a:t>
            </a:r>
          </a:p>
          <a:p>
            <a:pPr algn="l" rtl="0">
              <a:lnSpc>
                <a:spcPct val="90000"/>
              </a:lnSpc>
            </a:pPr>
            <a:r>
              <a:rPr lang="en-US"/>
              <a:t>Cryosyrgery (freezing)</a:t>
            </a:r>
          </a:p>
          <a:p>
            <a:pPr algn="l" rtl="0">
              <a:lnSpc>
                <a:spcPct val="90000"/>
              </a:lnSpc>
            </a:pPr>
            <a:r>
              <a:rPr lang="en-US"/>
              <a:t>Laser.</a:t>
            </a:r>
          </a:p>
          <a:p>
            <a:pPr algn="l" rtl="0">
              <a:lnSpc>
                <a:spcPct val="90000"/>
              </a:lnSpc>
            </a:pPr>
            <a:r>
              <a:rPr lang="en-US"/>
              <a:t>The resulting raw area takes 6-8 weeks to become covered with squamous epithelium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normAutofit fontScale="92500" lnSpcReduction="20000"/>
          </a:bodyPr>
          <a:lstStyle/>
          <a:p>
            <a:r>
              <a:rPr lang="en-GB" b="1" dirty="0" smtClean="0">
                <a:effectLst>
                  <a:outerShdw blurRad="38100" dist="38100" dir="2700000" algn="tl">
                    <a:srgbClr val="000000">
                      <a:alpha val="43137"/>
                    </a:srgbClr>
                  </a:outerShdw>
                </a:effectLst>
              </a:rPr>
              <a:t>The external </a:t>
            </a:r>
            <a:r>
              <a:rPr lang="en-GB" b="1" dirty="0" err="1" smtClean="0">
                <a:effectLst>
                  <a:outerShdw blurRad="38100" dist="38100" dir="2700000" algn="tl">
                    <a:srgbClr val="000000">
                      <a:alpha val="43137"/>
                    </a:srgbClr>
                  </a:outerShdw>
                </a:effectLst>
              </a:rPr>
              <a:t>os</a:t>
            </a:r>
            <a:r>
              <a:rPr lang="en-GB" b="1" dirty="0" smtClean="0">
                <a:effectLst>
                  <a:outerShdw blurRad="38100" dist="38100" dir="2700000" algn="tl">
                    <a:srgbClr val="000000">
                      <a:alpha val="43137"/>
                    </a:srgbClr>
                  </a:outerShdw>
                </a:effectLst>
              </a:rPr>
              <a:t> is usually small and round in </a:t>
            </a:r>
            <a:r>
              <a:rPr lang="en-GB" b="1" dirty="0" err="1" smtClean="0">
                <a:effectLst>
                  <a:outerShdw blurRad="38100" dist="38100" dir="2700000" algn="tl">
                    <a:srgbClr val="000000">
                      <a:alpha val="43137"/>
                    </a:srgbClr>
                  </a:outerShdw>
                </a:effectLst>
              </a:rPr>
              <a:t>nulliparous</a:t>
            </a:r>
            <a:r>
              <a:rPr lang="en-GB" b="1" dirty="0" smtClean="0">
                <a:effectLst>
                  <a:outerShdw blurRad="38100" dist="38100" dir="2700000" algn="tl">
                    <a:srgbClr val="000000">
                      <a:alpha val="43137"/>
                    </a:srgbClr>
                  </a:outerShdw>
                </a:effectLst>
              </a:rPr>
              <a:t> women but can be seen as a transverse slit in those who have had cervical dilation during </a:t>
            </a:r>
            <a:r>
              <a:rPr lang="en-GB" b="1" dirty="0" err="1" smtClean="0">
                <a:effectLst>
                  <a:outerShdw blurRad="38100" dist="38100" dir="2700000" algn="tl">
                    <a:srgbClr val="000000">
                      <a:alpha val="43137"/>
                    </a:srgbClr>
                  </a:outerShdw>
                </a:effectLst>
              </a:rPr>
              <a:t>labor</a:t>
            </a:r>
            <a:r>
              <a:rPr lang="en-GB" b="1" dirty="0" smtClean="0">
                <a:effectLst>
                  <a:outerShdw blurRad="38100" dist="38100" dir="2700000" algn="tl">
                    <a:srgbClr val="000000">
                      <a:alpha val="43137"/>
                    </a:srgbClr>
                  </a:outerShdw>
                </a:effectLst>
              </a:rPr>
              <a:t>. The anterior and posterior </a:t>
            </a:r>
            <a:r>
              <a:rPr lang="en-GB" b="1" dirty="0" err="1" smtClean="0">
                <a:effectLst>
                  <a:outerShdw blurRad="38100" dist="38100" dir="2700000" algn="tl">
                    <a:srgbClr val="000000">
                      <a:alpha val="43137"/>
                    </a:srgbClr>
                  </a:outerShdw>
                </a:effectLst>
              </a:rPr>
              <a:t>fornices</a:t>
            </a:r>
            <a:r>
              <a:rPr lang="en-GB" b="1" dirty="0" smtClean="0">
                <a:effectLst>
                  <a:outerShdw blurRad="38100" dist="38100" dir="2700000" algn="tl">
                    <a:srgbClr val="000000">
                      <a:alpha val="43137"/>
                    </a:srgbClr>
                  </a:outerShdw>
                </a:effectLst>
              </a:rPr>
              <a:t> limit the </a:t>
            </a:r>
            <a:r>
              <a:rPr lang="en-GB" b="1" dirty="0" err="1" smtClean="0">
                <a:effectLst>
                  <a:outerShdw blurRad="38100" dist="38100" dir="2700000" algn="tl">
                    <a:srgbClr val="000000">
                      <a:alpha val="43137"/>
                    </a:srgbClr>
                  </a:outerShdw>
                </a:effectLst>
              </a:rPr>
              <a:t>portio</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exocervix</a:t>
            </a:r>
            <a:r>
              <a:rPr lang="en-GB" b="1" dirty="0" smtClean="0">
                <a:effectLst>
                  <a:outerShdw blurRad="38100" dist="38100" dir="2700000" algn="tl">
                    <a:srgbClr val="000000">
                      <a:alpha val="43137"/>
                    </a:srgbClr>
                  </a:outerShdw>
                </a:effectLst>
              </a:rPr>
              <a:t>). The cervical canal measures approximately 8 mm wide and contains longitudinal ridges. The opening of the cervical canal into the uterus is called the internal cervical </a:t>
            </a:r>
            <a:r>
              <a:rPr lang="en-GB" b="1" dirty="0" err="1" smtClean="0">
                <a:effectLst>
                  <a:outerShdw blurRad="38100" dist="38100" dir="2700000" algn="tl">
                    <a:srgbClr val="000000">
                      <a:alpha val="43137"/>
                    </a:srgbClr>
                  </a:outerShdw>
                </a:effectLst>
              </a:rPr>
              <a:t>os</a:t>
            </a:r>
            <a:r>
              <a:rPr lang="en-GB" b="1" dirty="0" smtClean="0">
                <a:effectLst>
                  <a:outerShdw blurRad="38100" dist="38100" dir="2700000" algn="tl">
                    <a:srgbClr val="000000">
                      <a:alpha val="43137"/>
                    </a:srgbClr>
                  </a:outerShdw>
                </a:effectLst>
              </a:rPr>
              <a:t>. The area between the </a:t>
            </a:r>
            <a:r>
              <a:rPr lang="en-GB" b="1" dirty="0" err="1" smtClean="0">
                <a:effectLst>
                  <a:outerShdw blurRad="38100" dist="38100" dir="2700000" algn="tl">
                    <a:srgbClr val="000000">
                      <a:alpha val="43137"/>
                    </a:srgbClr>
                  </a:outerShdw>
                </a:effectLst>
              </a:rPr>
              <a:t>endocervical</a:t>
            </a:r>
            <a:r>
              <a:rPr lang="en-GB" b="1" dirty="0" smtClean="0">
                <a:effectLst>
                  <a:outerShdw blurRad="38100" dist="38100" dir="2700000" algn="tl">
                    <a:srgbClr val="000000">
                      <a:alpha val="43137"/>
                    </a:srgbClr>
                  </a:outerShdw>
                </a:effectLst>
              </a:rPr>
              <a:t> and endometrial cavity is called the isthmus or lower uterine segment.</a:t>
            </a:r>
            <a:endParaRPr lang="en-GB" b="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err="1">
                <a:solidFill>
                  <a:srgbClr val="FF0000"/>
                </a:solidFill>
                <a:effectLst>
                  <a:outerShdw blurRad="38100" dist="38100" dir="2700000" algn="tl">
                    <a:srgbClr val="000000">
                      <a:alpha val="43137"/>
                    </a:srgbClr>
                  </a:outerShdw>
                  <a:reflection blurRad="12700" stA="48000" endA="300" endPos="55000" dir="5400000" sy="-90000" algn="bl" rotWithShape="0"/>
                </a:effectLst>
              </a:rPr>
              <a:t>Nabothian</a:t>
            </a:r>
            <a:r>
              <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rPr>
              <a:t> cysts (follicles):</a:t>
            </a:r>
          </a:p>
        </p:txBody>
      </p:sp>
      <p:sp>
        <p:nvSpPr>
          <p:cNvPr id="34819" name="Rectangle 3"/>
          <p:cNvSpPr>
            <a:spLocks noGrp="1" noChangeArrowheads="1"/>
          </p:cNvSpPr>
          <p:nvPr>
            <p:ph idx="1"/>
          </p:nvPr>
        </p:nvSpPr>
        <p:spPr/>
        <p:txBody>
          <a:bodyPr/>
          <a:lstStyle/>
          <a:p>
            <a:pPr algn="l" rtl="0">
              <a:lnSpc>
                <a:spcPct val="80000"/>
              </a:lnSpc>
            </a:pPr>
            <a:r>
              <a:rPr lang="en-US" altLang="ko-KR" sz="2800" b="1" dirty="0" err="1">
                <a:effectLst>
                  <a:outerShdw blurRad="38100" dist="38100" dir="2700000" algn="tl">
                    <a:srgbClr val="000000">
                      <a:alpha val="43137"/>
                    </a:srgbClr>
                  </a:outerShdw>
                </a:effectLst>
                <a:ea typeface="Gulim" pitchFamily="34" charset="-127"/>
              </a:rPr>
              <a:t>Nabothian</a:t>
            </a:r>
            <a:r>
              <a:rPr lang="en-US" altLang="ko-KR" sz="2800" b="1" dirty="0">
                <a:effectLst>
                  <a:outerShdw blurRad="38100" dist="38100" dir="2700000" algn="tl">
                    <a:srgbClr val="000000">
                      <a:alpha val="43137"/>
                    </a:srgbClr>
                  </a:outerShdw>
                </a:effectLst>
                <a:ea typeface="Gulim" pitchFamily="34" charset="-127"/>
              </a:rPr>
              <a:t> follicles (cysts) are retention cysts that develop as a result of the occlusion of an </a:t>
            </a:r>
            <a:r>
              <a:rPr lang="en-US" altLang="ko-KR" sz="2800" b="1" dirty="0" err="1">
                <a:effectLst>
                  <a:outerShdw blurRad="38100" dist="38100" dir="2700000" algn="tl">
                    <a:srgbClr val="000000">
                      <a:alpha val="43137"/>
                    </a:srgbClr>
                  </a:outerShdw>
                </a:effectLst>
                <a:ea typeface="Gulim" pitchFamily="34" charset="-127"/>
              </a:rPr>
              <a:t>endocervical</a:t>
            </a:r>
            <a:r>
              <a:rPr lang="en-US" altLang="ko-KR" sz="2800" b="1" dirty="0">
                <a:effectLst>
                  <a:outerShdw blurRad="38100" dist="38100" dir="2700000" algn="tl">
                    <a:srgbClr val="000000">
                      <a:alpha val="43137"/>
                    </a:srgbClr>
                  </a:outerShdw>
                </a:effectLst>
                <a:ea typeface="Gulim" pitchFamily="34" charset="-127"/>
              </a:rPr>
              <a:t> crypt opening or outlet by the overlying </a:t>
            </a:r>
            <a:r>
              <a:rPr lang="en-US" altLang="ko-KR" sz="2800" b="1" dirty="0" err="1">
                <a:effectLst>
                  <a:outerShdw blurRad="38100" dist="38100" dir="2700000" algn="tl">
                    <a:srgbClr val="000000">
                      <a:alpha val="43137"/>
                    </a:srgbClr>
                  </a:outerShdw>
                </a:effectLst>
                <a:ea typeface="Gulim" pitchFamily="34" charset="-127"/>
              </a:rPr>
              <a:t>metaplastic</a:t>
            </a:r>
            <a:r>
              <a:rPr lang="en-US" altLang="ko-KR" sz="2800" b="1" dirty="0">
                <a:effectLst>
                  <a:outerShdw blurRad="38100" dist="38100" dir="2700000" algn="tl">
                    <a:srgbClr val="000000">
                      <a:alpha val="43137"/>
                    </a:srgbClr>
                  </a:outerShdw>
                </a:effectLst>
                <a:ea typeface="Gulim" pitchFamily="34" charset="-127"/>
              </a:rPr>
              <a:t> </a:t>
            </a:r>
            <a:r>
              <a:rPr lang="en-US" altLang="ko-KR" sz="2800" b="1" dirty="0" err="1">
                <a:effectLst>
                  <a:outerShdw blurRad="38100" dist="38100" dir="2700000" algn="tl">
                    <a:srgbClr val="000000">
                      <a:alpha val="43137"/>
                    </a:srgbClr>
                  </a:outerShdw>
                </a:effectLst>
                <a:ea typeface="Gulim" pitchFamily="34" charset="-127"/>
              </a:rPr>
              <a:t>squamous</a:t>
            </a:r>
            <a:r>
              <a:rPr lang="en-US" altLang="ko-KR" sz="2800" b="1" dirty="0">
                <a:effectLst>
                  <a:outerShdw blurRad="38100" dist="38100" dir="2700000" algn="tl">
                    <a:srgbClr val="000000">
                      <a:alpha val="43137"/>
                    </a:srgbClr>
                  </a:outerShdw>
                </a:effectLst>
                <a:ea typeface="Gulim" pitchFamily="34" charset="-127"/>
              </a:rPr>
              <a:t> epithelium and it is located in the transfusion zone. The underlying (buried) columnar cells continuo to secret mucus, and a mucous retention cyst is created on the </a:t>
            </a:r>
            <a:r>
              <a:rPr lang="en-US" altLang="ko-KR" sz="2800" b="1" dirty="0" err="1">
                <a:effectLst>
                  <a:outerShdw blurRad="38100" dist="38100" dir="2700000" algn="tl">
                    <a:srgbClr val="000000">
                      <a:alpha val="43137"/>
                    </a:srgbClr>
                  </a:outerShdw>
                </a:effectLst>
                <a:ea typeface="Gulim" pitchFamily="34" charset="-127"/>
              </a:rPr>
              <a:t>ectocervix</a:t>
            </a:r>
            <a:r>
              <a:rPr lang="en-US" altLang="ko-KR" sz="2800" b="1" dirty="0">
                <a:effectLst>
                  <a:outerShdw blurRad="38100" dist="38100" dir="2700000" algn="tl">
                    <a:srgbClr val="000000">
                      <a:alpha val="43137"/>
                    </a:srgbClr>
                  </a:outerShdw>
                </a:effectLst>
                <a:ea typeface="Gulim" pitchFamily="34" charset="-127"/>
              </a:rPr>
              <a:t>.</a:t>
            </a:r>
          </a:p>
          <a:p>
            <a:pPr algn="l" rtl="0">
              <a:lnSpc>
                <a:spcPct val="80000"/>
              </a:lnSpc>
            </a:pPr>
            <a:r>
              <a:rPr lang="en-US" altLang="ko-KR" sz="2800" b="1" dirty="0">
                <a:effectLst>
                  <a:outerShdw blurRad="38100" dist="38100" dir="2700000" algn="tl">
                    <a:srgbClr val="000000">
                      <a:alpha val="43137"/>
                    </a:srgbClr>
                  </a:outerShdw>
                </a:effectLst>
                <a:ea typeface="Gulim" pitchFamily="34" charset="-127"/>
              </a:rPr>
              <a:t>It is so common that they are considered a normal variant and it is of no pathological significance. </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idx="1"/>
          </p:nvPr>
        </p:nvSpPr>
        <p:spPr/>
        <p:txBody>
          <a:bodyPr/>
          <a:lstStyle/>
          <a:p>
            <a:endParaRPr lang="en-US"/>
          </a:p>
        </p:txBody>
      </p:sp>
      <p:pic>
        <p:nvPicPr>
          <p:cNvPr id="35844" name="Picture 4" descr="nabothian"/>
          <p:cNvPicPr>
            <a:picLocks noChangeAspect="1" noChangeArrowheads="1"/>
          </p:cNvPicPr>
          <p:nvPr/>
        </p:nvPicPr>
        <p:blipFill>
          <a:blip r:embed="rId2"/>
          <a:srcRect/>
          <a:stretch>
            <a:fillRect/>
          </a:stretch>
        </p:blipFill>
        <p:spPr bwMode="auto">
          <a:xfrm>
            <a:off x="1677988" y="0"/>
            <a:ext cx="5788025"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err="1">
                <a:solidFill>
                  <a:srgbClr val="FF0000"/>
                </a:solidFill>
                <a:effectLst>
                  <a:outerShdw blurRad="38100" dist="38100" dir="2700000" algn="tl">
                    <a:srgbClr val="000000">
                      <a:alpha val="43137"/>
                    </a:srgbClr>
                  </a:outerShdw>
                  <a:reflection blurRad="12700" stA="48000" endA="300" endPos="55000" dir="5400000" sy="-90000" algn="bl" rotWithShape="0"/>
                </a:effectLst>
              </a:rPr>
              <a:t>Nabothian</a:t>
            </a:r>
            <a:r>
              <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rPr>
              <a:t> cysts</a:t>
            </a:r>
          </a:p>
        </p:txBody>
      </p:sp>
      <p:sp>
        <p:nvSpPr>
          <p:cNvPr id="118787" name="Rectangle 3"/>
          <p:cNvSpPr>
            <a:spLocks noGrp="1" noChangeArrowheads="1"/>
          </p:cNvSpPr>
          <p:nvPr>
            <p:ph idx="1"/>
          </p:nvPr>
        </p:nvSpPr>
        <p:spPr>
          <a:xfrm>
            <a:off x="457200" y="1268413"/>
            <a:ext cx="8229600" cy="5329237"/>
          </a:xfrm>
        </p:spPr>
        <p:txBody>
          <a:bodyPr/>
          <a:lstStyle/>
          <a:p>
            <a:pPr algn="l" rtl="0"/>
            <a:r>
              <a:rPr lang="en-US" sz="3600" b="1" dirty="0" err="1">
                <a:effectLst>
                  <a:outerShdw blurRad="38100" dist="38100" dir="2700000" algn="tl">
                    <a:srgbClr val="000000">
                      <a:alpha val="43137"/>
                    </a:srgbClr>
                  </a:outerShdw>
                </a:effectLst>
              </a:rPr>
              <a:t>Nabothian</a:t>
            </a:r>
            <a:r>
              <a:rPr lang="en-US" sz="3600" b="1" dirty="0">
                <a:effectLst>
                  <a:outerShdw blurRad="38100" dist="38100" dir="2700000" algn="tl">
                    <a:srgbClr val="000000">
                      <a:alpha val="43137"/>
                    </a:srgbClr>
                  </a:outerShdw>
                </a:effectLst>
              </a:rPr>
              <a:t> cysts are opaque, </a:t>
            </a:r>
            <a:r>
              <a:rPr lang="en-US" altLang="ko-KR" sz="3600" b="1" dirty="0">
                <a:effectLst>
                  <a:outerShdw blurRad="38100" dist="38100" dir="2700000" algn="tl">
                    <a:srgbClr val="000000">
                      <a:alpha val="43137"/>
                    </a:srgbClr>
                  </a:outerShdw>
                </a:effectLst>
                <a:ea typeface="Gulim" pitchFamily="34" charset="-127"/>
              </a:rPr>
              <a:t>ivory-white to yellowish </a:t>
            </a:r>
            <a:r>
              <a:rPr lang="en-US" altLang="ko-KR" sz="3600" b="1" dirty="0" smtClean="0">
                <a:effectLst>
                  <a:outerShdw blurRad="38100" dist="38100" dir="2700000" algn="tl">
                    <a:srgbClr val="000000">
                      <a:alpha val="43137"/>
                    </a:srgbClr>
                  </a:outerShdw>
                </a:effectLst>
                <a:ea typeface="Gulim" pitchFamily="34" charset="-127"/>
              </a:rPr>
              <a:t>on </a:t>
            </a:r>
            <a:r>
              <a:rPr lang="en-US" altLang="ko-KR" sz="3600" b="1" dirty="0">
                <a:effectLst>
                  <a:outerShdw blurRad="38100" dist="38100" dir="2700000" algn="tl">
                    <a:srgbClr val="000000">
                      <a:alpha val="43137"/>
                    </a:srgbClr>
                  </a:outerShdw>
                </a:effectLst>
                <a:ea typeface="Gulim" pitchFamily="34" charset="-127"/>
              </a:rPr>
              <a:t>visual examination. </a:t>
            </a:r>
          </a:p>
          <a:p>
            <a:pPr algn="l" rtl="0"/>
            <a:r>
              <a:rPr lang="en-US" altLang="ko-KR" sz="3600" b="1" dirty="0">
                <a:effectLst>
                  <a:outerShdw blurRad="38100" dist="38100" dir="2700000" algn="tl">
                    <a:srgbClr val="000000">
                      <a:alpha val="43137"/>
                    </a:srgbClr>
                  </a:outerShdw>
                </a:effectLst>
                <a:ea typeface="Gulim" pitchFamily="34" charset="-127"/>
              </a:rPr>
              <a:t>They vary generally in size from 2mm -3 cm. </a:t>
            </a:r>
          </a:p>
          <a:p>
            <a:pPr algn="l" rtl="0"/>
            <a:r>
              <a:rPr lang="en-US" altLang="ko-KR" sz="3600" b="1" dirty="0">
                <a:effectLst>
                  <a:outerShdw blurRad="38100" dist="38100" dir="2700000" algn="tl">
                    <a:srgbClr val="000000">
                      <a:alpha val="43137"/>
                    </a:srgbClr>
                  </a:outerShdw>
                </a:effectLst>
                <a:ea typeface="Gulim" pitchFamily="34" charset="-127"/>
              </a:rPr>
              <a:t>It needs no treatment.</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rPr>
              <a:t>Cervical polyp</a:t>
            </a:r>
          </a:p>
        </p:txBody>
      </p:sp>
      <p:sp>
        <p:nvSpPr>
          <p:cNvPr id="119811" name="Rectangle 3"/>
          <p:cNvSpPr>
            <a:spLocks noGrp="1" noChangeArrowheads="1"/>
          </p:cNvSpPr>
          <p:nvPr>
            <p:ph idx="1"/>
          </p:nvPr>
        </p:nvSpPr>
        <p:spPr/>
        <p:txBody>
          <a:bodyPr/>
          <a:lstStyle/>
          <a:p>
            <a:pPr algn="l" rtl="0"/>
            <a:r>
              <a:rPr lang="en-US" b="1" dirty="0" err="1">
                <a:effectLst>
                  <a:outerShdw blurRad="38100" dist="38100" dir="2700000" algn="tl">
                    <a:srgbClr val="000000">
                      <a:alpha val="43137"/>
                    </a:srgbClr>
                  </a:outerShdw>
                </a:effectLst>
              </a:rPr>
              <a:t>Ectocervical</a:t>
            </a:r>
            <a:r>
              <a:rPr lang="en-US" b="1" dirty="0">
                <a:effectLst>
                  <a:outerShdw blurRad="38100" dist="38100" dir="2700000" algn="tl">
                    <a:srgbClr val="000000">
                      <a:alpha val="43137"/>
                    </a:srgbClr>
                  </a:outerShdw>
                </a:effectLst>
              </a:rPr>
              <a:t> and </a:t>
            </a:r>
            <a:r>
              <a:rPr lang="en-US" b="1" dirty="0" err="1">
                <a:effectLst>
                  <a:outerShdw blurRad="38100" dist="38100" dir="2700000" algn="tl">
                    <a:srgbClr val="000000">
                      <a:alpha val="43137"/>
                    </a:srgbClr>
                  </a:outerShdw>
                </a:effectLst>
              </a:rPr>
              <a:t>endocervical</a:t>
            </a:r>
            <a:r>
              <a:rPr lang="en-US" b="1" dirty="0">
                <a:effectLst>
                  <a:outerShdw blurRad="38100" dist="38100" dir="2700000" algn="tl">
                    <a:srgbClr val="000000">
                      <a:alpha val="43137"/>
                    </a:srgbClr>
                  </a:outerShdw>
                </a:effectLst>
              </a:rPr>
              <a:t> polyps are the most common benign </a:t>
            </a:r>
            <a:r>
              <a:rPr lang="en-US" b="1" dirty="0" err="1">
                <a:effectLst>
                  <a:outerShdw blurRad="38100" dist="38100" dir="2700000" algn="tl">
                    <a:srgbClr val="000000">
                      <a:alpha val="43137"/>
                    </a:srgbClr>
                  </a:outerShdw>
                </a:effectLst>
              </a:rPr>
              <a:t>neoplastic</a:t>
            </a:r>
            <a:r>
              <a:rPr lang="en-US" b="1" dirty="0">
                <a:effectLst>
                  <a:outerShdw blurRad="38100" dist="38100" dir="2700000" algn="tl">
                    <a:srgbClr val="000000">
                      <a:alpha val="43137"/>
                    </a:srgbClr>
                  </a:outerShdw>
                </a:effectLst>
              </a:rPr>
              <a:t> growths of the cervix.</a:t>
            </a:r>
          </a:p>
          <a:p>
            <a:pPr algn="l" rtl="0"/>
            <a:r>
              <a:rPr lang="en-US" b="1" dirty="0">
                <a:effectLst>
                  <a:outerShdw blurRad="38100" dist="38100" dir="2700000" algn="tl">
                    <a:srgbClr val="000000">
                      <a:alpha val="43137"/>
                    </a:srgbClr>
                  </a:outerShdw>
                </a:effectLst>
              </a:rPr>
              <a:t>It may be isolated or multiple and vary in diameter from a few </a:t>
            </a:r>
            <a:r>
              <a:rPr lang="en-US" b="1" dirty="0" smtClean="0">
                <a:effectLst>
                  <a:outerShdw blurRad="38100" dist="38100" dir="2700000" algn="tl">
                    <a:srgbClr val="000000">
                      <a:alpha val="43137"/>
                    </a:srgbClr>
                  </a:outerShdw>
                </a:effectLst>
              </a:rPr>
              <a:t>millimeters </a:t>
            </a:r>
            <a:r>
              <a:rPr lang="en-US" b="1" dirty="0">
                <a:effectLst>
                  <a:outerShdw blurRad="38100" dist="38100" dir="2700000" algn="tl">
                    <a:srgbClr val="000000">
                      <a:alpha val="43137"/>
                    </a:srgbClr>
                  </a:outerShdw>
                </a:effectLst>
              </a:rPr>
              <a:t>to several centimeters.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5" name="Picture 3" descr="MII5"/>
          <p:cNvPicPr>
            <a:picLocks noGrp="1" noChangeAspect="1" noChangeArrowheads="1"/>
          </p:cNvPicPr>
          <p:nvPr>
            <p:ph sz="half" idx="1"/>
          </p:nvPr>
        </p:nvPicPr>
        <p:blipFill>
          <a:blip r:embed="rId2"/>
          <a:srcRect/>
          <a:stretch>
            <a:fillRect/>
          </a:stretch>
        </p:blipFill>
        <p:spPr>
          <a:xfrm>
            <a:off x="1676400" y="1371600"/>
            <a:ext cx="6400800" cy="4559300"/>
          </a:xfrm>
          <a:noFill/>
          <a:ln/>
        </p:spPr>
      </p:pic>
      <p:pic>
        <p:nvPicPr>
          <p:cNvPr id="38916" name="Picture 4" descr="AWS_ASIM0043"/>
          <p:cNvPicPr>
            <a:picLocks noGrp="1" noChangeAspect="1" noChangeArrowheads="1"/>
          </p:cNvPicPr>
          <p:nvPr>
            <p:ph sz="half" idx="2"/>
          </p:nvPr>
        </p:nvPicPr>
        <p:blipFill>
          <a:blip r:embed="rId3"/>
          <a:srcRect/>
          <a:stretch>
            <a:fillRect/>
          </a:stretch>
        </p:blipFill>
        <p:spPr>
          <a:xfrm>
            <a:off x="2590800" y="3584575"/>
            <a:ext cx="1676400" cy="97155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dirty="0"/>
          </a:p>
        </p:txBody>
      </p:sp>
      <p:sp>
        <p:nvSpPr>
          <p:cNvPr id="120835" name="Rectangle 3"/>
          <p:cNvSpPr>
            <a:spLocks noGrp="1" noChangeArrowheads="1"/>
          </p:cNvSpPr>
          <p:nvPr>
            <p:ph idx="1"/>
          </p:nvPr>
        </p:nvSpPr>
        <p:spPr/>
        <p:txBody>
          <a:bodyPr/>
          <a:lstStyle/>
          <a:p>
            <a:pPr algn="l" rtl="0">
              <a:lnSpc>
                <a:spcPct val="90000"/>
              </a:lnSpc>
            </a:pPr>
            <a:r>
              <a:rPr lang="en-US" sz="2800" b="1" dirty="0">
                <a:effectLst>
                  <a:outerShdw blurRad="38100" dist="38100" dir="2700000" algn="tl">
                    <a:srgbClr val="000000">
                      <a:alpha val="43137"/>
                    </a:srgbClr>
                  </a:outerShdw>
                </a:effectLst>
              </a:rPr>
              <a:t>Symptoms:</a:t>
            </a:r>
          </a:p>
          <a:p>
            <a:pPr algn="l" rtl="0">
              <a:lnSpc>
                <a:spcPct val="90000"/>
              </a:lnSpc>
            </a:pPr>
            <a:r>
              <a:rPr lang="en-US" sz="2800" b="1" dirty="0">
                <a:effectLst>
                  <a:outerShdw blurRad="38100" dist="38100" dir="2700000" algn="tl">
                    <a:srgbClr val="000000">
                      <a:alpha val="43137"/>
                    </a:srgbClr>
                  </a:outerShdw>
                </a:effectLst>
              </a:rPr>
              <a:t>A. Asymptomatic</a:t>
            </a:r>
          </a:p>
          <a:p>
            <a:pPr algn="l" rtl="0">
              <a:lnSpc>
                <a:spcPct val="90000"/>
              </a:lnSpc>
            </a:pPr>
            <a:r>
              <a:rPr lang="en-US" sz="2800" b="1" dirty="0">
                <a:effectLst>
                  <a:outerShdw blurRad="38100" dist="38100" dir="2700000" algn="tl">
                    <a:srgbClr val="000000">
                      <a:alpha val="43137"/>
                    </a:srgbClr>
                  </a:outerShdw>
                </a:effectLst>
              </a:rPr>
              <a:t>B. symptomatic</a:t>
            </a:r>
          </a:p>
          <a:p>
            <a:pPr algn="l" rtl="0">
              <a:lnSpc>
                <a:spcPct val="90000"/>
              </a:lnSpc>
            </a:pPr>
            <a:r>
              <a:rPr lang="en-US" sz="2800" b="1" dirty="0">
                <a:effectLst>
                  <a:outerShdw blurRad="38100" dist="38100" dir="2700000" algn="tl">
                    <a:srgbClr val="000000">
                      <a:alpha val="43137"/>
                    </a:srgbClr>
                  </a:outerShdw>
                </a:effectLst>
              </a:rPr>
              <a:t>they most commonly cause :</a:t>
            </a:r>
          </a:p>
          <a:p>
            <a:pPr algn="l" rtl="0">
              <a:lnSpc>
                <a:spcPct val="90000"/>
              </a:lnSpc>
            </a:pPr>
            <a:r>
              <a:rPr lang="en-US" sz="2800" b="1" dirty="0">
                <a:effectLst>
                  <a:outerShdw blurRad="38100" dist="38100" dir="2700000" algn="tl">
                    <a:srgbClr val="000000">
                      <a:alpha val="43137"/>
                    </a:srgbClr>
                  </a:outerShdw>
                </a:effectLst>
              </a:rPr>
              <a:t>     1. post coital bleeding.</a:t>
            </a:r>
          </a:p>
          <a:p>
            <a:pPr algn="l" rtl="0">
              <a:lnSpc>
                <a:spcPct val="90000"/>
              </a:lnSpc>
            </a:pPr>
            <a:r>
              <a:rPr lang="en-US" sz="2800" b="1" dirty="0">
                <a:effectLst>
                  <a:outerShdw blurRad="38100" dist="38100" dir="2700000" algn="tl">
                    <a:srgbClr val="000000">
                      <a:alpha val="43137"/>
                    </a:srgbClr>
                  </a:outerShdw>
                </a:effectLst>
              </a:rPr>
              <a:t>     2. </a:t>
            </a:r>
            <a:r>
              <a:rPr lang="en-US" sz="2800" b="1" dirty="0" err="1" smtClean="0">
                <a:effectLst>
                  <a:outerShdw blurRad="38100" dist="38100" dir="2700000" algn="tl">
                    <a:srgbClr val="000000">
                      <a:alpha val="43137"/>
                    </a:srgbClr>
                  </a:outerShdw>
                </a:effectLst>
              </a:rPr>
              <a:t>menorrhagia</a:t>
            </a:r>
            <a:r>
              <a:rPr lang="en-US" sz="2800" b="1" dirty="0" smtClean="0">
                <a:effectLst>
                  <a:outerShdw blurRad="38100" dist="38100" dir="2700000" algn="tl">
                    <a:srgbClr val="000000">
                      <a:alpha val="43137"/>
                    </a:srgbClr>
                  </a:outerShdw>
                </a:effectLst>
              </a:rPr>
              <a:t> &amp; irregular vaginal Bleeding .</a:t>
            </a:r>
            <a:endParaRPr lang="en-US" sz="2800" b="1" dirty="0">
              <a:effectLst>
                <a:outerShdw blurRad="38100" dist="38100" dir="2700000" algn="tl">
                  <a:srgbClr val="000000">
                    <a:alpha val="43137"/>
                  </a:srgbClr>
                </a:outerShdw>
              </a:effectLst>
            </a:endParaRPr>
          </a:p>
          <a:p>
            <a:pPr algn="l" rtl="0">
              <a:lnSpc>
                <a:spcPct val="90000"/>
              </a:lnSpc>
            </a:pPr>
            <a:r>
              <a:rPr lang="en-US" sz="2800" b="1" dirty="0">
                <a:effectLst>
                  <a:outerShdw blurRad="38100" dist="38100" dir="2700000" algn="tl">
                    <a:srgbClr val="000000">
                      <a:alpha val="43137"/>
                    </a:srgbClr>
                  </a:outerShdw>
                </a:effectLst>
              </a:rPr>
              <a:t>     3. pregnancy slight bleeding (could be a cause of early pregnancy bleeding or </a:t>
            </a:r>
          </a:p>
          <a:p>
            <a:pPr algn="l" rtl="0">
              <a:lnSpc>
                <a:spcPct val="90000"/>
              </a:lnSpc>
            </a:pPr>
            <a:r>
              <a:rPr lang="en-US" sz="2800" b="1" dirty="0">
                <a:effectLst>
                  <a:outerShdw blurRad="38100" dist="38100" dir="2700000" algn="tl">
                    <a:srgbClr val="000000">
                      <a:alpha val="43137"/>
                    </a:srgbClr>
                  </a:outerShdw>
                </a:effectLst>
              </a:rPr>
              <a:t>                    APH (</a:t>
            </a:r>
            <a:r>
              <a:rPr lang="en-US" sz="2800" b="1" dirty="0" err="1">
                <a:effectLst>
                  <a:outerShdw blurRad="38100" dist="38100" dir="2700000" algn="tl">
                    <a:srgbClr val="000000">
                      <a:alpha val="43137"/>
                    </a:srgbClr>
                  </a:outerShdw>
                </a:effectLst>
              </a:rPr>
              <a:t>antipartum</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haemorrhage</a:t>
            </a:r>
            <a:r>
              <a:rPr lang="en-US" sz="2800" b="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endParaRPr lang="en-US"/>
          </a:p>
        </p:txBody>
      </p:sp>
      <p:sp>
        <p:nvSpPr>
          <p:cNvPr id="121859" name="Rectangle 3"/>
          <p:cNvSpPr>
            <a:spLocks noGrp="1" noChangeArrowheads="1"/>
          </p:cNvSpPr>
          <p:nvPr>
            <p:ph idx="1"/>
          </p:nvPr>
        </p:nvSpPr>
        <p:spPr/>
        <p:txBody>
          <a:bodyPr/>
          <a:lstStyle/>
          <a:p>
            <a:pPr algn="l" rtl="0"/>
            <a:r>
              <a:rPr lang="en-US" b="1" dirty="0">
                <a:effectLst>
                  <a:outerShdw blurRad="38100" dist="38100" dir="2700000" algn="tl">
                    <a:srgbClr val="000000">
                      <a:alpha val="43137"/>
                    </a:srgbClr>
                  </a:outerShdw>
                </a:effectLst>
              </a:rPr>
              <a:t>Treatment:</a:t>
            </a:r>
          </a:p>
          <a:p>
            <a:pPr algn="l" rtl="0"/>
            <a:r>
              <a:rPr lang="en-US" b="1" dirty="0">
                <a:effectLst>
                  <a:outerShdw blurRad="38100" dist="38100" dir="2700000" algn="tl">
                    <a:srgbClr val="000000">
                      <a:alpha val="43137"/>
                    </a:srgbClr>
                  </a:outerShdw>
                </a:effectLst>
              </a:rPr>
              <a:t>Removal of polyp. </a:t>
            </a:r>
          </a:p>
          <a:p>
            <a:pPr algn="l" rtl="0"/>
            <a:r>
              <a:rPr lang="en-US" b="1" dirty="0">
                <a:effectLst>
                  <a:outerShdw blurRad="38100" dist="38100" dir="2700000" algn="tl">
                    <a:srgbClr val="000000">
                      <a:alpha val="43137"/>
                    </a:srgbClr>
                  </a:outerShdw>
                </a:effectLst>
              </a:rPr>
              <a:t>All specimens must be sent for pathologic examination, because </a:t>
            </a:r>
            <a:r>
              <a:rPr lang="en-US" b="1" dirty="0" err="1">
                <a:effectLst>
                  <a:outerShdw blurRad="38100" dist="38100" dir="2700000" algn="tl">
                    <a:srgbClr val="000000">
                      <a:alpha val="43137"/>
                    </a:srgbClr>
                  </a:outerShdw>
                </a:effectLst>
              </a:rPr>
              <a:t>squamous</a:t>
            </a:r>
            <a:r>
              <a:rPr lang="en-US" b="1" dirty="0">
                <a:effectLst>
                  <a:outerShdw blurRad="38100" dist="38100" dir="2700000" algn="tl">
                    <a:srgbClr val="000000">
                      <a:alpha val="43137"/>
                    </a:srgbClr>
                  </a:outerShdw>
                </a:effectLst>
              </a:rPr>
              <a:t> cell carcinoma and </a:t>
            </a:r>
            <a:r>
              <a:rPr lang="en-US" b="1" dirty="0" err="1">
                <a:effectLst>
                  <a:outerShdw blurRad="38100" dist="38100" dir="2700000" algn="tl">
                    <a:srgbClr val="000000">
                      <a:alpha val="43137"/>
                    </a:srgbClr>
                  </a:outerShdw>
                </a:effectLst>
              </a:rPr>
              <a:t>adenocarcinoma</a:t>
            </a:r>
            <a:r>
              <a:rPr lang="en-US" b="1" dirty="0">
                <a:effectLst>
                  <a:outerShdw blurRad="38100" dist="38100" dir="2700000" algn="tl">
                    <a:srgbClr val="000000">
                      <a:alpha val="43137"/>
                    </a:srgbClr>
                  </a:outerShdw>
                </a:effectLst>
              </a:rPr>
              <a:t> can be present as polyps.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err="1" smtClean="0">
                <a:solidFill>
                  <a:srgbClr val="FF0000"/>
                </a:solidFill>
              </a:rPr>
              <a:t>Pyometra</a:t>
            </a:r>
            <a:r>
              <a:rPr lang="en-US" b="1" dirty="0" smtClean="0">
                <a:solidFill>
                  <a:srgbClr val="FF0000"/>
                </a:solidFill>
              </a:rPr>
              <a:t> and </a:t>
            </a:r>
            <a:r>
              <a:rPr lang="en-US" b="1" dirty="0" err="1" smtClean="0">
                <a:solidFill>
                  <a:srgbClr val="FF0000"/>
                </a:solidFill>
              </a:rPr>
              <a:t>Haematometra</a:t>
            </a:r>
            <a:r>
              <a:rPr lang="en-US" b="1" dirty="0" smtClean="0">
                <a:solidFill>
                  <a:srgbClr val="FF0000"/>
                </a:solidFill>
              </a:rPr>
              <a:t/>
            </a:r>
            <a:br>
              <a:rPr lang="en-US" b="1" dirty="0" smtClean="0">
                <a:solidFill>
                  <a:srgbClr val="FF0000"/>
                </a:solidFill>
              </a:rPr>
            </a:br>
            <a:endParaRPr lang="en-GB" dirty="0">
              <a:solidFill>
                <a:srgbClr val="FF0000"/>
              </a:solidFill>
            </a:endParaRPr>
          </a:p>
        </p:txBody>
      </p:sp>
      <p:sp>
        <p:nvSpPr>
          <p:cNvPr id="3" name="عنصر نائب للمحتوى 2"/>
          <p:cNvSpPr>
            <a:spLocks noGrp="1"/>
          </p:cNvSpPr>
          <p:nvPr>
            <p:ph idx="1"/>
          </p:nvPr>
        </p:nvSpPr>
        <p:spPr/>
        <p:txBody>
          <a:bodyPr/>
          <a:lstStyle/>
          <a:p>
            <a:r>
              <a:rPr lang="en-US" b="1" dirty="0" err="1" smtClean="0">
                <a:effectLst>
                  <a:outerShdw blurRad="38100" dist="38100" dir="2700000" algn="tl">
                    <a:srgbClr val="000000">
                      <a:alpha val="43137"/>
                    </a:srgbClr>
                  </a:outerShdw>
                </a:effectLst>
              </a:rPr>
              <a:t>Haematometra</a:t>
            </a:r>
            <a:r>
              <a:rPr lang="en-US" b="1" dirty="0" smtClean="0">
                <a:effectLst>
                  <a:outerShdw blurRad="38100" dist="38100" dir="2700000" algn="tl">
                    <a:srgbClr val="000000">
                      <a:alpha val="43137"/>
                    </a:srgbClr>
                  </a:outerShdw>
                </a:effectLst>
              </a:rPr>
              <a:t>: It is a collection of </a:t>
            </a:r>
            <a:r>
              <a:rPr lang="en-US" b="1" u="sng" dirty="0" smtClean="0">
                <a:effectLst>
                  <a:outerShdw blurRad="38100" dist="38100" dir="2700000" algn="tl">
                    <a:srgbClr val="000000">
                      <a:alpha val="43137"/>
                    </a:srgbClr>
                  </a:outerShdw>
                </a:effectLst>
              </a:rPr>
              <a:t>blood</a:t>
            </a:r>
            <a:r>
              <a:rPr lang="en-US" b="1" dirty="0" smtClean="0">
                <a:effectLst>
                  <a:outerShdw blurRad="38100" dist="38100" dir="2700000" algn="tl">
                    <a:srgbClr val="000000">
                      <a:alpha val="43137"/>
                    </a:srgbClr>
                  </a:outerShdw>
                </a:effectLst>
              </a:rPr>
              <a:t> in the uterine cavity, caused by obstruction in the genital tract at or below the level of cervix.</a:t>
            </a:r>
          </a:p>
          <a:p>
            <a:r>
              <a:rPr lang="en-US" b="1" dirty="0" err="1" smtClean="0">
                <a:effectLst>
                  <a:outerShdw blurRad="38100" dist="38100" dir="2700000" algn="tl">
                    <a:srgbClr val="000000">
                      <a:alpha val="43137"/>
                    </a:srgbClr>
                  </a:outerShdw>
                </a:effectLst>
              </a:rPr>
              <a:t>Pyometra</a:t>
            </a:r>
            <a:r>
              <a:rPr lang="en-US" b="1" dirty="0" smtClean="0">
                <a:effectLst>
                  <a:outerShdw blurRad="38100" dist="38100" dir="2700000" algn="tl">
                    <a:srgbClr val="000000">
                      <a:alpha val="43137"/>
                    </a:srgbClr>
                  </a:outerShdw>
                </a:effectLst>
              </a:rPr>
              <a:t>: It is a collection of </a:t>
            </a:r>
            <a:r>
              <a:rPr lang="en-US" b="1" u="sng" dirty="0" smtClean="0">
                <a:effectLst>
                  <a:outerShdw blurRad="38100" dist="38100" dir="2700000" algn="tl">
                    <a:srgbClr val="000000">
                      <a:alpha val="43137"/>
                    </a:srgbClr>
                  </a:outerShdw>
                </a:effectLst>
              </a:rPr>
              <a:t>pus</a:t>
            </a:r>
            <a:r>
              <a:rPr lang="en-US" b="1" dirty="0" smtClean="0">
                <a:effectLst>
                  <a:outerShdw blurRad="38100" dist="38100" dir="2700000" algn="tl">
                    <a:srgbClr val="000000">
                      <a:alpha val="43137"/>
                    </a:srgbClr>
                  </a:outerShdw>
                </a:effectLst>
              </a:rPr>
              <a:t> in the uterine cavity, caused by obstruction in the genital tract at or below the level of cervix.</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b="1" dirty="0" smtClean="0">
                <a:effectLst>
                  <a:outerShdw blurRad="38100" dist="38100" dir="2700000" algn="tl">
                    <a:srgbClr val="000000">
                      <a:alpha val="43137"/>
                    </a:srgbClr>
                  </a:outerShdw>
                </a:effectLst>
                <a:latin typeface="Franklin Gothic Medium Cond" pitchFamily="34" charset="0"/>
              </a:rPr>
              <a:t>Causes</a:t>
            </a:r>
          </a:p>
          <a:p>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Congenital </a:t>
            </a:r>
          </a:p>
          <a:p>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vaginal </a:t>
            </a:r>
            <a:r>
              <a:rPr lang="en-US" b="1" dirty="0" err="1" smtClean="0">
                <a:effectLst>
                  <a:outerShdw blurRad="38100" dist="38100" dir="2700000" algn="tl">
                    <a:srgbClr val="000000">
                      <a:alpha val="43137"/>
                    </a:srgbClr>
                  </a:outerShdw>
                </a:effectLst>
                <a:latin typeface="Franklin Gothic Medium Cond" pitchFamily="34" charset="0"/>
                <a:cs typeface="Times New Roman" pitchFamily="18" charset="0"/>
              </a:rPr>
              <a:t>atrasia</a:t>
            </a:r>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 or absent causing </a:t>
            </a:r>
            <a:r>
              <a:rPr lang="en-US" b="1" dirty="0" err="1" smtClean="0">
                <a:effectLst>
                  <a:outerShdw blurRad="38100" dist="38100" dir="2700000" algn="tl">
                    <a:srgbClr val="000000">
                      <a:alpha val="43137"/>
                    </a:srgbClr>
                  </a:outerShdw>
                </a:effectLst>
                <a:latin typeface="Franklin Gothic Medium Cond" pitchFamily="34" charset="0"/>
                <a:cs typeface="Times New Roman" pitchFamily="18" charset="0"/>
              </a:rPr>
              <a:t>haematocolpos</a:t>
            </a:r>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 which </a:t>
            </a:r>
            <a:r>
              <a:rPr lang="en-US" b="1" dirty="0" err="1" smtClean="0">
                <a:effectLst>
                  <a:outerShdw blurRad="38100" dist="38100" dir="2700000" algn="tl">
                    <a:srgbClr val="000000">
                      <a:alpha val="43137"/>
                    </a:srgbClr>
                  </a:outerShdw>
                </a:effectLst>
                <a:latin typeface="Franklin Gothic Medium Cond" pitchFamily="34" charset="0"/>
                <a:cs typeface="Times New Roman" pitchFamily="18" charset="0"/>
              </a:rPr>
              <a:t>rarly</a:t>
            </a:r>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 associated with </a:t>
            </a:r>
            <a:r>
              <a:rPr lang="en-US" b="1" dirty="0" err="1" smtClean="0">
                <a:effectLst>
                  <a:outerShdw blurRad="38100" dist="38100" dir="2700000" algn="tl">
                    <a:srgbClr val="000000">
                      <a:alpha val="43137"/>
                    </a:srgbClr>
                  </a:outerShdw>
                </a:effectLst>
                <a:latin typeface="Franklin Gothic Medium Cond" pitchFamily="34" charset="0"/>
                <a:cs typeface="Times New Roman" pitchFamily="18" charset="0"/>
              </a:rPr>
              <a:t>haematometra</a:t>
            </a:r>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a:t>
            </a:r>
          </a:p>
          <a:p>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functioning rudimentary horn.</a:t>
            </a:r>
          </a:p>
          <a:p>
            <a:r>
              <a:rPr lang="en-US" b="1" dirty="0" smtClean="0">
                <a:effectLst>
                  <a:outerShdw blurRad="38100" dist="38100" dir="2700000" algn="tl">
                    <a:srgbClr val="000000">
                      <a:alpha val="43137"/>
                    </a:srgbClr>
                  </a:outerShdw>
                </a:effectLst>
                <a:latin typeface="Franklin Gothic Medium Cond" pitchFamily="34" charset="0"/>
                <a:cs typeface="Times New Roman" pitchFamily="18" charset="0"/>
              </a:rPr>
              <a:t>one half of double uterus not communicate with vagina. </a:t>
            </a:r>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lstStyle/>
          <a:p>
            <a:pPr>
              <a:lnSpc>
                <a:spcPct val="90000"/>
              </a:lnSpc>
            </a:pPr>
            <a:r>
              <a:rPr lang="en-US" b="1" dirty="0" err="1" smtClean="0">
                <a:effectLst>
                  <a:outerShdw blurRad="38100" dist="38100" dir="2700000" algn="tl">
                    <a:srgbClr val="000000">
                      <a:alpha val="43137"/>
                    </a:srgbClr>
                  </a:outerShdw>
                </a:effectLst>
                <a:latin typeface="Franklin Gothic Demi" pitchFamily="34" charset="0"/>
                <a:cs typeface="Times New Roman" pitchFamily="18" charset="0"/>
              </a:rPr>
              <a:t>stenosis</a:t>
            </a: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 of cervix caused by operation :</a:t>
            </a:r>
          </a:p>
          <a:p>
            <a:pPr>
              <a:lnSpc>
                <a:spcPct val="90000"/>
              </a:lnSpc>
            </a:pP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a Amputation of cervix.</a:t>
            </a:r>
          </a:p>
          <a:p>
            <a:pPr>
              <a:lnSpc>
                <a:spcPct val="90000"/>
              </a:lnSpc>
            </a:pP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Cone </a:t>
            </a:r>
            <a:r>
              <a:rPr lang="en-US" b="1" dirty="0" err="1" smtClean="0">
                <a:effectLst>
                  <a:outerShdw blurRad="38100" dist="38100" dir="2700000" algn="tl">
                    <a:srgbClr val="000000">
                      <a:alpha val="43137"/>
                    </a:srgbClr>
                  </a:outerShdw>
                </a:effectLst>
                <a:latin typeface="Franklin Gothic Demi" pitchFamily="34" charset="0"/>
                <a:cs typeface="Times New Roman" pitchFamily="18" charset="0"/>
              </a:rPr>
              <a:t>biobsy</a:t>
            </a: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a:t>
            </a:r>
          </a:p>
          <a:p>
            <a:pPr>
              <a:lnSpc>
                <a:spcPct val="90000"/>
              </a:lnSpc>
            </a:pP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Cervical cauterization</a:t>
            </a:r>
          </a:p>
          <a:p>
            <a:pPr>
              <a:lnSpc>
                <a:spcPct val="90000"/>
              </a:lnSpc>
            </a:pP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Vigorous curettage.</a:t>
            </a:r>
          </a:p>
          <a:p>
            <a:pPr>
              <a:lnSpc>
                <a:spcPct val="90000"/>
              </a:lnSpc>
            </a:pPr>
            <a:r>
              <a:rPr lang="en-US" b="1" dirty="0" smtClean="0">
                <a:effectLst>
                  <a:outerShdw blurRad="38100" dist="38100" dir="2700000" algn="tl">
                    <a:srgbClr val="000000">
                      <a:alpha val="43137"/>
                    </a:srgbClr>
                  </a:outerShdw>
                </a:effectLst>
                <a:latin typeface="Franklin Gothic Demi" pitchFamily="34" charset="0"/>
                <a:cs typeface="Times New Roman" pitchFamily="18" charset="0"/>
              </a:rPr>
              <a:t>carcinoma </a:t>
            </a:r>
          </a:p>
          <a:p>
            <a:pPr lvl="1">
              <a:lnSpc>
                <a:spcPct val="90000"/>
              </a:lnSpc>
            </a:pPr>
            <a:r>
              <a:rPr lang="en-US" sz="3200" b="1" dirty="0" smtClean="0">
                <a:effectLst>
                  <a:outerShdw blurRad="38100" dist="38100" dir="2700000" algn="tl">
                    <a:srgbClr val="000000">
                      <a:alpha val="43137"/>
                    </a:srgbClr>
                  </a:outerShdw>
                </a:effectLst>
                <a:latin typeface="Franklin Gothic Demi" pitchFamily="34" charset="0"/>
                <a:cs typeface="Times New Roman" pitchFamily="18" charset="0"/>
              </a:rPr>
              <a:t>of cervix </a:t>
            </a:r>
          </a:p>
          <a:p>
            <a:pPr lvl="1">
              <a:lnSpc>
                <a:spcPct val="90000"/>
              </a:lnSpc>
            </a:pPr>
            <a:r>
              <a:rPr lang="en-US" sz="3200" b="1" dirty="0" smtClean="0">
                <a:effectLst>
                  <a:outerShdw blurRad="38100" dist="38100" dir="2700000" algn="tl">
                    <a:srgbClr val="000000">
                      <a:alpha val="43137"/>
                    </a:srgbClr>
                  </a:outerShdw>
                </a:effectLst>
                <a:latin typeface="Franklin Gothic Demi" pitchFamily="34" charset="0"/>
                <a:cs typeface="Times New Roman" pitchFamily="18" charset="0"/>
              </a:rPr>
              <a:t>lower part of body of uterus.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pic>
        <p:nvPicPr>
          <p:cNvPr id="2050" name="Picture 2" descr="F:\cxxxx.jpg"/>
          <p:cNvPicPr>
            <a:picLocks noGrp="1" noChangeAspect="1" noChangeArrowheads="1"/>
          </p:cNvPicPr>
          <p:nvPr>
            <p:ph idx="1"/>
          </p:nvPr>
        </p:nvPicPr>
        <p:blipFill>
          <a:blip r:embed="rId2"/>
          <a:srcRect/>
          <a:stretch>
            <a:fillRect/>
          </a:stretch>
        </p:blipFill>
        <p:spPr bwMode="auto">
          <a:xfrm>
            <a:off x="428596" y="428604"/>
            <a:ext cx="8072494" cy="642939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normAutofit lnSpcReduction="10000"/>
          </a:bodyPr>
          <a:lstStyle/>
          <a:p>
            <a:r>
              <a:rPr lang="en-US" b="1" dirty="0" smtClean="0">
                <a:effectLst>
                  <a:outerShdw blurRad="38100" dist="38100" dir="2700000" algn="tl">
                    <a:srgbClr val="000000">
                      <a:alpha val="43137"/>
                    </a:srgbClr>
                  </a:outerShdw>
                </a:effectLst>
              </a:rPr>
              <a:t>Symptom and signs according to cause.</a:t>
            </a:r>
          </a:p>
          <a:p>
            <a:r>
              <a:rPr lang="en-US" b="1" dirty="0" smtClean="0">
                <a:effectLst>
                  <a:outerShdw blurRad="38100" dist="38100" dir="2700000" algn="tl">
                    <a:srgbClr val="000000">
                      <a:alpha val="43137"/>
                    </a:srgbClr>
                  </a:outerShdw>
                </a:effectLst>
              </a:rPr>
              <a:t>Suggestive feature in the history are </a:t>
            </a:r>
            <a:r>
              <a:rPr lang="en-US" b="1" dirty="0" err="1" smtClean="0">
                <a:effectLst>
                  <a:outerShdw blurRad="38100" dist="38100" dir="2700000" algn="tl">
                    <a:srgbClr val="000000">
                      <a:alpha val="43137"/>
                    </a:srgbClr>
                  </a:outerShdw>
                </a:effectLst>
              </a:rPr>
              <a:t>amenorrhoea</a:t>
            </a:r>
            <a:r>
              <a:rPr lang="en-US" b="1" dirty="0" smtClean="0">
                <a:effectLst>
                  <a:outerShdw blurRad="38100" dist="38100" dir="2700000" algn="tl">
                    <a:srgbClr val="000000">
                      <a:alpha val="43137"/>
                    </a:srgbClr>
                  </a:outerShdw>
                </a:effectLst>
              </a:rPr>
              <a:t> associated with severe cyclical </a:t>
            </a:r>
            <a:r>
              <a:rPr lang="en-US" b="1" dirty="0" err="1" smtClean="0">
                <a:effectLst>
                  <a:outerShdw blurRad="38100" dist="38100" dir="2700000" algn="tl">
                    <a:srgbClr val="000000">
                      <a:alpha val="43137"/>
                    </a:srgbClr>
                  </a:outerShdw>
                </a:effectLst>
              </a:rPr>
              <a:t>dysmenorrhoea</a:t>
            </a:r>
            <a:r>
              <a:rPr lang="en-US" b="1" dirty="0" smtClean="0">
                <a:effectLst>
                  <a:outerShdw blurRad="38100" dist="38100" dir="2700000" algn="tl">
                    <a:srgbClr val="000000">
                      <a:alpha val="43137"/>
                    </a:srgbClr>
                  </a:outerShdw>
                </a:effectLst>
              </a:rPr>
              <a:t>-like pain, with a previous history of cervical surgery in reproductive years.</a:t>
            </a:r>
          </a:p>
          <a:p>
            <a:r>
              <a:rPr lang="en-US" b="1" dirty="0" smtClean="0">
                <a:effectLst>
                  <a:outerShdw blurRad="38100" dist="38100" dir="2700000" algn="tl">
                    <a:srgbClr val="000000">
                      <a:alpha val="43137"/>
                    </a:srgbClr>
                  </a:outerShdw>
                </a:effectLst>
              </a:rPr>
              <a:t>In post menopausal women it may give rise to </a:t>
            </a:r>
            <a:r>
              <a:rPr lang="en-US" b="1" dirty="0" err="1" smtClean="0">
                <a:effectLst>
                  <a:outerShdw blurRad="38100" dist="38100" dir="2700000" algn="tl">
                    <a:srgbClr val="000000">
                      <a:alpha val="43137"/>
                    </a:srgbClr>
                  </a:outerShdw>
                </a:effectLst>
              </a:rPr>
              <a:t>pyometra</a:t>
            </a:r>
            <a:r>
              <a:rPr lang="en-US" b="1" dirty="0" smtClean="0">
                <a:effectLst>
                  <a:outerShdw blurRad="38100" dist="38100" dir="2700000" algn="tl">
                    <a:srgbClr val="000000">
                      <a:alpha val="43137"/>
                    </a:srgbClr>
                  </a:outerShdw>
                </a:effectLst>
              </a:rPr>
              <a:t> where accumulated secretions become a focus of infection.</a:t>
            </a:r>
            <a:endParaRPr lang="en-GB" b="1"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b="1" dirty="0" smtClean="0">
                <a:effectLst>
                  <a:outerShdw blurRad="38100" dist="38100" dir="2700000" algn="tl">
                    <a:srgbClr val="000000">
                      <a:alpha val="43137"/>
                    </a:srgbClr>
                  </a:outerShdw>
                </a:effectLst>
              </a:rPr>
              <a:t>Treatment</a:t>
            </a:r>
          </a:p>
          <a:p>
            <a:r>
              <a:rPr lang="en-US" b="1" dirty="0" smtClean="0">
                <a:effectLst>
                  <a:outerShdw blurRad="38100" dist="38100" dir="2700000" algn="tl">
                    <a:srgbClr val="000000">
                      <a:alpha val="43137"/>
                    </a:srgbClr>
                  </a:outerShdw>
                </a:effectLst>
              </a:rPr>
              <a:t>Evacuation of uterus &amp; treatment of the cause .</a:t>
            </a:r>
            <a:endParaRPr lang="en-GB" b="1" dirty="0">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endParaRPr lang="en-US" b="1" dirty="0" smtClean="0">
              <a:effectLst>
                <a:outerShdw blurRad="38100" dist="38100" dir="2700000" algn="tl">
                  <a:srgbClr val="000000">
                    <a:alpha val="43137"/>
                  </a:srgbClr>
                </a:outerShdw>
              </a:effectLst>
              <a:latin typeface="Arial Black" pitchFamily="34" charset="0"/>
            </a:endParaRPr>
          </a:p>
          <a:p>
            <a:endParaRPr lang="en-US" b="1" dirty="0" smtClean="0">
              <a:effectLst>
                <a:outerShdw blurRad="38100" dist="38100" dir="2700000" algn="tl">
                  <a:srgbClr val="000000">
                    <a:alpha val="43137"/>
                  </a:srgbClr>
                </a:outerShdw>
              </a:effectLst>
              <a:latin typeface="Arial Black" pitchFamily="34" charset="0"/>
            </a:endParaRPr>
          </a:p>
          <a:p>
            <a:endParaRPr lang="en-US" b="1" dirty="0" smtClean="0">
              <a:effectLst>
                <a:outerShdw blurRad="38100" dist="38100" dir="2700000" algn="tl">
                  <a:srgbClr val="000000">
                    <a:alpha val="43137"/>
                  </a:srgbClr>
                </a:outerShdw>
              </a:effectLst>
              <a:latin typeface="Arial Black" pitchFamily="34" charset="0"/>
            </a:endParaRPr>
          </a:p>
          <a:p>
            <a:pPr algn="ctr"/>
            <a:r>
              <a:rPr lang="en-US" b="1" dirty="0" smtClean="0">
                <a:effectLst>
                  <a:outerShdw blurRad="38100" dist="38100" dir="2700000" algn="tl">
                    <a:srgbClr val="000000">
                      <a:alpha val="43137"/>
                    </a:srgbClr>
                  </a:outerShdw>
                </a:effectLst>
                <a:latin typeface="Arial Black" pitchFamily="34" charset="0"/>
              </a:rPr>
              <a:t>THANK YOU</a:t>
            </a:r>
            <a:endParaRPr lang="en-GB" b="1" dirty="0" smtClean="0">
              <a:effectLst>
                <a:outerShdw blurRad="38100" dist="38100" dir="2700000" algn="tl">
                  <a:srgbClr val="000000">
                    <a:alpha val="43137"/>
                  </a:srgbClr>
                </a:outerShdw>
              </a:effectLst>
              <a:latin typeface="Arial Black" pitchFamily="34" charset="0"/>
            </a:endParaRP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altLang="ko-KR" b="1" dirty="0" err="1" smtClean="0">
                <a:effectLst>
                  <a:outerShdw blurRad="38100" dist="38100" dir="2700000" algn="tl">
                    <a:srgbClr val="000000">
                      <a:alpha val="43137"/>
                    </a:srgbClr>
                  </a:outerShdw>
                </a:effectLst>
                <a:ea typeface="Gulim" pitchFamily="34" charset="-127"/>
              </a:rPr>
              <a:t>Ectocervix</a:t>
            </a:r>
            <a:r>
              <a:rPr lang="en-US" altLang="ko-KR" b="1" dirty="0" smtClean="0">
                <a:effectLst>
                  <a:outerShdw blurRad="38100" dist="38100" dir="2700000" algn="tl">
                    <a:srgbClr val="000000">
                      <a:alpha val="43137"/>
                    </a:srgbClr>
                  </a:outerShdw>
                </a:effectLst>
                <a:ea typeface="Gulim" pitchFamily="34" charset="-127"/>
              </a:rPr>
              <a:t> is covered by a pink stratified </a:t>
            </a:r>
            <a:r>
              <a:rPr lang="en-US" altLang="ko-KR" b="1" dirty="0" err="1" smtClean="0">
                <a:effectLst>
                  <a:outerShdw blurRad="38100" dist="38100" dir="2700000" algn="tl">
                    <a:srgbClr val="000000">
                      <a:alpha val="43137"/>
                    </a:srgbClr>
                  </a:outerShdw>
                </a:effectLst>
                <a:ea typeface="Gulim" pitchFamily="34" charset="-127"/>
              </a:rPr>
              <a:t>squamous</a:t>
            </a:r>
            <a:r>
              <a:rPr lang="en-US" altLang="ko-KR" b="1" dirty="0" smtClean="0">
                <a:effectLst>
                  <a:outerShdw blurRad="38100" dist="38100" dir="2700000" algn="tl">
                    <a:srgbClr val="000000">
                      <a:alpha val="43137"/>
                    </a:srgbClr>
                  </a:outerShdw>
                </a:effectLst>
                <a:ea typeface="Gulim" pitchFamily="34" charset="-127"/>
              </a:rPr>
              <a:t> epithelium, consisting of multiple layers of cells. It is smooth, pearly, opaque appearance.</a:t>
            </a:r>
            <a:endParaRPr lang="en-GB" b="1" dirty="0" smtClean="0">
              <a:effectLst>
                <a:outerShdw blurRad="38100" dist="38100" dir="2700000" algn="tl">
                  <a:srgbClr val="000000">
                    <a:alpha val="43137"/>
                  </a:srgbClr>
                </a:outerShdw>
              </a:effectLst>
            </a:endParaRPr>
          </a:p>
          <a:p>
            <a:endParaRPr lang="en-GB" dirty="0"/>
          </a:p>
        </p:txBody>
      </p:sp>
      <p:pic>
        <p:nvPicPr>
          <p:cNvPr id="1026" name="Picture 2" descr="F:\cx.jpg"/>
          <p:cNvPicPr>
            <a:picLocks noChangeAspect="1" noChangeArrowheads="1"/>
          </p:cNvPicPr>
          <p:nvPr/>
        </p:nvPicPr>
        <p:blipFill>
          <a:blip r:embed="rId2"/>
          <a:srcRect/>
          <a:stretch>
            <a:fillRect/>
          </a:stretch>
        </p:blipFill>
        <p:spPr bwMode="auto">
          <a:xfrm>
            <a:off x="6715140" y="4214818"/>
            <a:ext cx="1524000" cy="1314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normAutofit lnSpcReduction="10000"/>
          </a:bodyPr>
          <a:lstStyle/>
          <a:p>
            <a:r>
              <a:rPr lang="en-US" altLang="ko-KR" b="1" dirty="0" err="1" smtClean="0">
                <a:effectLst>
                  <a:outerShdw blurRad="38100" dist="38100" dir="2700000" algn="tl">
                    <a:srgbClr val="000000">
                      <a:alpha val="43137"/>
                    </a:srgbClr>
                  </a:outerShdw>
                </a:effectLst>
                <a:ea typeface="Gulim" pitchFamily="34" charset="-127"/>
              </a:rPr>
              <a:t>Endocervix</a:t>
            </a:r>
            <a:r>
              <a:rPr lang="en-US" altLang="ko-KR" b="1" dirty="0" smtClean="0">
                <a:effectLst>
                  <a:outerShdw blurRad="38100" dist="38100" dir="2700000" algn="tl">
                    <a:srgbClr val="000000">
                      <a:alpha val="43137"/>
                    </a:srgbClr>
                  </a:outerShdw>
                </a:effectLst>
                <a:ea typeface="Gulim" pitchFamily="34" charset="-127"/>
              </a:rPr>
              <a:t> is lined by a reddish columnar epithelium consisting of a single layer of cells. it appears reddish in </a:t>
            </a:r>
            <a:r>
              <a:rPr lang="en-US" altLang="ko-KR" b="1" dirty="0" err="1" smtClean="0">
                <a:effectLst>
                  <a:outerShdw blurRad="38100" dist="38100" dir="2700000" algn="tl">
                    <a:srgbClr val="000000">
                      <a:alpha val="43137"/>
                    </a:srgbClr>
                  </a:outerShdw>
                </a:effectLst>
                <a:ea typeface="Gulim" pitchFamily="34" charset="-127"/>
              </a:rPr>
              <a:t>colour</a:t>
            </a:r>
            <a:r>
              <a:rPr lang="en-US" altLang="ko-KR" b="1" dirty="0" smtClean="0">
                <a:effectLst>
                  <a:outerShdw blurRad="38100" dist="38100" dir="2700000" algn="tl">
                    <a:srgbClr val="000000">
                      <a:alpha val="43137"/>
                    </a:srgbClr>
                  </a:outerShdw>
                </a:effectLst>
                <a:ea typeface="Gulim" pitchFamily="34" charset="-127"/>
              </a:rPr>
              <a:t> because the thin single cell layer allows the coloration of the underlying vasculature in the </a:t>
            </a:r>
            <a:r>
              <a:rPr lang="en-US" altLang="ko-KR" b="1" dirty="0" err="1" smtClean="0">
                <a:effectLst>
                  <a:outerShdw blurRad="38100" dist="38100" dir="2700000" algn="tl">
                    <a:srgbClr val="000000">
                      <a:alpha val="43137"/>
                    </a:srgbClr>
                  </a:outerShdw>
                </a:effectLst>
                <a:ea typeface="Gulim" pitchFamily="34" charset="-127"/>
              </a:rPr>
              <a:t>stroma</a:t>
            </a:r>
            <a:r>
              <a:rPr lang="en-US" altLang="ko-KR" b="1" dirty="0" smtClean="0">
                <a:effectLst>
                  <a:outerShdw blurRad="38100" dist="38100" dir="2700000" algn="tl">
                    <a:srgbClr val="000000">
                      <a:alpha val="43137"/>
                    </a:srgbClr>
                  </a:outerShdw>
                </a:effectLst>
                <a:ea typeface="Gulim" pitchFamily="34" charset="-127"/>
              </a:rPr>
              <a:t> to be seen more easily. It covers a variable extent of the </a:t>
            </a:r>
            <a:r>
              <a:rPr lang="en-US" altLang="ko-KR" b="1" dirty="0" err="1" smtClean="0">
                <a:effectLst>
                  <a:outerShdw blurRad="38100" dist="38100" dir="2700000" algn="tl">
                    <a:srgbClr val="000000">
                      <a:alpha val="43137"/>
                    </a:srgbClr>
                  </a:outerShdw>
                </a:effectLst>
                <a:ea typeface="Gulim" pitchFamily="34" charset="-127"/>
              </a:rPr>
              <a:t>ectocervix</a:t>
            </a:r>
            <a:r>
              <a:rPr lang="en-US" altLang="ko-KR" b="1" dirty="0" smtClean="0">
                <a:effectLst>
                  <a:outerShdw blurRad="38100" dist="38100" dir="2700000" algn="tl">
                    <a:srgbClr val="000000">
                      <a:alpha val="43137"/>
                    </a:srgbClr>
                  </a:outerShdw>
                </a:effectLst>
                <a:ea typeface="Gulim" pitchFamily="34" charset="-127"/>
              </a:rPr>
              <a:t>, depending upon the woman</a:t>
            </a:r>
            <a:r>
              <a:rPr lang="en-US" altLang="ko-KR" b="1" dirty="0" smtClean="0">
                <a:effectLst>
                  <a:outerShdw blurRad="38100" dist="38100" dir="2700000" algn="tl">
                    <a:srgbClr val="000000">
                      <a:alpha val="43137"/>
                    </a:srgbClr>
                  </a:outerShdw>
                </a:effectLst>
                <a:latin typeface="Arial"/>
                <a:ea typeface="Gulim" pitchFamily="34" charset="-127"/>
              </a:rPr>
              <a:t>’</a:t>
            </a:r>
            <a:r>
              <a:rPr lang="en-US" altLang="ko-KR" b="1" dirty="0" smtClean="0">
                <a:effectLst>
                  <a:outerShdw blurRad="38100" dist="38100" dir="2700000" algn="tl">
                    <a:srgbClr val="000000">
                      <a:alpha val="43137"/>
                    </a:srgbClr>
                  </a:outerShdw>
                </a:effectLst>
                <a:ea typeface="Gulim" pitchFamily="34" charset="-127"/>
              </a:rPr>
              <a:t>s age, reproductive, hormonal and menopausal status.</a:t>
            </a:r>
            <a:endParaRPr lang="en-GB"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US" b="1" dirty="0" smtClean="0">
                <a:effectLst>
                  <a:outerShdw blurRad="38100" dist="38100" dir="2700000" algn="tl">
                    <a:srgbClr val="000000">
                      <a:alpha val="43137"/>
                    </a:srgbClr>
                  </a:outerShdw>
                </a:effectLst>
              </a:rPr>
              <a:t>The columnar epithelium is normally visible with the speculum during </a:t>
            </a:r>
          </a:p>
          <a:p>
            <a:r>
              <a:rPr lang="en-US" b="1" dirty="0" err="1" smtClean="0">
                <a:effectLst>
                  <a:outerShdw blurRad="38100" dist="38100" dir="2700000" algn="tl">
                    <a:srgbClr val="000000">
                      <a:alpha val="43137"/>
                    </a:srgbClr>
                  </a:outerShdw>
                </a:effectLst>
              </a:rPr>
              <a:t>Ovulatory</a:t>
            </a:r>
            <a:r>
              <a:rPr lang="en-US" b="1" dirty="0" smtClean="0">
                <a:effectLst>
                  <a:outerShdw blurRad="38100" dist="38100" dir="2700000" algn="tl">
                    <a:srgbClr val="000000">
                      <a:alpha val="43137"/>
                    </a:srgbClr>
                  </a:outerShdw>
                </a:effectLst>
              </a:rPr>
              <a:t>  phase of the menstrual cycle</a:t>
            </a:r>
          </a:p>
          <a:p>
            <a:r>
              <a:rPr lang="en-US" b="1" dirty="0" smtClean="0">
                <a:effectLst>
                  <a:outerShdw blurRad="38100" dist="38100" dir="2700000" algn="tl">
                    <a:srgbClr val="000000">
                      <a:alpha val="43137"/>
                    </a:srgbClr>
                  </a:outerShdw>
                </a:effectLst>
              </a:rPr>
              <a:t>Pregnancy  </a:t>
            </a:r>
          </a:p>
          <a:p>
            <a:r>
              <a:rPr lang="en-US" b="1" dirty="0" smtClean="0">
                <a:effectLst>
                  <a:outerShdw blurRad="38100" dist="38100" dir="2700000" algn="tl">
                    <a:srgbClr val="000000">
                      <a:alpha val="43137"/>
                    </a:srgbClr>
                  </a:outerShdw>
                </a:effectLst>
              </a:rPr>
              <a:t>women taking the combined oral contraceptive pill</a:t>
            </a:r>
          </a:p>
          <a:p>
            <a:r>
              <a:rPr lang="en-US" b="1" dirty="0" smtClean="0">
                <a:effectLst>
                  <a:outerShdw blurRad="38100" dist="38100" dir="2700000" algn="tl">
                    <a:srgbClr val="000000">
                      <a:alpha val="43137"/>
                    </a:srgbClr>
                  </a:outerShdw>
                </a:effectLst>
              </a:rPr>
              <a:t>where estrogen levels are elevated.</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95288" y="836613"/>
            <a:ext cx="8229600" cy="1139825"/>
          </a:xfrm>
        </p:spPr>
        <p:txBody>
          <a:bodyPr>
            <a:normAutofit fontScale="90000"/>
          </a:bodyPr>
          <a:lstStyle/>
          <a:p>
            <a:r>
              <a:rPr lang="en-US" sz="3800"/>
              <a:t>The point where these two epithelia meet is called the squamo-columnar junction.</a:t>
            </a:r>
          </a:p>
        </p:txBody>
      </p:sp>
      <p:sp>
        <p:nvSpPr>
          <p:cNvPr id="226307" name="Rectangle 3"/>
          <p:cNvSpPr>
            <a:spLocks noGrp="1" noChangeArrowheads="1"/>
          </p:cNvSpPr>
          <p:nvPr>
            <p:ph idx="1"/>
          </p:nvPr>
        </p:nvSpPr>
        <p:spPr/>
        <p:txBody>
          <a:bodyPr/>
          <a:lstStyle/>
          <a:p>
            <a:endParaRPr lang="en-US"/>
          </a:p>
        </p:txBody>
      </p:sp>
      <p:pic>
        <p:nvPicPr>
          <p:cNvPr id="226308" name="Picture 4"/>
          <p:cNvPicPr>
            <a:picLocks noChangeAspect="1" noChangeArrowheads="1"/>
          </p:cNvPicPr>
          <p:nvPr/>
        </p:nvPicPr>
        <p:blipFill>
          <a:blip r:embed="rId2"/>
          <a:srcRect/>
          <a:stretch>
            <a:fillRect/>
          </a:stretch>
        </p:blipFill>
        <p:spPr bwMode="auto">
          <a:xfrm>
            <a:off x="1403350" y="2708275"/>
            <a:ext cx="6097608" cy="386399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378</TotalTime>
  <Words>1805</Words>
  <Application>Microsoft Office PowerPoint</Application>
  <PresentationFormat>On-screen Show (4:3)</PresentationFormat>
  <Paragraphs>119</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رحلة</vt:lpstr>
      <vt:lpstr>Document</vt:lpstr>
      <vt:lpstr>Benign disorder of cervix </vt:lpstr>
      <vt:lpstr>anatomy</vt:lpstr>
      <vt:lpstr>PowerPoint Presentation</vt:lpstr>
      <vt:lpstr>PowerPoint Presentation</vt:lpstr>
      <vt:lpstr>PowerPoint Presentation</vt:lpstr>
      <vt:lpstr>PowerPoint Presentation</vt:lpstr>
      <vt:lpstr>PowerPoint Presentation</vt:lpstr>
      <vt:lpstr>PowerPoint Presentation</vt:lpstr>
      <vt:lpstr>The point where these two epithelia meet is called the squamo-columnar junction.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transformation zone</vt:lpstr>
      <vt:lpstr>PowerPoint Presentation</vt:lpstr>
      <vt:lpstr>PowerPoint Presentation</vt:lpstr>
      <vt:lpstr>PowerPoint Presentation</vt:lpstr>
      <vt:lpstr>Cervical ectropion</vt:lpstr>
      <vt:lpstr>PowerPoint Presentation</vt:lpstr>
      <vt:lpstr>PowerPoint Presentation</vt:lpstr>
      <vt:lpstr>Clinical feature:</vt:lpstr>
      <vt:lpstr>Sign</vt:lpstr>
      <vt:lpstr>Differential diagnosis:</vt:lpstr>
      <vt:lpstr>Treatment:</vt:lpstr>
      <vt:lpstr>Treatment:</vt:lpstr>
      <vt:lpstr>Nabothian cysts (follicles):</vt:lpstr>
      <vt:lpstr>PowerPoint Presentation</vt:lpstr>
      <vt:lpstr>Nabothian cysts</vt:lpstr>
      <vt:lpstr>Cervical polyp</vt:lpstr>
      <vt:lpstr>PowerPoint Presentation</vt:lpstr>
      <vt:lpstr>PowerPoint Presentation</vt:lpstr>
      <vt:lpstr>PowerPoint Presentation</vt:lpstr>
      <vt:lpstr>Pyometra and Haematometra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disorder of cervix </dc:title>
  <dc:creator>ahmed</dc:creator>
  <cp:lastModifiedBy>HP</cp:lastModifiedBy>
  <cp:revision>39</cp:revision>
  <dcterms:created xsi:type="dcterms:W3CDTF">2010-10-22T07:22:34Z</dcterms:created>
  <dcterms:modified xsi:type="dcterms:W3CDTF">2011-12-31T17:23:33Z</dcterms:modified>
</cp:coreProperties>
</file>