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281" r:id="rId3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29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4C5E4B1-7D33-43EA-BFA7-AD8D50B063F0}" type="datetimeFigureOut">
              <a:rPr lang="ar-IQ" smtClean="0"/>
              <a:pPr/>
              <a:t>19/04/1435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DE186A2-6D2E-4A8D-9AFB-0B6912B6F143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86A2-6D2E-4A8D-9AFB-0B6912B6F143}" type="slidenum">
              <a:rPr lang="ar-IQ" smtClean="0"/>
              <a:pPr/>
              <a:t>1</a:t>
            </a:fld>
            <a:endParaRPr lang="ar-IQ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86A2-6D2E-4A8D-9AFB-0B6912B6F143}" type="slidenum">
              <a:rPr lang="ar-IQ" smtClean="0"/>
              <a:pPr/>
              <a:t>2</a:t>
            </a:fld>
            <a:endParaRPr lang="ar-IQ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86A2-6D2E-4A8D-9AFB-0B6912B6F143}" type="slidenum">
              <a:rPr lang="ar-IQ" smtClean="0"/>
              <a:pPr/>
              <a:t>3</a:t>
            </a:fld>
            <a:endParaRPr lang="ar-IQ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86A2-6D2E-4A8D-9AFB-0B6912B6F143}" type="slidenum">
              <a:rPr lang="ar-IQ" smtClean="0"/>
              <a:pPr/>
              <a:t>4</a:t>
            </a:fld>
            <a:endParaRPr lang="ar-IQ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86A2-6D2E-4A8D-9AFB-0B6912B6F143}" type="slidenum">
              <a:rPr lang="ar-IQ" smtClean="0"/>
              <a:pPr/>
              <a:t>5</a:t>
            </a:fld>
            <a:endParaRPr lang="ar-IQ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86A2-6D2E-4A8D-9AFB-0B6912B6F143}" type="slidenum">
              <a:rPr lang="ar-IQ" smtClean="0"/>
              <a:pPr/>
              <a:t>29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9C5192-342B-41DB-8CC4-69EA911A7756}" type="datetimeFigureOut">
              <a:rPr lang="ar-IQ" smtClean="0"/>
              <a:pPr/>
              <a:t>19/04/1435</a:t>
            </a:fld>
            <a:endParaRPr lang="ar-IQ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C8AEAF-390D-4551-8FA7-EC09313B06C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32" name="مستطيل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مستطيل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مستطيل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مستطيل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56" name="مستطيل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مستطيل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مستطيل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مستطيل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9C5192-342B-41DB-8CC4-69EA911A7756}" type="datetimeFigureOut">
              <a:rPr lang="ar-IQ" smtClean="0"/>
              <a:pPr/>
              <a:t>19/04/1435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C8AEAF-390D-4551-8FA7-EC09313B06C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9C5192-342B-41DB-8CC4-69EA911A7756}" type="datetimeFigureOut">
              <a:rPr lang="ar-IQ" smtClean="0"/>
              <a:pPr/>
              <a:t>19/04/1435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C8AEAF-390D-4551-8FA7-EC09313B06C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9C5192-342B-41DB-8CC4-69EA911A7756}" type="datetimeFigureOut">
              <a:rPr lang="ar-IQ" smtClean="0"/>
              <a:pPr/>
              <a:t>19/04/1435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C8AEAF-390D-4551-8FA7-EC09313B06C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شكل حر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شكل حر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شكل حر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شكل حر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شكل حر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شكل حر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شكل حر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شكل حر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شكل حر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شكل حر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شكل حر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شكل حر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شكل حر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شكل حر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9C5192-342B-41DB-8CC4-69EA911A7756}" type="datetimeFigureOut">
              <a:rPr lang="ar-IQ" smtClean="0"/>
              <a:pPr/>
              <a:t>19/04/1435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C8AEAF-390D-4551-8FA7-EC09313B06C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مستطيل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مستطيل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مستطيل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9C5192-342B-41DB-8CC4-69EA911A7756}" type="datetimeFigureOut">
              <a:rPr lang="ar-IQ" smtClean="0"/>
              <a:pPr/>
              <a:t>19/04/1435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C8AEAF-390D-4551-8FA7-EC09313B06C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مستطيل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9C5192-342B-41DB-8CC4-69EA911A7756}" type="datetimeFigureOut">
              <a:rPr lang="ar-IQ" smtClean="0"/>
              <a:pPr/>
              <a:t>19/04/1435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C8AEAF-390D-4551-8FA7-EC09313B06C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6" name="مستطيل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مستطيل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مستطيل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مستطيل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مستطيل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مستطيل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مستطيل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9C5192-342B-41DB-8CC4-69EA911A7756}" type="datetimeFigureOut">
              <a:rPr lang="ar-IQ" smtClean="0"/>
              <a:pPr/>
              <a:t>19/04/1435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C8AEAF-390D-4551-8FA7-EC09313B06C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9C5192-342B-41DB-8CC4-69EA911A7756}" type="datetimeFigureOut">
              <a:rPr lang="ar-IQ" smtClean="0"/>
              <a:pPr/>
              <a:t>19/04/1435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C8AEAF-390D-4551-8FA7-EC09313B06C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9C5192-342B-41DB-8CC4-69EA911A7756}" type="datetimeFigureOut">
              <a:rPr lang="ar-IQ" smtClean="0"/>
              <a:pPr/>
              <a:t>19/04/1435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C8AEAF-390D-4551-8FA7-EC09313B06C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رابط مستقيم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مجموعة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رابط مستقيم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عنوان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grpSp>
        <p:nvGrpSpPr>
          <p:cNvPr id="14" name="مجموعة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رابط مستقيم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مجموعة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رابط مستقيم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رابط مستقيم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رابط مستقيم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39C5192-342B-41DB-8CC4-69EA911A7756}" type="datetimeFigureOut">
              <a:rPr lang="ar-IQ" smtClean="0"/>
              <a:pPr/>
              <a:t>19/04/1435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BC8AEAF-390D-4551-8FA7-EC09313B06C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مستطيل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مستطيل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مستطيل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39C5192-342B-41DB-8CC4-69EA911A7756}" type="datetimeFigureOut">
              <a:rPr lang="ar-IQ" smtClean="0"/>
              <a:pPr/>
              <a:t>19/04/1435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BC8AEAF-390D-4551-8FA7-EC09313B06C6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Thoracic Surgery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0"/>
            <a:r>
              <a:rPr lang="ar-IQ" dirty="0" smtClean="0"/>
              <a:t> </a:t>
            </a:r>
            <a:r>
              <a:rPr lang="en-US" dirty="0" smtClean="0"/>
              <a:t>Introduction to</a:t>
            </a:r>
            <a:endParaRPr lang="ar-IQ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357166"/>
            <a:ext cx="7772400" cy="773796"/>
          </a:xfrm>
        </p:spPr>
        <p:txBody>
          <a:bodyPr/>
          <a:lstStyle/>
          <a:p>
            <a:pPr rtl="0"/>
            <a:r>
              <a:rPr lang="en-US" dirty="0" smtClean="0"/>
              <a:t>Rigid </a:t>
            </a:r>
            <a:r>
              <a:rPr lang="en-US" dirty="0" err="1" smtClean="0"/>
              <a:t>Bronchocopes</a:t>
            </a:r>
            <a:r>
              <a:rPr lang="en-US" dirty="0" smtClean="0"/>
              <a:t>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14400" y="1928802"/>
            <a:ext cx="7772400" cy="4500594"/>
          </a:xfrm>
        </p:spPr>
        <p:txBody>
          <a:bodyPr/>
          <a:lstStyle/>
          <a:p>
            <a:pPr marL="582930" lvl="0" indent="-514350" algn="l" rtl="0">
              <a:buFont typeface="+mj-lt"/>
              <a:buAutoNum type="arabicPeriod"/>
            </a:pPr>
            <a:r>
              <a:rPr lang="en-US" dirty="0" smtClean="0"/>
              <a:t>Durability</a:t>
            </a:r>
            <a:endParaRPr lang="en-US" dirty="0" smtClean="0"/>
          </a:p>
          <a:p>
            <a:pPr marL="582930" lvl="0" indent="-514350" algn="l" rtl="0">
              <a:buFont typeface="+mj-lt"/>
              <a:buAutoNum type="arabicPeriod"/>
            </a:pPr>
            <a:r>
              <a:rPr lang="en-US" dirty="0" smtClean="0"/>
              <a:t>Large instrument channels</a:t>
            </a:r>
          </a:p>
          <a:p>
            <a:pPr marL="582930" lvl="0" indent="-514350" algn="l" rtl="0">
              <a:buFont typeface="+mj-lt"/>
              <a:buAutoNum type="arabicPeriod"/>
            </a:pPr>
            <a:r>
              <a:rPr lang="en-US" dirty="0" smtClean="0"/>
              <a:t>Control of airway</a:t>
            </a:r>
          </a:p>
          <a:p>
            <a:pPr marL="582930" indent="-514350" algn="l" rtl="0">
              <a:buFont typeface="+mj-lt"/>
              <a:buAutoNum type="arabicPeriod"/>
            </a:pPr>
            <a:endParaRPr lang="ar-IQ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928662" y="1083568"/>
            <a:ext cx="7772400" cy="773796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sng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Advantages:</a:t>
            </a:r>
            <a:endParaRPr kumimoji="0" lang="ar-IQ" sz="3200" b="0" i="0" u="sng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صورة 4" descr="download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43356"/>
            <a:ext cx="5344455" cy="2714644"/>
          </a:xfrm>
          <a:prstGeom prst="rect">
            <a:avLst/>
          </a:prstGeom>
        </p:spPr>
      </p:pic>
      <p:pic>
        <p:nvPicPr>
          <p:cNvPr id="6" name="صورة 5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8" y="3813911"/>
            <a:ext cx="3786182" cy="30440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702358"/>
          </a:xfrm>
        </p:spPr>
        <p:txBody>
          <a:bodyPr/>
          <a:lstStyle/>
          <a:p>
            <a:r>
              <a:rPr lang="en-US" sz="3200" u="sng" dirty="0" smtClean="0"/>
              <a:t>Disadvantages</a:t>
            </a:r>
            <a:r>
              <a:rPr lang="en-US" sz="3200" dirty="0" smtClean="0"/>
              <a:t>:</a:t>
            </a:r>
            <a:endParaRPr lang="ar-IQ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28662" y="1214422"/>
            <a:ext cx="7772400" cy="2500330"/>
          </a:xfrm>
        </p:spPr>
        <p:txBody>
          <a:bodyPr/>
          <a:lstStyle/>
          <a:p>
            <a:pPr marL="582930" lvl="0" indent="-514350" algn="l" rtl="0">
              <a:buFont typeface="+mj-lt"/>
              <a:buAutoNum type="arabicPeriod"/>
            </a:pPr>
            <a:r>
              <a:rPr lang="en-US" dirty="0" smtClean="0"/>
              <a:t>Needs general anesthesia</a:t>
            </a:r>
          </a:p>
          <a:p>
            <a:pPr marL="582930" lvl="0" indent="-514350" algn="l" rtl="0">
              <a:buFont typeface="+mj-lt"/>
              <a:buAutoNum type="arabicPeriod"/>
            </a:pPr>
            <a:r>
              <a:rPr lang="en-US" dirty="0" smtClean="0"/>
              <a:t>Limited distal visualization</a:t>
            </a:r>
          </a:p>
          <a:p>
            <a:pPr marL="582930" lvl="0" indent="-514350" algn="l" rtl="0">
              <a:buFont typeface="+mj-lt"/>
              <a:buAutoNum type="arabicPeriod"/>
            </a:pPr>
            <a:r>
              <a:rPr lang="en-US" dirty="0" smtClean="0"/>
              <a:t>Higher cost</a:t>
            </a:r>
          </a:p>
          <a:p>
            <a:pPr marL="582930" lvl="0" indent="-514350" algn="l" rtl="0">
              <a:buFont typeface="+mj-lt"/>
              <a:buAutoNum type="arabicPeriod"/>
            </a:pPr>
            <a:r>
              <a:rPr lang="en-US" dirty="0" smtClean="0"/>
              <a:t>Higher risk of trauma</a:t>
            </a:r>
          </a:p>
          <a:p>
            <a:pPr marL="582930" indent="-514350" algn="l" rtl="0">
              <a:buFont typeface="+mj-lt"/>
              <a:buAutoNum type="arabicPeriod"/>
            </a:pPr>
            <a:endParaRPr lang="ar-IQ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943004" y="4012526"/>
            <a:ext cx="7772400" cy="702358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u="sng" spc="-100" dirty="0" smtClean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C</a:t>
            </a:r>
            <a:r>
              <a:rPr kumimoji="0" lang="en-US" sz="3200" b="0" i="0" u="sng" strike="noStrike" kern="1200" cap="none" spc="-100" normalizeH="0" baseline="0" noProof="0" dirty="0" err="1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ontraindications</a:t>
            </a:r>
            <a:r>
              <a:rPr kumimoji="0" lang="en-US" sz="32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ar-IQ" sz="32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عنصر نائب للمحتوى 2"/>
          <p:cNvSpPr txBox="1">
            <a:spLocks/>
          </p:cNvSpPr>
          <p:nvPr/>
        </p:nvSpPr>
        <p:spPr>
          <a:xfrm>
            <a:off x="928662" y="4714884"/>
            <a:ext cx="7772400" cy="150019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14350" lvl="0" indent="-514350" algn="l" rtl="0">
              <a:buFont typeface="+mj-lt"/>
              <a:buAutoNum type="arabicPeriod"/>
            </a:pPr>
            <a:r>
              <a:rPr lang="en-US" sz="3000" dirty="0" smtClean="0"/>
              <a:t>Thoracic aortic aneurysm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3000" dirty="0" smtClean="0"/>
              <a:t>Cervical spine disorders</a:t>
            </a:r>
          </a:p>
          <a:p>
            <a:pPr marL="582930" marR="0" lvl="0" indent="-51435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+mj-lt"/>
              <a:buAutoNum type="arabicPeriod"/>
              <a:tabLst/>
              <a:defRPr/>
            </a:pPr>
            <a:endParaRPr kumimoji="0" lang="ar-IQ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773796"/>
          </a:xfrm>
        </p:spPr>
        <p:txBody>
          <a:bodyPr/>
          <a:lstStyle/>
          <a:p>
            <a:pPr rtl="0"/>
            <a:r>
              <a:rPr lang="en-US" dirty="0" smtClean="0"/>
              <a:t>Complication of </a:t>
            </a:r>
            <a:r>
              <a:rPr lang="en-US" dirty="0" err="1" smtClean="0"/>
              <a:t>bronchoscopy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14400" y="1428736"/>
            <a:ext cx="7772400" cy="4926824"/>
          </a:xfrm>
        </p:spPr>
        <p:txBody>
          <a:bodyPr/>
          <a:lstStyle/>
          <a:p>
            <a:pPr marL="582930" lvl="0" indent="-514350" algn="l" rtl="0">
              <a:buFont typeface="+mj-lt"/>
              <a:buAutoNum type="arabicPeriod"/>
            </a:pPr>
            <a:r>
              <a:rPr lang="en-US" dirty="0" err="1" smtClean="0"/>
              <a:t>Laryngospasm</a:t>
            </a:r>
            <a:r>
              <a:rPr lang="en-US" dirty="0" smtClean="0"/>
              <a:t> and / or </a:t>
            </a:r>
            <a:r>
              <a:rPr lang="en-US" dirty="0" err="1" smtClean="0"/>
              <a:t>bronchospasm</a:t>
            </a:r>
            <a:endParaRPr lang="en-US" dirty="0" smtClean="0"/>
          </a:p>
          <a:p>
            <a:pPr marL="582930" lvl="0" indent="-514350" algn="l" rtl="0">
              <a:buFont typeface="+mj-lt"/>
              <a:buAutoNum type="arabicPeriod"/>
            </a:pPr>
            <a:r>
              <a:rPr lang="en-US" dirty="0" smtClean="0"/>
              <a:t>Hypoxemia</a:t>
            </a:r>
          </a:p>
          <a:p>
            <a:pPr marL="582930" lvl="0" indent="-514350" algn="l" rtl="0">
              <a:buFont typeface="+mj-lt"/>
              <a:buAutoNum type="arabicPeriod"/>
            </a:pPr>
            <a:r>
              <a:rPr lang="en-US" dirty="0" smtClean="0"/>
              <a:t>Tracheal or bronchial obstruction</a:t>
            </a:r>
          </a:p>
          <a:p>
            <a:pPr marL="582930" lvl="0" indent="-514350" algn="l" rtl="0">
              <a:buFont typeface="+mj-lt"/>
              <a:buAutoNum type="arabicPeriod"/>
            </a:pPr>
            <a:r>
              <a:rPr lang="en-US" dirty="0" smtClean="0"/>
              <a:t>Tracheal or bronchial perforation</a:t>
            </a:r>
          </a:p>
          <a:p>
            <a:pPr marL="582930" lvl="0" indent="-514350" algn="l" rtl="0">
              <a:buFont typeface="+mj-lt"/>
              <a:buAutoNum type="arabicPeriod"/>
            </a:pPr>
            <a:r>
              <a:rPr lang="en-US" dirty="0" smtClean="0"/>
              <a:t>Bleeding</a:t>
            </a:r>
          </a:p>
          <a:p>
            <a:pPr marL="582930" lvl="0" indent="-514350" algn="l" rtl="0">
              <a:buFont typeface="+mj-lt"/>
              <a:buAutoNum type="arabicPeriod"/>
            </a:pPr>
            <a:r>
              <a:rPr lang="en-US" dirty="0" smtClean="0"/>
              <a:t>Arrhythmias and cardiac arrest</a:t>
            </a:r>
          </a:p>
          <a:p>
            <a:pPr marL="582930" lvl="0" indent="-514350" algn="l" rtl="0">
              <a:buFont typeface="+mj-lt"/>
              <a:buAutoNum type="arabicPeriod"/>
            </a:pPr>
            <a:r>
              <a:rPr lang="en-US" dirty="0" smtClean="0"/>
              <a:t>Pneumonia</a:t>
            </a:r>
          </a:p>
          <a:p>
            <a:pPr marL="582930" lvl="0" indent="-514350" algn="l" rtl="0">
              <a:buFont typeface="+mj-lt"/>
              <a:buAutoNum type="arabicPeriod"/>
            </a:pPr>
            <a:r>
              <a:rPr lang="en-US" dirty="0" smtClean="0"/>
              <a:t>Air embolism</a:t>
            </a:r>
          </a:p>
          <a:p>
            <a:pPr marL="582930" lvl="0" indent="-514350" algn="l" rtl="0">
              <a:buFont typeface="+mj-lt"/>
              <a:buAutoNum type="arabicPeriod"/>
            </a:pPr>
            <a:r>
              <a:rPr lang="en-US" dirty="0" err="1" smtClean="0"/>
              <a:t>Pneumothorax</a:t>
            </a:r>
            <a:endParaRPr lang="en-US" dirty="0" smtClean="0"/>
          </a:p>
          <a:p>
            <a:pPr marL="582930" indent="-514350" algn="l" rtl="0">
              <a:buFont typeface="+mj-lt"/>
              <a:buAutoNum type="arabicPeriod"/>
            </a:pP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Pulmonary </a:t>
            </a:r>
            <a:r>
              <a:rPr lang="en-US" dirty="0" err="1" smtClean="0"/>
              <a:t>Hydatid</a:t>
            </a:r>
            <a:r>
              <a:rPr lang="en-US" dirty="0" smtClean="0"/>
              <a:t> Disease: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14400" y="1500174"/>
            <a:ext cx="7772400" cy="4855386"/>
          </a:xfrm>
        </p:spPr>
        <p:txBody>
          <a:bodyPr/>
          <a:lstStyle/>
          <a:p>
            <a:pPr algn="l" rtl="0"/>
            <a:r>
              <a:rPr lang="en-US" dirty="0" smtClean="0"/>
              <a:t>Cyst full of water</a:t>
            </a:r>
          </a:p>
          <a:p>
            <a:pPr algn="l" rtl="0"/>
            <a:r>
              <a:rPr lang="en-US" dirty="0" err="1" smtClean="0"/>
              <a:t>Echinococcus</a:t>
            </a:r>
            <a:r>
              <a:rPr lang="en-US" dirty="0" smtClean="0"/>
              <a:t> </a:t>
            </a:r>
            <a:r>
              <a:rPr lang="en-US" dirty="0" err="1" smtClean="0"/>
              <a:t>granulosus</a:t>
            </a:r>
            <a:endParaRPr lang="ar-IQ" dirty="0"/>
          </a:p>
        </p:txBody>
      </p:sp>
      <p:pic>
        <p:nvPicPr>
          <p:cNvPr id="4" name="Picture 1" descr="/data/data/com.infraware.PolarisOfficeStdForTablet/files/.polaris_temp/fImage463947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5" y="2714621"/>
            <a:ext cx="7006930" cy="3856994"/>
          </a:xfrm>
          <a:prstGeom prst="rect">
            <a:avLst/>
          </a:prstGeom>
          <a:noFill/>
          <a:ln w="3175" cap="flat" cmpd="sng">
            <a:noFill/>
            <a:prstDash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773796"/>
          </a:xfrm>
        </p:spPr>
        <p:txBody>
          <a:bodyPr/>
          <a:lstStyle/>
          <a:p>
            <a:pPr rtl="0"/>
            <a:r>
              <a:rPr lang="en-US" sz="3200" u="sng" dirty="0" smtClean="0"/>
              <a:t>Pathology</a:t>
            </a:r>
            <a:r>
              <a:rPr lang="en-US" dirty="0" smtClean="0"/>
              <a:t>:</a:t>
            </a:r>
            <a:endParaRPr lang="ar-IQ" dirty="0"/>
          </a:p>
        </p:txBody>
      </p:sp>
      <p:pic>
        <p:nvPicPr>
          <p:cNvPr id="4" name="Picture 2" descr="/data/data/com.infraware.PolarisOfficeStdForTablet/files/.polaris_temp/fImage3293911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29124" y="1643050"/>
            <a:ext cx="4357718" cy="4357718"/>
          </a:xfrm>
          <a:prstGeom prst="rect">
            <a:avLst/>
          </a:prstGeom>
          <a:noFill/>
          <a:ln w="3175" cap="flat" cmpd="sng">
            <a:noFill/>
            <a:prstDash/>
          </a:ln>
        </p:spPr>
      </p:pic>
      <p:sp>
        <p:nvSpPr>
          <p:cNvPr id="6" name="Rect 3"/>
          <p:cNvSpPr txBox="1">
            <a:spLocks noChangeArrowheads="1"/>
          </p:cNvSpPr>
          <p:nvPr/>
        </p:nvSpPr>
        <p:spPr>
          <a:xfrm>
            <a:off x="457835" y="1604010"/>
            <a:ext cx="8243570" cy="4533900"/>
          </a:xfrm>
          <a:prstGeom prst="rect">
            <a:avLst/>
          </a:prstGeom>
          <a:noFill/>
          <a:ln w="0" cap="flat" cmpd="sng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marR="0" lvl="0" indent="0" algn="l" defTabSz="508000" rtl="1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lang="en-US" altLang="ko-KR" sz="3000" dirty="0" err="1" smtClean="0"/>
              <a:t>Adventicia</a:t>
            </a:r>
            <a:endParaRPr lang="ko-KR" altLang="en-US" sz="3000" dirty="0" smtClean="0"/>
          </a:p>
          <a:p>
            <a:pPr marL="0" marR="0" lvl="0" indent="0" algn="l" defTabSz="508000" rtl="1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lang="en-US" altLang="ko-KR" sz="3000" dirty="0" smtClean="0"/>
              <a:t>(host tissue)</a:t>
            </a:r>
            <a:endParaRPr lang="ko-KR" altLang="en-US" sz="3000" dirty="0" smtClean="0"/>
          </a:p>
          <a:p>
            <a:pPr marL="0" marR="0" lvl="0" indent="0" algn="l" defTabSz="508000" rtl="1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endParaRPr lang="ko-KR" altLang="en-US" sz="3000" dirty="0" smtClean="0"/>
          </a:p>
          <a:p>
            <a:pPr marL="0" marR="0" lvl="0" indent="0" algn="l" defTabSz="508000" rtl="1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lang="en-US" altLang="ko-KR" sz="3000" dirty="0" err="1" smtClean="0"/>
              <a:t>Ectocyst</a:t>
            </a:r>
            <a:r>
              <a:rPr lang="en-US" altLang="ko-KR" sz="3000" dirty="0" smtClean="0"/>
              <a:t> </a:t>
            </a:r>
            <a:endParaRPr lang="ko-KR" altLang="en-US" sz="3000" dirty="0" smtClean="0"/>
          </a:p>
          <a:p>
            <a:pPr marL="0" marR="0" lvl="0" indent="0" algn="l" defTabSz="508000" rtl="1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lang="en-US" altLang="ko-KR" sz="3000" dirty="0" smtClean="0"/>
              <a:t>(Laminated membrane)</a:t>
            </a:r>
            <a:endParaRPr lang="ko-KR" altLang="en-US" sz="3000" dirty="0" smtClean="0"/>
          </a:p>
          <a:p>
            <a:pPr marL="0" marR="0" lvl="0" indent="0" algn="l" defTabSz="508000" rtl="1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endParaRPr lang="ko-KR" altLang="en-US" sz="3000" dirty="0" smtClean="0"/>
          </a:p>
          <a:p>
            <a:pPr marL="0" marR="0" lvl="0" indent="0" algn="l" defTabSz="508000" rtl="1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lang="en-US" altLang="ko-KR" sz="3000" dirty="0" err="1" smtClean="0"/>
              <a:t>Endocyst</a:t>
            </a:r>
            <a:endParaRPr lang="ko-KR" altLang="en-US" sz="3000" dirty="0" smtClean="0"/>
          </a:p>
          <a:p>
            <a:pPr marL="0" marR="0" lvl="0" indent="0" algn="l" defTabSz="508000" rtl="1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lang="en-US" altLang="ko-KR" sz="3000" dirty="0" smtClean="0"/>
              <a:t>(germinal layer)</a:t>
            </a:r>
            <a:endParaRPr lang="ko-KR" altLang="en-US" sz="3000" dirty="0" smtClean="0"/>
          </a:p>
          <a:p>
            <a:pPr marL="0" marR="0" lvl="0" indent="0" algn="l" defTabSz="508000" rtl="1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endParaRPr lang="ko-KR" altLang="en-US" sz="3000" dirty="0" smtClean="0"/>
          </a:p>
          <a:p>
            <a:pPr marL="0" marR="0" lvl="0" indent="0" algn="l" defTabSz="508000" rtl="1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lang="en-US" altLang="ko-KR" sz="3000" dirty="0" smtClean="0"/>
              <a:t>Broad capsule</a:t>
            </a:r>
            <a:endParaRPr lang="ko-KR" altLang="en-US" sz="30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28662" y="500042"/>
            <a:ext cx="7772400" cy="702358"/>
          </a:xfrm>
        </p:spPr>
        <p:txBody>
          <a:bodyPr/>
          <a:lstStyle/>
          <a:p>
            <a:pPr rtl="0"/>
            <a:r>
              <a:rPr lang="en-US" sz="3200" u="sng" dirty="0" smtClean="0"/>
              <a:t>Clinical presentation</a:t>
            </a:r>
            <a:r>
              <a:rPr lang="en-US" sz="3200" dirty="0" smtClean="0"/>
              <a:t>:</a:t>
            </a:r>
            <a:endParaRPr lang="ar-IQ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14400" y="1357298"/>
            <a:ext cx="7772400" cy="4572000"/>
          </a:xfrm>
        </p:spPr>
        <p:txBody>
          <a:bodyPr>
            <a:noAutofit/>
          </a:bodyPr>
          <a:lstStyle/>
          <a:p>
            <a:pPr marL="582930" indent="-514350" algn="l" defTabSz="508000" rtl="0">
              <a:lnSpc>
                <a:spcPct val="13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altLang="ko-KR" sz="2800" dirty="0" smtClean="0"/>
              <a:t>Asymptomatic</a:t>
            </a:r>
            <a:endParaRPr lang="ko-KR" altLang="en-US" sz="2800" dirty="0" smtClean="0"/>
          </a:p>
          <a:p>
            <a:pPr marL="582930" indent="-514350" algn="l" defTabSz="508000" rtl="0">
              <a:lnSpc>
                <a:spcPct val="13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altLang="ko-KR" sz="2800" dirty="0" smtClean="0"/>
              <a:t>Rupture →cough, </a:t>
            </a:r>
            <a:r>
              <a:rPr lang="en-US" altLang="ko-KR" sz="2800" dirty="0" err="1" smtClean="0"/>
              <a:t>hemoptysis</a:t>
            </a:r>
            <a:r>
              <a:rPr lang="en-US" altLang="ko-KR" sz="2800" dirty="0" smtClean="0"/>
              <a:t>, watery sputum</a:t>
            </a:r>
            <a:endParaRPr lang="ko-KR" altLang="en-US" sz="2800" dirty="0" smtClean="0"/>
          </a:p>
          <a:p>
            <a:pPr marL="582930" indent="-514350" algn="l" defTabSz="508000" rtl="0">
              <a:lnSpc>
                <a:spcPct val="13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altLang="ko-KR" sz="2800" dirty="0" smtClean="0"/>
              <a:t>Coughing up "grape skin"</a:t>
            </a:r>
            <a:endParaRPr lang="ko-KR" altLang="en-US" sz="2800" dirty="0" smtClean="0"/>
          </a:p>
          <a:p>
            <a:pPr marL="582930" indent="-514350" algn="l" defTabSz="508000" rtl="0">
              <a:lnSpc>
                <a:spcPct val="13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altLang="ko-KR" sz="2800" dirty="0" smtClean="0"/>
              <a:t>2ry infection →fever, rigor, purulent sputum</a:t>
            </a:r>
            <a:endParaRPr lang="ko-KR" altLang="en-US" sz="2800" dirty="0" smtClean="0"/>
          </a:p>
          <a:p>
            <a:pPr marL="582930" indent="-514350" algn="l" defTabSz="508000" rtl="0">
              <a:lnSpc>
                <a:spcPct val="13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altLang="ko-KR" sz="2800" dirty="0" err="1" smtClean="0"/>
              <a:t>Hydropneumothorax</a:t>
            </a:r>
            <a:r>
              <a:rPr lang="en-US" altLang="ko-KR" sz="2800" dirty="0" smtClean="0"/>
              <a:t> or </a:t>
            </a:r>
            <a:r>
              <a:rPr lang="en-US" altLang="ko-KR" sz="2800" dirty="0" err="1" smtClean="0"/>
              <a:t>pyopneumothorax</a:t>
            </a:r>
            <a:endParaRPr lang="ko-KR" altLang="en-US" sz="2800" dirty="0" smtClean="0"/>
          </a:p>
          <a:p>
            <a:pPr marL="582930" indent="-514350" algn="l" defTabSz="508000" rtl="0">
              <a:lnSpc>
                <a:spcPct val="13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altLang="ko-KR" sz="2800" dirty="0" smtClean="0"/>
              <a:t>Anaphylaxis</a:t>
            </a:r>
            <a:endParaRPr lang="ko-KR" altLang="en-US" sz="2800" dirty="0" err="1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702358"/>
          </a:xfrm>
        </p:spPr>
        <p:txBody>
          <a:bodyPr/>
          <a:lstStyle/>
          <a:p>
            <a:pPr rtl="0"/>
            <a:r>
              <a:rPr lang="en-US" sz="3200" u="sng" dirty="0" smtClean="0"/>
              <a:t>Investigations</a:t>
            </a:r>
            <a:r>
              <a:rPr lang="en-US" sz="3200" dirty="0" smtClean="0"/>
              <a:t>:</a:t>
            </a:r>
            <a:endParaRPr lang="ar-IQ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14400" y="1142984"/>
            <a:ext cx="7772400" cy="5212576"/>
          </a:xfrm>
        </p:spPr>
        <p:txBody>
          <a:bodyPr>
            <a:normAutofit/>
          </a:bodyPr>
          <a:lstStyle/>
          <a:p>
            <a:pPr marL="0" indent="0" algn="l" defTabSz="508000" rtl="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dirty="0" smtClean="0">
                <a:latin typeface="+mj-lt"/>
              </a:rPr>
              <a:t>1. CXR </a:t>
            </a:r>
            <a:r>
              <a:rPr lang="en-US" altLang="ko-KR" sz="3200" dirty="0" smtClean="0">
                <a:latin typeface="+mj-lt"/>
              </a:rPr>
              <a:t>            </a:t>
            </a:r>
            <a:r>
              <a:rPr lang="en-US" altLang="ko-KR" sz="3200" dirty="0" smtClean="0">
                <a:latin typeface="+mj-lt"/>
              </a:rPr>
              <a:t>2. CT scan</a:t>
            </a:r>
            <a:endParaRPr lang="ko-KR" altLang="en-US" sz="3200" dirty="0" smtClean="0">
              <a:latin typeface="+mj-lt"/>
            </a:endParaRPr>
          </a:p>
          <a:p>
            <a:pPr marL="215900" indent="0" algn="l" defTabSz="508000" rtl="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800" dirty="0" smtClean="0">
                <a:latin typeface="+mj-lt"/>
              </a:rPr>
              <a:t>1) well defined circular or oval homogenous opacity </a:t>
            </a:r>
            <a:endParaRPr lang="ko-KR" altLang="en-US" sz="2800" dirty="0" smtClean="0">
              <a:latin typeface="+mj-lt"/>
            </a:endParaRPr>
          </a:p>
          <a:p>
            <a:pPr algn="l" rtl="0"/>
            <a:endParaRPr lang="ar-IQ" sz="2800" dirty="0">
              <a:latin typeface="+mj-lt"/>
            </a:endParaRPr>
          </a:p>
        </p:txBody>
      </p:sp>
      <p:pic>
        <p:nvPicPr>
          <p:cNvPr id="4" name="Picture 2" descr="/data/data/com.infraware.PolarisOfficeStdForTablet/files/.polaris_temp/fImage750546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4710" y="2625725"/>
            <a:ext cx="3360420" cy="4064000"/>
          </a:xfrm>
          <a:prstGeom prst="rect">
            <a:avLst/>
          </a:prstGeom>
          <a:noFill/>
          <a:ln w="3175" cap="flat" cmpd="sng">
            <a:noFill/>
            <a:prstDash/>
          </a:ln>
        </p:spPr>
      </p:pic>
      <p:pic>
        <p:nvPicPr>
          <p:cNvPr id="5" name="Picture 1" descr="/data/data/com.infraware.PolarisOfficeStdForTablet/files/.polaris_temp/fImage320104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1355" y="2567305"/>
            <a:ext cx="4025265" cy="4072890"/>
          </a:xfrm>
          <a:prstGeom prst="rect">
            <a:avLst/>
          </a:prstGeom>
          <a:noFill/>
          <a:ln w="3175" cap="flat" cmpd="sng">
            <a:noFill/>
            <a:prstDash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14400" y="714356"/>
            <a:ext cx="7772400" cy="5641204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sz="2800" dirty="0" smtClean="0">
                <a:latin typeface="+mj-lt"/>
              </a:rPr>
              <a:t>2) </a:t>
            </a:r>
            <a:r>
              <a:rPr lang="en-US" altLang="ko-KR" sz="2800" dirty="0" err="1" smtClean="0">
                <a:latin typeface="+mj-lt"/>
              </a:rPr>
              <a:t>perivesicular</a:t>
            </a:r>
            <a:r>
              <a:rPr lang="en-US" altLang="ko-KR" sz="2800" dirty="0" smtClean="0">
                <a:latin typeface="+mj-lt"/>
              </a:rPr>
              <a:t> </a:t>
            </a:r>
            <a:r>
              <a:rPr lang="en-US" altLang="ko-KR" sz="2800" dirty="0" err="1" smtClean="0">
                <a:latin typeface="+mj-lt"/>
              </a:rPr>
              <a:t>pneumocyst</a:t>
            </a:r>
            <a:r>
              <a:rPr lang="en-US" altLang="ko-KR" sz="2800" dirty="0" smtClean="0">
                <a:latin typeface="+mj-lt"/>
              </a:rPr>
              <a:t> or signet ring sign</a:t>
            </a:r>
            <a:endParaRPr lang="ar-IQ" sz="2800" dirty="0">
              <a:latin typeface="+mj-lt"/>
            </a:endParaRPr>
          </a:p>
        </p:txBody>
      </p:sp>
      <p:pic>
        <p:nvPicPr>
          <p:cNvPr id="4" name="Picture 1" descr="/data/data/com.infraware.PolarisOfficeStdForTablet/files/.polaris_temp/fImage804656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2237759" y="2118056"/>
            <a:ext cx="5048885" cy="3382645"/>
          </a:xfrm>
          <a:prstGeom prst="rect">
            <a:avLst/>
          </a:prstGeom>
          <a:noFill/>
          <a:ln w="3175" cap="flat" cmpd="sng">
            <a:noFill/>
            <a:prstDash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14400" y="714356"/>
            <a:ext cx="7772400" cy="5641204"/>
          </a:xfrm>
        </p:spPr>
        <p:txBody>
          <a:bodyPr/>
          <a:lstStyle/>
          <a:p>
            <a:pPr algn="l" rtl="0">
              <a:buNone/>
            </a:pPr>
            <a:r>
              <a:rPr lang="en-US" dirty="0" smtClean="0"/>
              <a:t>3) An empty cavity</a:t>
            </a:r>
            <a:endParaRPr lang="ar-IQ" dirty="0"/>
          </a:p>
        </p:txBody>
      </p:sp>
      <p:pic>
        <p:nvPicPr>
          <p:cNvPr id="5" name="Picture 1" descr="/data/data/com.infraware.PolarisOfficeStdForTablet/files/.polaris_temp/fImage81315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29259" y="1571612"/>
            <a:ext cx="4100195" cy="4126230"/>
          </a:xfrm>
          <a:prstGeom prst="rect">
            <a:avLst/>
          </a:prstGeom>
          <a:noFill/>
          <a:ln w="3175" cap="flat" cmpd="sng">
            <a:noFill/>
            <a:prstDash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14400" y="714356"/>
            <a:ext cx="7772400" cy="5641204"/>
          </a:xfrm>
        </p:spPr>
        <p:txBody>
          <a:bodyPr/>
          <a:lstStyle/>
          <a:p>
            <a:pPr algn="l" rtl="0">
              <a:buNone/>
            </a:pPr>
            <a:r>
              <a:rPr lang="en-US" dirty="0" smtClean="0"/>
              <a:t>4) Bilateral and multiple cysts</a:t>
            </a:r>
            <a:endParaRPr lang="ar-IQ" dirty="0"/>
          </a:p>
        </p:txBody>
      </p:sp>
      <p:pic>
        <p:nvPicPr>
          <p:cNvPr id="4" name="Picture 1" descr="/data/data/com.infraware.PolarisOfficeStdForTablet/files/.polaris_temp/fImage761958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1652290"/>
            <a:ext cx="4465944" cy="4419916"/>
          </a:xfrm>
          <a:prstGeom prst="rect">
            <a:avLst/>
          </a:prstGeom>
          <a:noFill/>
          <a:ln w="3175" cap="flat" cmpd="sng">
            <a:noFill/>
            <a:prstDash/>
          </a:ln>
        </p:spPr>
      </p:pic>
      <p:pic>
        <p:nvPicPr>
          <p:cNvPr id="5" name="Picture 2" descr="/data/data/com.infraware.PolarisOfficeStdForTablet/files/.polaris_temp/fImage1048063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780" y="2359660"/>
            <a:ext cx="4428490" cy="2929890"/>
          </a:xfrm>
          <a:prstGeom prst="rect">
            <a:avLst/>
          </a:prstGeom>
          <a:noFill/>
          <a:ln w="3175" cap="flat" cmpd="sng">
            <a:noFill/>
            <a:prstDash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Embryology</a:t>
            </a:r>
            <a:r>
              <a:rPr lang="en-US" dirty="0" smtClean="0"/>
              <a:t>:</a:t>
            </a:r>
            <a:endParaRPr lang="ar-IQ" dirty="0"/>
          </a:p>
        </p:txBody>
      </p:sp>
      <p:pic>
        <p:nvPicPr>
          <p:cNvPr id="4" name="عنصر نائب للمحتوى 3" descr="development_of_lungs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499992" y="404664"/>
            <a:ext cx="3936454" cy="5773466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28662" y="785794"/>
            <a:ext cx="7772400" cy="5784080"/>
          </a:xfrm>
        </p:spPr>
        <p:txBody>
          <a:bodyPr/>
          <a:lstStyle/>
          <a:p>
            <a:pPr algn="l" rtl="0">
              <a:buNone/>
            </a:pPr>
            <a:r>
              <a:rPr lang="en-US" dirty="0" smtClean="0"/>
              <a:t>5) Hydro- or </a:t>
            </a:r>
            <a:r>
              <a:rPr lang="en-US" dirty="0" err="1" smtClean="0"/>
              <a:t>pyo-pneumothorax</a:t>
            </a:r>
            <a:endParaRPr lang="ar-IQ" dirty="0"/>
          </a:p>
        </p:txBody>
      </p:sp>
      <p:pic>
        <p:nvPicPr>
          <p:cNvPr id="4" name="Picture 1" descr="/data/data/com.infraware.PolarisOfficeStdForTablet/files/.polaris_temp/fImage77896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4820" y="1887558"/>
            <a:ext cx="3729990" cy="4470400"/>
          </a:xfrm>
          <a:prstGeom prst="rect">
            <a:avLst/>
          </a:prstGeom>
          <a:noFill/>
          <a:ln w="3175" cap="flat" cmpd="sng">
            <a:noFill/>
            <a:prstDash/>
          </a:ln>
        </p:spPr>
      </p:pic>
      <p:pic>
        <p:nvPicPr>
          <p:cNvPr id="5" name="Picture 2" descr="/data/data/com.infraware.PolarisOfficeStdForTablet/files/.polaris_temp/fImage1142362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46594" y="2466355"/>
            <a:ext cx="4826000" cy="3105785"/>
          </a:xfrm>
          <a:prstGeom prst="rect">
            <a:avLst/>
          </a:prstGeom>
          <a:noFill/>
          <a:ln w="3175" cap="flat" cmpd="sng">
            <a:noFill/>
            <a:prstDash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772400" cy="702358"/>
          </a:xfrm>
        </p:spPr>
        <p:txBody>
          <a:bodyPr/>
          <a:lstStyle/>
          <a:p>
            <a:pPr rtl="0"/>
            <a:r>
              <a:rPr lang="en-US" sz="3200" u="sng" dirty="0" smtClean="0"/>
              <a:t>Treatment:</a:t>
            </a:r>
            <a:endParaRPr lang="ar-IQ" sz="3200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14400" y="1000108"/>
            <a:ext cx="7772400" cy="4998262"/>
          </a:xfrm>
        </p:spPr>
        <p:txBody>
          <a:bodyPr>
            <a:noAutofit/>
          </a:bodyPr>
          <a:lstStyle/>
          <a:p>
            <a:pPr algn="l" rtl="0"/>
            <a:r>
              <a:rPr lang="en-US" sz="3200" dirty="0" smtClean="0"/>
              <a:t>Surgical treatment:</a:t>
            </a:r>
          </a:p>
          <a:p>
            <a:pPr marL="1026414" lvl="1" indent="-571500" algn="l" rtl="0">
              <a:buFont typeface="+mj-lt"/>
              <a:buAutoNum type="romanUcPeriod"/>
            </a:pPr>
            <a:r>
              <a:rPr lang="en-US" sz="2800" dirty="0" smtClean="0"/>
              <a:t>Removal of the cyst</a:t>
            </a:r>
          </a:p>
          <a:p>
            <a:pPr marL="1282446" lvl="2" indent="-571500" algn="l" rtl="0">
              <a:buFont typeface="+mj-lt"/>
              <a:buAutoNum type="arabicPeriod"/>
            </a:pPr>
            <a:r>
              <a:rPr lang="en-US" sz="2800" dirty="0" smtClean="0"/>
              <a:t>Aspiration / evacuation technique</a:t>
            </a:r>
          </a:p>
          <a:p>
            <a:pPr marL="1282446" lvl="2" indent="-571500" algn="l" rtl="0">
              <a:buFont typeface="+mj-lt"/>
              <a:buAutoNum type="arabicPeriod"/>
            </a:pPr>
            <a:r>
              <a:rPr lang="en-US" sz="2800" dirty="0" err="1" smtClean="0"/>
              <a:t>Enucleation</a:t>
            </a:r>
            <a:r>
              <a:rPr lang="en-US" sz="2800" dirty="0" smtClean="0"/>
              <a:t> technique</a:t>
            </a:r>
          </a:p>
          <a:p>
            <a:pPr marL="1282446" lvl="2" indent="-571500" algn="l" rtl="0">
              <a:buFont typeface="+mj-lt"/>
              <a:buAutoNum type="arabicPeriod"/>
            </a:pPr>
            <a:r>
              <a:rPr lang="en-US" sz="2800" dirty="0" smtClean="0"/>
              <a:t>Excision</a:t>
            </a:r>
          </a:p>
          <a:p>
            <a:pPr marL="1026414" lvl="1" indent="-571500" algn="l" rtl="0">
              <a:buFont typeface="+mj-lt"/>
              <a:buAutoNum type="romanUcPeriod"/>
            </a:pPr>
            <a:r>
              <a:rPr lang="en-US" sz="2800" dirty="0" smtClean="0"/>
              <a:t>A</a:t>
            </a:r>
            <a:r>
              <a:rPr lang="en-US" sz="2800" dirty="0" smtClean="0"/>
              <a:t>natomical resection:</a:t>
            </a:r>
          </a:p>
          <a:p>
            <a:pPr marL="1282446" lvl="2" indent="-571500" algn="l" rtl="0">
              <a:buFont typeface="+mj-lt"/>
              <a:buAutoNum type="arabicPeriod"/>
            </a:pPr>
            <a:r>
              <a:rPr lang="en-US" sz="2800" dirty="0" err="1" smtClean="0"/>
              <a:t>Segmentectomy</a:t>
            </a:r>
            <a:endParaRPr lang="en-US" sz="2800" dirty="0" smtClean="0"/>
          </a:p>
          <a:p>
            <a:pPr marL="1282446" lvl="2" indent="-571500" algn="l" rtl="0">
              <a:buFont typeface="+mj-lt"/>
              <a:buAutoNum type="arabicPeriod"/>
            </a:pPr>
            <a:r>
              <a:rPr lang="en-US" sz="2800" dirty="0" err="1" smtClean="0"/>
              <a:t>Lobectomy</a:t>
            </a:r>
            <a:endParaRPr lang="en-US" sz="2800" dirty="0" smtClean="0"/>
          </a:p>
          <a:p>
            <a:pPr marL="1282446" lvl="2" indent="-571500" algn="l" rtl="0">
              <a:buFont typeface="+mj-lt"/>
              <a:buAutoNum type="arabicPeriod"/>
            </a:pPr>
            <a:r>
              <a:rPr lang="en-US" sz="2800" dirty="0" err="1" smtClean="0"/>
              <a:t>P</a:t>
            </a:r>
            <a:r>
              <a:rPr lang="en-US" sz="2800" dirty="0" err="1" smtClean="0"/>
              <a:t>neumonectomy</a:t>
            </a:r>
            <a:endParaRPr lang="en-US" sz="2800" dirty="0" smtClean="0"/>
          </a:p>
          <a:p>
            <a:pPr algn="l" rtl="0"/>
            <a:r>
              <a:rPr lang="en-US" sz="3200" dirty="0" smtClean="0"/>
              <a:t>Medical treatment:</a:t>
            </a:r>
            <a:r>
              <a:rPr lang="en-US" sz="2800" dirty="0" smtClean="0"/>
              <a:t> </a:t>
            </a:r>
          </a:p>
          <a:p>
            <a:pPr marL="1152525" lvl="1" algn="l" rtl="0">
              <a:buNone/>
            </a:pPr>
            <a:r>
              <a:rPr lang="en-US" sz="2800" dirty="0" smtClean="0"/>
              <a:t>not effective</a:t>
            </a:r>
            <a:endParaRPr lang="ar-IQ" sz="3200" dirty="0"/>
          </a:p>
        </p:txBody>
      </p:sp>
      <p:pic>
        <p:nvPicPr>
          <p:cNvPr id="4" name="Picture 1" descr="/data/data/com.infraware.PolarisOfficeStdForTablet/files/.polaris_temp/fImage809668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28" y="4095334"/>
            <a:ext cx="4139562" cy="2763936"/>
          </a:xfrm>
          <a:prstGeom prst="rect">
            <a:avLst/>
          </a:prstGeom>
          <a:noFill/>
          <a:ln w="3175" cap="flat" cmpd="sng">
            <a:noFill/>
            <a:prstDash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err="1" smtClean="0"/>
              <a:t>Bronchiectasis</a:t>
            </a:r>
            <a:r>
              <a:rPr lang="en-US" dirty="0" smtClean="0"/>
              <a:t>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14400" y="1783560"/>
            <a:ext cx="3014658" cy="4572000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sz="3200" u="sng" spc="-100" dirty="0" smtClean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Causes:</a:t>
            </a:r>
          </a:p>
          <a:p>
            <a:pPr algn="l" rtl="0">
              <a:buNone/>
            </a:pPr>
            <a:endParaRPr lang="en-US" sz="3200" u="sng" spc="-100" dirty="0" smtClean="0">
              <a:solidFill>
                <a:schemeClr val="tx2">
                  <a:satMod val="200000"/>
                </a:schemeClr>
              </a:solidFill>
              <a:latin typeface="+mj-lt"/>
              <a:ea typeface="+mj-ea"/>
              <a:cs typeface="+mj-cs"/>
            </a:endParaRPr>
          </a:p>
          <a:p>
            <a:pPr marL="525780" indent="-457200" algn="l" rtl="0">
              <a:buFont typeface="+mj-lt"/>
              <a:buAutoNum type="arabicPeriod"/>
            </a:pPr>
            <a:r>
              <a:rPr lang="en-US" sz="2800" spc="-100" dirty="0" smtClean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Congenital</a:t>
            </a:r>
          </a:p>
          <a:p>
            <a:pPr marL="525780" indent="-457200" algn="l" rtl="0">
              <a:buFont typeface="+mj-lt"/>
              <a:buAutoNum type="arabicPeriod"/>
            </a:pPr>
            <a:endParaRPr lang="en-US" sz="2800" spc="-100" dirty="0" smtClean="0">
              <a:solidFill>
                <a:schemeClr val="tx2">
                  <a:satMod val="200000"/>
                </a:schemeClr>
              </a:solidFill>
              <a:latin typeface="+mj-lt"/>
              <a:ea typeface="+mj-ea"/>
              <a:cs typeface="+mj-cs"/>
            </a:endParaRPr>
          </a:p>
          <a:p>
            <a:pPr marL="525780" indent="-457200" algn="l" rtl="0">
              <a:buFont typeface="+mj-lt"/>
              <a:buAutoNum type="arabicPeriod"/>
            </a:pPr>
            <a:r>
              <a:rPr lang="en-US" sz="2800" spc="-100" dirty="0" smtClean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Acquired</a:t>
            </a:r>
          </a:p>
          <a:p>
            <a:pPr marL="525780" indent="-457200" algn="l" rtl="0">
              <a:buNone/>
            </a:pPr>
            <a:endParaRPr lang="ar-IQ" sz="2400" dirty="0"/>
          </a:p>
        </p:txBody>
      </p:sp>
      <p:pic>
        <p:nvPicPr>
          <p:cNvPr id="4" name="Picture 1" descr="/data/data/com.infraware.PolarisOfficeStdForTablet/files/.polaris_temp/fImage4322176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82637" y="1817039"/>
            <a:ext cx="5361363" cy="5040961"/>
          </a:xfrm>
          <a:prstGeom prst="rect">
            <a:avLst/>
          </a:prstGeom>
          <a:noFill/>
          <a:ln w="3175" cap="flat" cmpd="sng">
            <a:noFill/>
            <a:prstDash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630920"/>
          </a:xfrm>
        </p:spPr>
        <p:txBody>
          <a:bodyPr/>
          <a:lstStyle/>
          <a:p>
            <a:pPr rtl="0"/>
            <a:r>
              <a:rPr lang="en-US" sz="3200" u="sng" dirty="0" smtClean="0"/>
              <a:t>Clinical </a:t>
            </a:r>
            <a:r>
              <a:rPr lang="en-US" sz="3200" u="sng" dirty="0" err="1" smtClean="0"/>
              <a:t>presentaion</a:t>
            </a:r>
            <a:r>
              <a:rPr lang="en-US" sz="3200" u="sng" dirty="0" smtClean="0"/>
              <a:t>:</a:t>
            </a:r>
            <a:endParaRPr lang="ar-IQ" sz="3200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14400" y="1285860"/>
            <a:ext cx="7772400" cy="5069700"/>
          </a:xfrm>
        </p:spPr>
        <p:txBody>
          <a:bodyPr/>
          <a:lstStyle/>
          <a:p>
            <a:pPr marL="582930" lvl="0" indent="-514350" algn="l" rtl="0">
              <a:buFont typeface="+mj-lt"/>
              <a:buAutoNum type="arabicPeriod"/>
            </a:pPr>
            <a:r>
              <a:rPr lang="en-US" dirty="0" smtClean="0"/>
              <a:t>A persistent productive cough of purulent sputum, with fetor </a:t>
            </a:r>
            <a:r>
              <a:rPr lang="en-US" dirty="0" err="1" smtClean="0"/>
              <a:t>oris</a:t>
            </a:r>
            <a:r>
              <a:rPr lang="en-US" dirty="0" smtClean="0"/>
              <a:t>.</a:t>
            </a:r>
          </a:p>
          <a:p>
            <a:pPr marL="582930" lvl="0" indent="-514350" algn="l" rtl="0">
              <a:buFont typeface="+mj-lt"/>
              <a:buAutoNum type="arabicPeriod"/>
            </a:pPr>
            <a:r>
              <a:rPr lang="en-US" dirty="0" err="1" smtClean="0"/>
              <a:t>Hemoptysis</a:t>
            </a:r>
            <a:endParaRPr lang="en-US" dirty="0" smtClean="0"/>
          </a:p>
          <a:p>
            <a:pPr marL="582930" lvl="0" indent="-514350" algn="l" rtl="0">
              <a:buFont typeface="+mj-lt"/>
              <a:buAutoNum type="arabicPeriod"/>
            </a:pPr>
            <a:r>
              <a:rPr lang="en-US" dirty="0" smtClean="0"/>
              <a:t>Recurrent </a:t>
            </a:r>
            <a:r>
              <a:rPr lang="en-US" dirty="0" err="1" smtClean="0"/>
              <a:t>pneumonitis</a:t>
            </a:r>
            <a:endParaRPr lang="en-US" dirty="0" smtClean="0"/>
          </a:p>
          <a:p>
            <a:pPr marL="582930" lvl="0" indent="-514350" algn="l" rtl="0">
              <a:buNone/>
            </a:pPr>
            <a:endParaRPr lang="en-US" dirty="0" smtClean="0"/>
          </a:p>
          <a:p>
            <a:pPr marL="582930" lvl="0" indent="-514350" algn="l" rtl="0">
              <a:buNone/>
            </a:pPr>
            <a:r>
              <a:rPr lang="en-US" dirty="0" smtClean="0"/>
              <a:t>On </a:t>
            </a:r>
            <a:r>
              <a:rPr lang="en-US" dirty="0" smtClean="0"/>
              <a:t>examination: </a:t>
            </a:r>
            <a:endParaRPr lang="en-US" dirty="0" smtClean="0"/>
          </a:p>
          <a:p>
            <a:pPr marL="1168146" lvl="2" indent="-514350" algn="l" rtl="0">
              <a:buFont typeface="+mj-lt"/>
              <a:buAutoNum type="arabicParenR"/>
            </a:pPr>
            <a:r>
              <a:rPr lang="en-US" sz="3000" dirty="0" smtClean="0"/>
              <a:t>Cyanosis, </a:t>
            </a:r>
            <a:endParaRPr lang="en-US" sz="3000" dirty="0" smtClean="0"/>
          </a:p>
          <a:p>
            <a:pPr marL="1168146" lvl="2" indent="-514350" algn="l" rtl="0">
              <a:buFont typeface="+mj-lt"/>
              <a:buAutoNum type="arabicParenR"/>
            </a:pPr>
            <a:r>
              <a:rPr lang="en-US" sz="3000" dirty="0" smtClean="0"/>
              <a:t>Clubbing </a:t>
            </a:r>
            <a:endParaRPr lang="en-US" sz="3000" dirty="0" smtClean="0"/>
          </a:p>
          <a:p>
            <a:pPr marL="1168146" lvl="2" indent="-514350" algn="l" rtl="0">
              <a:buFont typeface="+mj-lt"/>
              <a:buAutoNum type="arabicParenR"/>
            </a:pPr>
            <a:r>
              <a:rPr lang="en-US" sz="3000" dirty="0" smtClean="0"/>
              <a:t>Coarse </a:t>
            </a:r>
            <a:r>
              <a:rPr lang="en-US" sz="3000" dirty="0" err="1" smtClean="0"/>
              <a:t>crepitations</a:t>
            </a:r>
            <a:r>
              <a:rPr lang="en-US" dirty="0" smtClean="0"/>
              <a:t>.</a:t>
            </a:r>
            <a:endParaRPr lang="en-US" dirty="0" smtClean="0"/>
          </a:p>
          <a:p>
            <a:pPr marL="582930" indent="-514350" algn="l" rtl="0">
              <a:buFont typeface="+mj-lt"/>
              <a:buAutoNum type="arabicParenR"/>
            </a:pPr>
            <a:endParaRPr lang="ar-IQ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702358"/>
          </a:xfrm>
        </p:spPr>
        <p:txBody>
          <a:bodyPr/>
          <a:lstStyle/>
          <a:p>
            <a:pPr rtl="0"/>
            <a:r>
              <a:rPr lang="en-US" sz="3200" u="sng" dirty="0" smtClean="0"/>
              <a:t>Investigations:</a:t>
            </a:r>
            <a:endParaRPr lang="ar-IQ" sz="3200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14400" y="1357298"/>
            <a:ext cx="7772400" cy="4998262"/>
          </a:xfrm>
        </p:spPr>
        <p:txBody>
          <a:bodyPr/>
          <a:lstStyle/>
          <a:p>
            <a:pPr marL="582930" indent="-514350" algn="l" rtl="0">
              <a:buFont typeface="+mj-lt"/>
              <a:buAutoNum type="arabicPeriod"/>
            </a:pPr>
            <a:r>
              <a:rPr lang="en-US" dirty="0" smtClean="0"/>
              <a:t>CXR</a:t>
            </a:r>
          </a:p>
          <a:p>
            <a:pPr marL="582930" indent="-514350" algn="l" rtl="0">
              <a:buFont typeface="+mj-lt"/>
              <a:buAutoNum type="arabicPeriod"/>
            </a:pPr>
            <a:endParaRPr lang="en-US" sz="1800" dirty="0" smtClean="0"/>
          </a:p>
          <a:p>
            <a:pPr marL="582930" indent="-514350" algn="l" rtl="0">
              <a:buFont typeface="+mj-lt"/>
              <a:buAutoNum type="arabicPeriod"/>
            </a:pPr>
            <a:r>
              <a:rPr lang="en-US" dirty="0" smtClean="0"/>
              <a:t>CT scan</a:t>
            </a:r>
          </a:p>
          <a:p>
            <a:pPr marL="582930" indent="-514350" algn="l" rtl="0">
              <a:buFont typeface="+mj-lt"/>
              <a:buAutoNum type="arabicPeriod"/>
            </a:pPr>
            <a:endParaRPr lang="en-US" sz="2000" dirty="0" smtClean="0"/>
          </a:p>
          <a:p>
            <a:pPr marL="582930" indent="-514350" algn="l" rtl="0">
              <a:buFont typeface="+mj-lt"/>
              <a:buAutoNum type="arabicPeriod"/>
            </a:pPr>
            <a:r>
              <a:rPr lang="en-US" dirty="0" err="1" smtClean="0"/>
              <a:t>Bronchography</a:t>
            </a:r>
            <a:endParaRPr lang="ar-IQ" dirty="0"/>
          </a:p>
        </p:txBody>
      </p:sp>
      <p:pic>
        <p:nvPicPr>
          <p:cNvPr id="4" name="Picture 1" descr="/data/data/com.infraware.PolarisOfficeStdForTablet/files/.polaris_temp/fImage1296677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839" y="4000504"/>
            <a:ext cx="4435475" cy="2794635"/>
          </a:xfrm>
          <a:prstGeom prst="rect">
            <a:avLst/>
          </a:prstGeom>
          <a:noFill/>
          <a:ln w="3175" cap="flat" cmpd="sng">
            <a:noFill/>
            <a:prstDash/>
          </a:ln>
        </p:spPr>
      </p:pic>
      <p:pic>
        <p:nvPicPr>
          <p:cNvPr id="5" name="Picture 1" descr="/data/data/com.infraware.PolarisOfficeStdForTablet/files/.polaris_temp/fImage8538117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88261" y="1000108"/>
            <a:ext cx="4112895" cy="3713480"/>
          </a:xfrm>
          <a:prstGeom prst="rect">
            <a:avLst/>
          </a:prstGeom>
          <a:noFill/>
          <a:ln w="3175" cap="flat" cmpd="sng">
            <a:noFill/>
            <a:prstDash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773796"/>
          </a:xfrm>
        </p:spPr>
        <p:txBody>
          <a:bodyPr/>
          <a:lstStyle/>
          <a:p>
            <a:pPr rtl="0"/>
            <a:r>
              <a:rPr lang="en-US" sz="3200" u="sng" dirty="0" smtClean="0"/>
              <a:t>Treatment:</a:t>
            </a:r>
            <a:endParaRPr lang="ar-IQ" sz="3200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14400" y="1500174"/>
            <a:ext cx="7772400" cy="4855386"/>
          </a:xfrm>
        </p:spPr>
        <p:txBody>
          <a:bodyPr/>
          <a:lstStyle/>
          <a:p>
            <a:pPr algn="l" rtl="0"/>
            <a:r>
              <a:rPr lang="en-US" dirty="0" smtClean="0"/>
              <a:t>Medical treatment:</a:t>
            </a:r>
          </a:p>
          <a:p>
            <a:pPr marL="1425575" lvl="1" indent="-514350" algn="l" rtl="0">
              <a:buFont typeface="+mj-lt"/>
              <a:buAutoNum type="arabicPeriod"/>
            </a:pPr>
            <a:r>
              <a:rPr lang="en-US" dirty="0" smtClean="0"/>
              <a:t>Prevent infection</a:t>
            </a:r>
          </a:p>
          <a:p>
            <a:pPr marL="1425575" lvl="1" indent="-514350" algn="l" rtl="0">
              <a:buFont typeface="+mj-lt"/>
              <a:buAutoNum type="arabicPeriod"/>
            </a:pPr>
            <a:r>
              <a:rPr lang="en-US" dirty="0" smtClean="0"/>
              <a:t>Physiotherapy and postural drainage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Surgical treatment indicated in:</a:t>
            </a:r>
          </a:p>
          <a:p>
            <a:pPr marL="1425575" lvl="1" indent="-514350" algn="l" rtl="0">
              <a:buFont typeface="+mj-lt"/>
              <a:buAutoNum type="arabicParenR"/>
            </a:pPr>
            <a:r>
              <a:rPr lang="en-US" dirty="0" smtClean="0"/>
              <a:t>Localized </a:t>
            </a:r>
            <a:r>
              <a:rPr lang="en-US" dirty="0" err="1" smtClean="0"/>
              <a:t>bronchiectasis</a:t>
            </a:r>
            <a:endParaRPr lang="en-US" dirty="0" smtClean="0"/>
          </a:p>
          <a:p>
            <a:pPr marL="1425575" lvl="1" indent="-514350" algn="l" rtl="0">
              <a:buFont typeface="+mj-lt"/>
              <a:buAutoNum type="arabicParenR"/>
            </a:pPr>
            <a:r>
              <a:rPr lang="en-US" dirty="0" smtClean="0"/>
              <a:t>Massive </a:t>
            </a:r>
            <a:r>
              <a:rPr lang="en-US" dirty="0" err="1" smtClean="0"/>
              <a:t>hemoptysis</a:t>
            </a:r>
            <a:endParaRPr lang="en-US" dirty="0" smtClean="0"/>
          </a:p>
          <a:p>
            <a:pPr marL="1425575" lvl="1" indent="-514350" algn="l" rtl="0">
              <a:buFont typeface="+mj-lt"/>
              <a:buAutoNum type="arabicParenR"/>
            </a:pPr>
            <a:r>
              <a:rPr lang="en-US" dirty="0" smtClean="0"/>
              <a:t>Recurrent </a:t>
            </a:r>
            <a:r>
              <a:rPr lang="en-US" dirty="0" err="1" smtClean="0"/>
              <a:t>suppurition</a:t>
            </a:r>
            <a:endParaRPr lang="en-US" dirty="0" smtClean="0"/>
          </a:p>
          <a:p>
            <a:pPr marL="630238" lvl="2" indent="-514350" algn="l" rtl="0">
              <a:buFont typeface="Wingdings" pitchFamily="2" charset="2"/>
              <a:buChar char="Ø"/>
            </a:pPr>
            <a:r>
              <a:rPr lang="en-US" sz="3000" dirty="0" smtClean="0"/>
              <a:t>Anatomical resection</a:t>
            </a:r>
            <a:endParaRPr lang="en-US" sz="3000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702358"/>
          </a:xfrm>
        </p:spPr>
        <p:txBody>
          <a:bodyPr/>
          <a:lstStyle/>
          <a:p>
            <a:pPr rtl="0"/>
            <a:r>
              <a:rPr lang="en-US" dirty="0" smtClean="0"/>
              <a:t>Lung Abscess: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14400" y="2145514"/>
            <a:ext cx="7772400" cy="4426758"/>
          </a:xfrm>
        </p:spPr>
        <p:txBody>
          <a:bodyPr/>
          <a:lstStyle/>
          <a:p>
            <a:pPr marL="582930" indent="-514350" algn="l" rtl="0">
              <a:buFont typeface="+mj-lt"/>
              <a:buAutoNum type="arabicPeriod"/>
            </a:pPr>
            <a:r>
              <a:rPr lang="en-US" dirty="0" smtClean="0"/>
              <a:t>Primary necrotizing pneumonia</a:t>
            </a:r>
          </a:p>
          <a:p>
            <a:pPr marL="582930" indent="-514350" algn="l" rtl="0">
              <a:buFont typeface="+mj-lt"/>
              <a:buAutoNum type="arabicPeriod"/>
            </a:pPr>
            <a:r>
              <a:rPr lang="en-US" dirty="0" smtClean="0"/>
              <a:t>Aspiration pneumonia</a:t>
            </a:r>
          </a:p>
          <a:p>
            <a:pPr marL="582930" indent="-514350" algn="l" rtl="0">
              <a:buFont typeface="+mj-lt"/>
              <a:buAutoNum type="arabicPeriod"/>
            </a:pPr>
            <a:r>
              <a:rPr lang="en-US" dirty="0" smtClean="0"/>
              <a:t>Bronchial obstruction</a:t>
            </a:r>
          </a:p>
          <a:p>
            <a:pPr marL="582930" indent="-514350" algn="l" rtl="0">
              <a:buFont typeface="+mj-lt"/>
              <a:buAutoNum type="arabicPeriod"/>
            </a:pPr>
            <a:r>
              <a:rPr lang="en-US" dirty="0" smtClean="0"/>
              <a:t>Systemic sepsis</a:t>
            </a:r>
          </a:p>
          <a:p>
            <a:pPr marL="582930" indent="-514350" algn="l" rtl="0">
              <a:buFont typeface="+mj-lt"/>
              <a:buAutoNum type="arabicPeriod"/>
            </a:pPr>
            <a:r>
              <a:rPr lang="en-US" dirty="0" smtClean="0"/>
              <a:t>Pulmonary trauma</a:t>
            </a:r>
          </a:p>
          <a:p>
            <a:pPr marL="582930" indent="-514350" algn="l" rtl="0">
              <a:buFont typeface="+mj-lt"/>
              <a:buAutoNum type="arabicPeriod"/>
            </a:pPr>
            <a:r>
              <a:rPr lang="en-US" dirty="0" smtClean="0"/>
              <a:t>Direct extension</a:t>
            </a:r>
            <a:endParaRPr lang="ar-IQ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928662" y="1369320"/>
            <a:ext cx="7772400" cy="702358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sng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Causes:</a:t>
            </a:r>
            <a:endParaRPr kumimoji="0" lang="ar-IQ" sz="3200" b="0" i="0" u="sng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702358"/>
          </a:xfrm>
        </p:spPr>
        <p:txBody>
          <a:bodyPr/>
          <a:lstStyle/>
          <a:p>
            <a:pPr rtl="0"/>
            <a:r>
              <a:rPr lang="en-US" sz="3200" u="sng" dirty="0" smtClean="0"/>
              <a:t>Diagnosis</a:t>
            </a:r>
            <a:r>
              <a:rPr lang="en-US" dirty="0" smtClean="0"/>
              <a:t>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14400" y="1500174"/>
            <a:ext cx="7772400" cy="4572000"/>
          </a:xfrm>
        </p:spPr>
        <p:txBody>
          <a:bodyPr/>
          <a:lstStyle/>
          <a:p>
            <a:pPr algn="l" rtl="0"/>
            <a:r>
              <a:rPr lang="en-US" dirty="0" smtClean="0"/>
              <a:t>Fever, poor appetite, malaise, </a:t>
            </a:r>
            <a:r>
              <a:rPr lang="en-US" dirty="0" err="1" smtClean="0"/>
              <a:t>dyspnea</a:t>
            </a:r>
            <a:r>
              <a:rPr lang="en-US" dirty="0" smtClean="0"/>
              <a:t>, copious purulent sputum, </a:t>
            </a:r>
            <a:r>
              <a:rPr lang="en-US" dirty="0" err="1" smtClean="0"/>
              <a:t>hemoptysis</a:t>
            </a:r>
            <a:endParaRPr lang="en-US" dirty="0" smtClean="0"/>
          </a:p>
          <a:p>
            <a:pPr algn="l" rtl="0"/>
            <a:r>
              <a:rPr lang="en-US" dirty="0" smtClean="0"/>
              <a:t>CXR</a:t>
            </a:r>
          </a:p>
          <a:p>
            <a:pPr algn="l" rtl="0"/>
            <a:r>
              <a:rPr lang="en-US" dirty="0" smtClean="0"/>
              <a:t>CT scan</a:t>
            </a:r>
          </a:p>
          <a:p>
            <a:pPr algn="l" rtl="0"/>
            <a:r>
              <a:rPr lang="en-US" dirty="0" smtClean="0"/>
              <a:t>Sputum culture</a:t>
            </a:r>
          </a:p>
          <a:p>
            <a:pPr algn="l" rtl="0"/>
            <a:r>
              <a:rPr lang="en-US" dirty="0" smtClean="0"/>
              <a:t>Bronchoscop</a:t>
            </a:r>
            <a:r>
              <a:rPr lang="en-US" dirty="0" smtClean="0"/>
              <a:t>e</a:t>
            </a:r>
            <a:endParaRPr lang="ar-IQ" dirty="0"/>
          </a:p>
        </p:txBody>
      </p:sp>
      <p:pic>
        <p:nvPicPr>
          <p:cNvPr id="4" name="صورة 3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90" y="2786058"/>
            <a:ext cx="4071942" cy="4071942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3200" u="sng" dirty="0" smtClean="0"/>
              <a:t>Treatment:</a:t>
            </a:r>
            <a:endParaRPr lang="ar-IQ" sz="3200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Medical treatment:</a:t>
            </a:r>
          </a:p>
          <a:p>
            <a:pPr lvl="1" algn="l" rtl="0"/>
            <a:r>
              <a:rPr lang="en-US" dirty="0" smtClean="0"/>
              <a:t>Prolonged antimicrobial therapy</a:t>
            </a:r>
          </a:p>
          <a:p>
            <a:pPr lvl="1" algn="l" rtl="0"/>
            <a:r>
              <a:rPr lang="en-US" dirty="0" smtClean="0"/>
              <a:t>Drainage</a:t>
            </a:r>
          </a:p>
          <a:p>
            <a:pPr lvl="1" algn="l" rtl="0"/>
            <a:endParaRPr lang="en-US" dirty="0" smtClean="0"/>
          </a:p>
          <a:p>
            <a:pPr algn="l" rtl="0"/>
            <a:r>
              <a:rPr lang="en-US" dirty="0" smtClean="0"/>
              <a:t>Surgical treatment:</a:t>
            </a:r>
          </a:p>
          <a:p>
            <a:pPr lvl="1" algn="l" rtl="0"/>
            <a:r>
              <a:rPr lang="en-US" dirty="0" smtClean="0"/>
              <a:t>No response</a:t>
            </a:r>
          </a:p>
          <a:p>
            <a:pPr lvl="1" algn="l" rtl="0"/>
            <a:r>
              <a:rPr lang="en-US" dirty="0" smtClean="0"/>
              <a:t>Suspicion of malignancy</a:t>
            </a:r>
          </a:p>
          <a:p>
            <a:pPr lvl="1" algn="l" rtl="0"/>
            <a:r>
              <a:rPr lang="en-US" dirty="0" smtClean="0"/>
              <a:t>Significant </a:t>
            </a:r>
            <a:r>
              <a:rPr lang="en-US" dirty="0" err="1" smtClean="0"/>
              <a:t>hemoptysis</a:t>
            </a:r>
            <a:endParaRPr lang="en-US" dirty="0" smtClean="0"/>
          </a:p>
          <a:p>
            <a:pPr lvl="1" algn="l" rtl="0"/>
            <a:r>
              <a:rPr lang="en-US" dirty="0" smtClean="0"/>
              <a:t>Complications of lung abscess</a:t>
            </a:r>
            <a:endParaRPr lang="ar-IQ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933762" y="2967335"/>
            <a:ext cx="32764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Thank 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Anatomy</a:t>
            </a:r>
            <a:r>
              <a:rPr lang="en-US" dirty="0" smtClean="0"/>
              <a:t>:</a:t>
            </a:r>
            <a:endParaRPr lang="ar-IQ" dirty="0"/>
          </a:p>
        </p:txBody>
      </p:sp>
      <p:pic>
        <p:nvPicPr>
          <p:cNvPr id="6" name="عنصر نائب للمحتوى 5" descr="lungs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195736" y="1196752"/>
            <a:ext cx="5434533" cy="512250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Mechanism of breathing</a:t>
            </a:r>
            <a:endParaRPr lang="ar-IQ" dirty="0">
              <a:latin typeface="Calibri" pitchFamily="34" charset="0"/>
            </a:endParaRPr>
          </a:p>
        </p:txBody>
      </p:sp>
      <p:pic>
        <p:nvPicPr>
          <p:cNvPr id="5" name="صورة 4" descr="images 1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196752"/>
            <a:ext cx="4176464" cy="3088343"/>
          </a:xfrm>
          <a:prstGeom prst="rect">
            <a:avLst/>
          </a:prstGeom>
        </p:spPr>
      </p:pic>
      <p:pic>
        <p:nvPicPr>
          <p:cNvPr id="4" name="عنصر نائب للمحتوى 3" descr="breathing.gif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4114800" y="4038600"/>
            <a:ext cx="5029200" cy="2819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3568" y="512064"/>
            <a:ext cx="8064896" cy="845234"/>
          </a:xfrm>
        </p:spPr>
        <p:txBody>
          <a:bodyPr/>
          <a:lstStyle/>
          <a:p>
            <a:pPr marL="742950" indent="-742950" rtl="0"/>
            <a:r>
              <a:rPr lang="en-US" dirty="0" smtClean="0">
                <a:latin typeface="Calibri" pitchFamily="34" charset="0"/>
              </a:rPr>
              <a:t>Pulmonary function test (</a:t>
            </a:r>
            <a:r>
              <a:rPr lang="en-US" dirty="0" smtClean="0">
                <a:latin typeface="Calibri" pitchFamily="34" charset="0"/>
              </a:rPr>
              <a:t>PFT)</a:t>
            </a:r>
            <a:br>
              <a:rPr lang="en-US" dirty="0" smtClean="0">
                <a:latin typeface="Calibri" pitchFamily="34" charset="0"/>
              </a:rPr>
            </a:br>
            <a:r>
              <a:rPr lang="en-US" dirty="0" smtClean="0">
                <a:latin typeface="Calibri" pitchFamily="34" charset="0"/>
              </a:rPr>
              <a:t/>
            </a:r>
            <a:br>
              <a:rPr lang="en-US" dirty="0" smtClean="0">
                <a:latin typeface="Calibri" pitchFamily="34" charset="0"/>
              </a:rPr>
            </a:br>
            <a:r>
              <a:rPr lang="en-US" sz="3200" dirty="0" smtClean="0">
                <a:latin typeface="Calibri" pitchFamily="34" charset="0"/>
              </a:rPr>
              <a:t/>
            </a:r>
            <a:br>
              <a:rPr lang="en-US" sz="3200" dirty="0" smtClean="0">
                <a:latin typeface="Calibri" pitchFamily="34" charset="0"/>
              </a:rPr>
            </a:br>
            <a:r>
              <a:rPr lang="en-US" sz="3200" dirty="0" smtClean="0">
                <a:latin typeface="Calibri" pitchFamily="34" charset="0"/>
              </a:rPr>
              <a:t/>
            </a:r>
            <a:br>
              <a:rPr lang="en-US" sz="3200" dirty="0" smtClean="0">
                <a:latin typeface="Calibri" pitchFamily="34" charset="0"/>
              </a:rPr>
            </a:br>
            <a:endParaRPr lang="ar-IQ" dirty="0">
              <a:latin typeface="Calibri" pitchFamily="34" charset="0"/>
            </a:endParaRPr>
          </a:p>
        </p:txBody>
      </p:sp>
      <p:pic>
        <p:nvPicPr>
          <p:cNvPr id="6" name="عنصر نائب للمحتوى 5" descr="pft3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143240" y="1916832"/>
            <a:ext cx="5869252" cy="4680520"/>
          </a:xfrm>
        </p:spPr>
      </p:pic>
      <p:sp>
        <p:nvSpPr>
          <p:cNvPr id="4" name="مربع نص 3"/>
          <p:cNvSpPr txBox="1"/>
          <p:nvPr/>
        </p:nvSpPr>
        <p:spPr>
          <a:xfrm>
            <a:off x="500034" y="1500174"/>
            <a:ext cx="2643206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l" rtl="0">
              <a:buFont typeface="+mj-lt"/>
              <a:buAutoNum type="arabicPeriod"/>
            </a:pPr>
            <a:r>
              <a:rPr lang="en-US" sz="3200" dirty="0" err="1" smtClean="0">
                <a:latin typeface="Calibri" pitchFamily="34" charset="0"/>
              </a:rPr>
              <a:t>Spirometry</a:t>
            </a:r>
            <a:endParaRPr lang="en-US" sz="3200" dirty="0" smtClean="0">
              <a:latin typeface="Calibri" pitchFamily="34" charset="0"/>
            </a:endParaRPr>
          </a:p>
          <a:p>
            <a:pPr marL="342900" indent="-342900" algn="l" rtl="0">
              <a:buFont typeface="+mj-lt"/>
              <a:buAutoNum type="arabicPeriod"/>
            </a:pPr>
            <a:endParaRPr lang="en-US" sz="3200" dirty="0" smtClean="0">
              <a:latin typeface="Calibri" pitchFamily="34" charset="0"/>
            </a:endParaRPr>
          </a:p>
          <a:p>
            <a:pPr marL="342900" indent="-342900" algn="l" rtl="0">
              <a:buFont typeface="+mj-lt"/>
              <a:buAutoNum type="arabicPeriod"/>
            </a:pPr>
            <a:r>
              <a:rPr lang="en-US" sz="3200" dirty="0" err="1" smtClean="0">
                <a:latin typeface="Calibri" pitchFamily="34" charset="0"/>
              </a:rPr>
              <a:t>ppo</a:t>
            </a:r>
            <a:r>
              <a:rPr lang="en-US" sz="3200" dirty="0" smtClean="0">
                <a:latin typeface="Calibri" pitchFamily="34" charset="0"/>
              </a:rPr>
              <a:t> FEV1</a:t>
            </a:r>
          </a:p>
          <a:p>
            <a:pPr marL="342900" indent="-342900" algn="l" rtl="0">
              <a:buFont typeface="+mj-lt"/>
              <a:buAutoNum type="arabicPeriod"/>
            </a:pPr>
            <a:endParaRPr lang="en-US" sz="3200" dirty="0" smtClean="0">
              <a:latin typeface="Calibri" pitchFamily="34" charset="0"/>
            </a:endParaRPr>
          </a:p>
          <a:p>
            <a:pPr marL="342900" indent="-342900" algn="l" rtl="0">
              <a:buFont typeface="+mj-lt"/>
              <a:buAutoNum type="arabicPeriod"/>
            </a:pPr>
            <a:r>
              <a:rPr lang="en-US" sz="3200" dirty="0" smtClean="0">
                <a:latin typeface="Calibri" pitchFamily="34" charset="0"/>
              </a:rPr>
              <a:t>DLCO</a:t>
            </a:r>
            <a:r>
              <a:rPr lang="en-US" sz="3200" dirty="0" smtClean="0">
                <a:latin typeface="Calibri" pitchFamily="34" charset="0"/>
              </a:rPr>
              <a:t/>
            </a:r>
            <a:br>
              <a:rPr lang="en-US" sz="3200" dirty="0" smtClean="0">
                <a:latin typeface="Calibri" pitchFamily="34" charset="0"/>
              </a:rPr>
            </a:br>
            <a:endParaRPr lang="en-US" sz="3200" dirty="0" smtClean="0">
              <a:latin typeface="Calibri" pitchFamily="34" charset="0"/>
            </a:endParaRPr>
          </a:p>
          <a:p>
            <a:pPr marL="342900" indent="-342900" algn="l" rtl="0">
              <a:buFont typeface="+mj-lt"/>
              <a:buAutoNum type="arabicPeriod"/>
            </a:pPr>
            <a:r>
              <a:rPr lang="en-US" sz="3200" dirty="0" smtClean="0">
                <a:latin typeface="Calibri" pitchFamily="34" charset="0"/>
              </a:rPr>
              <a:t>VO2 </a:t>
            </a:r>
            <a:r>
              <a:rPr lang="en-US" sz="3200" dirty="0" smtClean="0">
                <a:latin typeface="Calibri" pitchFamily="34" charset="0"/>
              </a:rPr>
              <a:t>max</a:t>
            </a:r>
            <a:br>
              <a:rPr lang="en-US" sz="3200" dirty="0" smtClean="0">
                <a:latin typeface="Calibri" pitchFamily="34" charset="0"/>
              </a:rPr>
            </a:br>
            <a:endParaRPr lang="en-US" sz="3200" dirty="0" smtClean="0">
              <a:latin typeface="Calibri" pitchFamily="34" charset="0"/>
            </a:endParaRPr>
          </a:p>
          <a:p>
            <a:pPr marL="342900" indent="-342900" algn="l" rtl="0">
              <a:buFont typeface="+mj-lt"/>
              <a:buAutoNum type="arabicPeriod"/>
            </a:pPr>
            <a:r>
              <a:rPr lang="en-US" sz="3200" dirty="0" smtClean="0">
                <a:latin typeface="Calibri" pitchFamily="34" charset="0"/>
              </a:rPr>
              <a:t>V/P </a:t>
            </a:r>
            <a:r>
              <a:rPr lang="en-US" sz="3200" dirty="0" smtClean="0">
                <a:latin typeface="Calibri" pitchFamily="34" charset="0"/>
              </a:rPr>
              <a:t>scan</a:t>
            </a:r>
            <a:endParaRPr lang="ar-IQ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702358"/>
          </a:xfrm>
        </p:spPr>
        <p:txBody>
          <a:bodyPr/>
          <a:lstStyle/>
          <a:p>
            <a:pPr rtl="0"/>
            <a:r>
              <a:rPr lang="en-US" dirty="0" err="1" smtClean="0"/>
              <a:t>Bronchoscopy</a:t>
            </a:r>
            <a:r>
              <a:rPr lang="en-US" dirty="0" smtClean="0"/>
              <a:t>: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14400" y="2071678"/>
            <a:ext cx="7772400" cy="4283882"/>
          </a:xfrm>
        </p:spPr>
        <p:txBody>
          <a:bodyPr>
            <a:normAutofit/>
          </a:bodyPr>
          <a:lstStyle/>
          <a:p>
            <a:pPr marL="582930" indent="-514350" algn="l" rtl="0"/>
            <a:r>
              <a:rPr lang="en-US" dirty="0" smtClean="0"/>
              <a:t>Diagnostic:</a:t>
            </a:r>
          </a:p>
          <a:p>
            <a:pPr marL="969264" lvl="1" indent="-514350" algn="l" rtl="0">
              <a:buFont typeface="+mj-lt"/>
              <a:buAutoNum type="arabicPeriod"/>
            </a:pPr>
            <a:r>
              <a:rPr lang="en-US" dirty="0" err="1" smtClean="0"/>
              <a:t>Hemoptysis</a:t>
            </a:r>
            <a:endParaRPr lang="en-US" dirty="0" smtClean="0"/>
          </a:p>
          <a:p>
            <a:pPr marL="969264" lvl="1" indent="-514350" algn="l" rtl="0">
              <a:buFont typeface="+mj-lt"/>
              <a:buAutoNum type="arabicPeriod"/>
            </a:pPr>
            <a:r>
              <a:rPr lang="en-US" dirty="0" smtClean="0"/>
              <a:t>Chronic cough</a:t>
            </a:r>
          </a:p>
          <a:p>
            <a:pPr marL="969264" lvl="1" indent="-514350" algn="l" rtl="0">
              <a:buFont typeface="+mj-lt"/>
              <a:buAutoNum type="arabicPeriod"/>
            </a:pPr>
            <a:r>
              <a:rPr lang="en-US" dirty="0" smtClean="0"/>
              <a:t>Localized wheeze</a:t>
            </a:r>
          </a:p>
          <a:p>
            <a:pPr marL="969264" lvl="1" indent="-514350" algn="l" rtl="0">
              <a:buFont typeface="+mj-lt"/>
              <a:buAutoNum type="arabicPeriod"/>
            </a:pPr>
            <a:r>
              <a:rPr lang="en-US" dirty="0" smtClean="0"/>
              <a:t>Pulmonary mass on chest X-ray</a:t>
            </a:r>
          </a:p>
          <a:p>
            <a:pPr marL="969264" lvl="1" indent="-514350" algn="l" rtl="0">
              <a:buFont typeface="+mj-lt"/>
              <a:buAutoNum type="arabicPeriod"/>
            </a:pPr>
            <a:r>
              <a:rPr lang="en-US" dirty="0" smtClean="0"/>
              <a:t>Recurrent or unresolved pneumonia</a:t>
            </a:r>
          </a:p>
          <a:p>
            <a:pPr marL="969264" lvl="1" indent="-514350" algn="l" rtl="0">
              <a:buFont typeface="+mj-lt"/>
              <a:buAutoNum type="arabicPeriod"/>
            </a:pPr>
            <a:r>
              <a:rPr lang="en-US" dirty="0" smtClean="0"/>
              <a:t>Preoperative </a:t>
            </a:r>
            <a:r>
              <a:rPr lang="en-US" dirty="0" err="1" smtClean="0"/>
              <a:t>resectability</a:t>
            </a:r>
            <a:r>
              <a:rPr lang="en-US" dirty="0" smtClean="0"/>
              <a:t> assessment</a:t>
            </a:r>
          </a:p>
          <a:p>
            <a:pPr marL="969264" lvl="1" indent="-514350" algn="l" rtl="0">
              <a:buFont typeface="+mj-lt"/>
              <a:buAutoNum type="arabicPeriod"/>
            </a:pPr>
            <a:r>
              <a:rPr lang="en-US" dirty="0" smtClean="0"/>
              <a:t>Suspicion of malignancy; </a:t>
            </a:r>
          </a:p>
          <a:p>
            <a:pPr marL="912114" lvl="1" indent="-514350" algn="l" rtl="0">
              <a:buFont typeface="+mj-lt"/>
              <a:buAutoNum type="arabicPeriod"/>
            </a:pPr>
            <a:endParaRPr lang="ar-IQ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1014442" y="1155006"/>
            <a:ext cx="7772400" cy="702358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sng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Indications</a:t>
            </a:r>
            <a:r>
              <a:rPr kumimoji="0" lang="en-US" sz="4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</a:t>
            </a:r>
            <a:endParaRPr kumimoji="0" lang="ar-IQ" sz="40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630920"/>
          </a:xfrm>
        </p:spPr>
        <p:txBody>
          <a:bodyPr/>
          <a:lstStyle/>
          <a:p>
            <a:pPr rtl="0"/>
            <a:r>
              <a:rPr lang="en-US" sz="3200" u="sng" dirty="0" smtClean="0"/>
              <a:t>Indications (cont.)</a:t>
            </a:r>
            <a:r>
              <a:rPr lang="en-US" sz="3200" dirty="0" smtClean="0"/>
              <a:t>:</a:t>
            </a:r>
            <a:endParaRPr lang="ar-IQ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14400" y="1428736"/>
            <a:ext cx="7772400" cy="4926824"/>
          </a:xfrm>
        </p:spPr>
        <p:txBody>
          <a:bodyPr/>
          <a:lstStyle/>
          <a:p>
            <a:pPr algn="l" rtl="0"/>
            <a:r>
              <a:rPr lang="en-US" dirty="0" smtClean="0"/>
              <a:t>Therapeutic:</a:t>
            </a:r>
          </a:p>
          <a:p>
            <a:pPr marL="969264" lvl="1" indent="-514350" algn="l" rtl="0">
              <a:buFont typeface="+mj-lt"/>
              <a:buAutoNum type="arabicPeriod"/>
            </a:pPr>
            <a:r>
              <a:rPr lang="en-US" dirty="0" smtClean="0"/>
              <a:t>Foreign body inhalation</a:t>
            </a:r>
          </a:p>
          <a:p>
            <a:pPr marL="969264" lvl="1" indent="-514350" algn="l" rtl="0">
              <a:buFont typeface="+mj-lt"/>
              <a:buAutoNum type="arabicPeriod"/>
            </a:pPr>
            <a:r>
              <a:rPr lang="en-US" dirty="0" smtClean="0"/>
              <a:t>Difficult intubation</a:t>
            </a:r>
          </a:p>
          <a:p>
            <a:pPr marL="969264" lvl="1" indent="-514350" algn="l" rtl="0">
              <a:buFont typeface="+mj-lt"/>
              <a:buAutoNum type="arabicPeriod"/>
            </a:pPr>
            <a:r>
              <a:rPr lang="en-US" dirty="0" err="1" smtClean="0"/>
              <a:t>Atelectasis</a:t>
            </a:r>
            <a:endParaRPr lang="en-US" dirty="0" smtClean="0"/>
          </a:p>
          <a:p>
            <a:pPr marL="969264" lvl="1" indent="-514350" algn="l" rtl="0">
              <a:buFont typeface="+mj-lt"/>
              <a:buAutoNum type="arabicPeriod"/>
            </a:pPr>
            <a:r>
              <a:rPr lang="en-US" dirty="0" smtClean="0"/>
              <a:t>Stricture dilatation</a:t>
            </a:r>
          </a:p>
          <a:p>
            <a:pPr marL="969264" lvl="1" indent="-514350" algn="l" rtl="0">
              <a:buFont typeface="+mj-lt"/>
              <a:buAutoNum type="arabicPeriod"/>
            </a:pPr>
            <a:r>
              <a:rPr lang="en-US" dirty="0" smtClean="0"/>
              <a:t>Lung abscess drainage</a:t>
            </a:r>
          </a:p>
          <a:p>
            <a:pPr marL="969264" lvl="1" indent="-514350" algn="l" rtl="0">
              <a:buFont typeface="+mj-lt"/>
              <a:buAutoNum type="arabicPeriod"/>
            </a:pPr>
            <a:r>
              <a:rPr lang="en-US" dirty="0" smtClean="0"/>
              <a:t>Laser therapy</a:t>
            </a:r>
          </a:p>
          <a:p>
            <a:pPr marL="969264" lvl="1" indent="-514350" algn="l" rtl="0">
              <a:buFont typeface="+mj-lt"/>
              <a:buAutoNum type="arabicPeriod"/>
            </a:pPr>
            <a:r>
              <a:rPr lang="en-US" dirty="0" err="1" smtClean="0"/>
              <a:t>Cryotherapy</a:t>
            </a:r>
            <a:endParaRPr lang="en-US" dirty="0" smtClean="0"/>
          </a:p>
          <a:p>
            <a:pPr marL="969264" lvl="1" indent="-514350" algn="l" rtl="0">
              <a:buFont typeface="+mj-lt"/>
              <a:buAutoNum type="arabicPeriod"/>
            </a:pPr>
            <a:r>
              <a:rPr lang="en-US" dirty="0" err="1" smtClean="0"/>
              <a:t>Brachytherapy</a:t>
            </a:r>
            <a:endParaRPr lang="en-US" dirty="0" smtClean="0"/>
          </a:p>
          <a:p>
            <a:pPr marL="969264" lvl="1" indent="-514350" algn="l" rtl="0">
              <a:buFont typeface="+mj-lt"/>
              <a:buAutoNum type="arabicPeriod"/>
            </a:pP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772400" cy="702358"/>
          </a:xfrm>
        </p:spPr>
        <p:txBody>
          <a:bodyPr/>
          <a:lstStyle/>
          <a:p>
            <a:r>
              <a:rPr lang="en-US" dirty="0" smtClean="0"/>
              <a:t>Flexible Bronchoscopes: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82930" lvl="0" indent="-514350" algn="l" rtl="0">
              <a:buFont typeface="+mj-lt"/>
              <a:buAutoNum type="arabicPeriod"/>
            </a:pPr>
            <a:r>
              <a:rPr lang="en-US" dirty="0" smtClean="0"/>
              <a:t>Better patient tolerance</a:t>
            </a:r>
          </a:p>
          <a:p>
            <a:pPr marL="582930" lvl="0" indent="-514350" algn="l" rtl="0">
              <a:buFont typeface="+mj-lt"/>
              <a:buAutoNum type="arabicPeriod"/>
            </a:pPr>
            <a:r>
              <a:rPr lang="en-US" dirty="0" smtClean="0"/>
              <a:t>Topical </a:t>
            </a:r>
            <a:r>
              <a:rPr lang="en-US" dirty="0" smtClean="0"/>
              <a:t>anesthesia</a:t>
            </a:r>
          </a:p>
          <a:p>
            <a:pPr marL="582930" lvl="0" indent="-514350" algn="l" rtl="0">
              <a:buFont typeface="+mj-lt"/>
              <a:buAutoNum type="arabicPeriod"/>
            </a:pPr>
            <a:r>
              <a:rPr lang="en-US" dirty="0" smtClean="0"/>
              <a:t>Wider field of view</a:t>
            </a:r>
          </a:p>
          <a:p>
            <a:pPr marL="582930" lvl="0" indent="-514350" algn="l" rtl="0">
              <a:buFont typeface="+mj-lt"/>
              <a:buAutoNum type="arabicPeriod"/>
            </a:pPr>
            <a:r>
              <a:rPr lang="en-US" dirty="0" smtClean="0"/>
              <a:t>Flexibility</a:t>
            </a:r>
            <a:endParaRPr lang="en-US" dirty="0" smtClean="0"/>
          </a:p>
          <a:p>
            <a:pPr marL="582930" lvl="0" indent="-514350" algn="l" rtl="0">
              <a:buFont typeface="+mj-lt"/>
              <a:buAutoNum type="arabicPeriod"/>
            </a:pPr>
            <a:r>
              <a:rPr lang="en-US" dirty="0" smtClean="0"/>
              <a:t>Ambulatory </a:t>
            </a:r>
            <a:r>
              <a:rPr lang="en-US" dirty="0" smtClean="0"/>
              <a:t>setting</a:t>
            </a:r>
            <a:endParaRPr lang="en-US" dirty="0" smtClean="0"/>
          </a:p>
          <a:p>
            <a:pPr marL="582930" lvl="0" indent="-514350" algn="l" rtl="0">
              <a:buFont typeface="+mj-lt"/>
              <a:buAutoNum type="arabicPeriod"/>
            </a:pPr>
            <a:r>
              <a:rPr lang="en-US" dirty="0" smtClean="0"/>
              <a:t>Useful in patients with cervical spine </a:t>
            </a:r>
            <a:r>
              <a:rPr lang="en-US" dirty="0" smtClean="0"/>
              <a:t>disorders.</a:t>
            </a:r>
            <a:endParaRPr lang="en-US" dirty="0" smtClean="0"/>
          </a:p>
          <a:p>
            <a:pPr marL="582930" lvl="0" indent="-514350" algn="l" rtl="0">
              <a:buFont typeface="+mj-lt"/>
              <a:buAutoNum type="arabicPeriod"/>
            </a:pPr>
            <a:r>
              <a:rPr lang="en-US" dirty="0" smtClean="0"/>
              <a:t>Allows assessing movement of vocal cords.</a:t>
            </a:r>
          </a:p>
          <a:p>
            <a:pPr marL="582930" indent="-514350" algn="l" rtl="0">
              <a:buFont typeface="+mj-lt"/>
              <a:buAutoNum type="arabicPeriod"/>
            </a:pPr>
            <a:endParaRPr lang="ar-IQ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928662" y="1083568"/>
            <a:ext cx="7772400" cy="702358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sng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Advantages</a:t>
            </a:r>
            <a:r>
              <a:rPr kumimoji="0" lang="en-US" sz="32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ar-IQ" sz="32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صورة 4" descr="download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7" y="1214422"/>
            <a:ext cx="3786183" cy="3286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357166"/>
            <a:ext cx="7772400" cy="559482"/>
          </a:xfrm>
        </p:spPr>
        <p:txBody>
          <a:bodyPr/>
          <a:lstStyle/>
          <a:p>
            <a:pPr rtl="0"/>
            <a:r>
              <a:rPr lang="en-US" sz="3200" u="sng" dirty="0" smtClean="0"/>
              <a:t>Disadvantages</a:t>
            </a:r>
            <a:r>
              <a:rPr lang="en-US" sz="3200" dirty="0" smtClean="0"/>
              <a:t>:</a:t>
            </a:r>
            <a:endParaRPr lang="ar-IQ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14400" y="1142984"/>
            <a:ext cx="7772400" cy="4998262"/>
          </a:xfrm>
        </p:spPr>
        <p:txBody>
          <a:bodyPr/>
          <a:lstStyle/>
          <a:p>
            <a:pPr marL="582930" lvl="0" indent="-514350" algn="l" rtl="0">
              <a:buFont typeface="+mj-lt"/>
              <a:buAutoNum type="arabicPeriod"/>
            </a:pPr>
            <a:r>
              <a:rPr lang="en-US" dirty="0" smtClean="0"/>
              <a:t>Small instrument channel </a:t>
            </a:r>
            <a:r>
              <a:rPr lang="en-US" dirty="0" smtClean="0"/>
              <a:t>size</a:t>
            </a:r>
            <a:endParaRPr lang="en-US" dirty="0" smtClean="0"/>
          </a:p>
          <a:p>
            <a:pPr marL="582930" lvl="0" indent="-514350" algn="l" rtl="0">
              <a:buFont typeface="+mj-lt"/>
              <a:buAutoNum type="arabicPeriod"/>
            </a:pPr>
            <a:r>
              <a:rPr lang="en-US" dirty="0" smtClean="0"/>
              <a:t>Difficulties in sterilization and maintenance</a:t>
            </a:r>
          </a:p>
          <a:p>
            <a:pPr marL="582930" lvl="0" indent="-514350" algn="l" rtl="0">
              <a:buFont typeface="+mj-lt"/>
              <a:buAutoNum type="arabicPeriod"/>
            </a:pPr>
            <a:r>
              <a:rPr lang="en-US" dirty="0" smtClean="0"/>
              <a:t>Impinges on the airway</a:t>
            </a:r>
          </a:p>
          <a:p>
            <a:pPr marL="582930" lvl="0" indent="-514350" algn="l" rtl="0">
              <a:buFont typeface="+mj-lt"/>
              <a:buAutoNum type="arabicPeriod"/>
            </a:pPr>
            <a:r>
              <a:rPr lang="en-US" dirty="0" smtClean="0"/>
              <a:t>Needs patient </a:t>
            </a:r>
            <a:r>
              <a:rPr lang="en-US" dirty="0" smtClean="0"/>
              <a:t>cooperation</a:t>
            </a:r>
            <a:endParaRPr lang="en-US" dirty="0" smtClean="0"/>
          </a:p>
          <a:p>
            <a:pPr marL="582930" indent="-514350" algn="l" rtl="0">
              <a:buFont typeface="+mj-lt"/>
              <a:buAutoNum type="arabicPeriod"/>
            </a:pPr>
            <a:endParaRPr lang="ar-IQ" dirty="0"/>
          </a:p>
        </p:txBody>
      </p:sp>
      <p:pic>
        <p:nvPicPr>
          <p:cNvPr id="4" name="صورة 3" descr="bronchoscop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3581398"/>
            <a:ext cx="4095752" cy="327660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ركة">
  <a:themeElements>
    <a:clrScheme name="حركة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حركة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حركة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338</TotalTime>
  <Words>443</Words>
  <Application>Microsoft Office PowerPoint</Application>
  <PresentationFormat>عرض على الشاشة (3:4)‏</PresentationFormat>
  <Paragraphs>172</Paragraphs>
  <Slides>29</Slides>
  <Notes>6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29</vt:i4>
      </vt:variant>
    </vt:vector>
  </HeadingPairs>
  <TitlesOfParts>
    <vt:vector size="30" baseType="lpstr">
      <vt:lpstr>حركة</vt:lpstr>
      <vt:lpstr>Thoracic Surgery</vt:lpstr>
      <vt:lpstr>Embryology:</vt:lpstr>
      <vt:lpstr>Anatomy:</vt:lpstr>
      <vt:lpstr>Mechanism of breathing</vt:lpstr>
      <vt:lpstr>Pulmonary function test (PFT)    </vt:lpstr>
      <vt:lpstr>Bronchoscopy: </vt:lpstr>
      <vt:lpstr>Indications (cont.):</vt:lpstr>
      <vt:lpstr>Flexible Bronchoscopes:</vt:lpstr>
      <vt:lpstr>Disadvantages:</vt:lpstr>
      <vt:lpstr>Rigid Bronchocopes:</vt:lpstr>
      <vt:lpstr>Disadvantages:</vt:lpstr>
      <vt:lpstr>Complication of bronchoscopy</vt:lpstr>
      <vt:lpstr>Pulmonary Hydatid Disease:</vt:lpstr>
      <vt:lpstr>Pathology:</vt:lpstr>
      <vt:lpstr>Clinical presentation:</vt:lpstr>
      <vt:lpstr>Investigations:</vt:lpstr>
      <vt:lpstr>الشريحة 17</vt:lpstr>
      <vt:lpstr>الشريحة 18</vt:lpstr>
      <vt:lpstr>الشريحة 19</vt:lpstr>
      <vt:lpstr>الشريحة 20</vt:lpstr>
      <vt:lpstr>Treatment:</vt:lpstr>
      <vt:lpstr>Bronchiectasis:</vt:lpstr>
      <vt:lpstr>Clinical presentaion:</vt:lpstr>
      <vt:lpstr>Investigations:</vt:lpstr>
      <vt:lpstr>Treatment:</vt:lpstr>
      <vt:lpstr>Lung Abscess:</vt:lpstr>
      <vt:lpstr>Diagnosis:</vt:lpstr>
      <vt:lpstr>Treatment:</vt:lpstr>
      <vt:lpstr>الشريحة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Thoracic Surgery</dc:title>
  <dc:creator>Ziad Tariq</dc:creator>
  <cp:lastModifiedBy>Abu Lujain</cp:lastModifiedBy>
  <cp:revision>25</cp:revision>
  <dcterms:created xsi:type="dcterms:W3CDTF">2013-04-20T15:20:40Z</dcterms:created>
  <dcterms:modified xsi:type="dcterms:W3CDTF">2014-02-19T19:29:48Z</dcterms:modified>
</cp:coreProperties>
</file>