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1" r:id="rId5"/>
    <p:sldMasterId id="2147483723" r:id="rId6"/>
  </p:sldMasterIdLst>
  <p:notesMasterIdLst>
    <p:notesMasterId r:id="rId81"/>
  </p:notesMasterIdLst>
  <p:sldIdLst>
    <p:sldId id="389" r:id="rId7"/>
    <p:sldId id="390" r:id="rId8"/>
    <p:sldId id="395" r:id="rId9"/>
    <p:sldId id="392" r:id="rId10"/>
    <p:sldId id="393" r:id="rId11"/>
    <p:sldId id="394" r:id="rId12"/>
    <p:sldId id="391" r:id="rId13"/>
    <p:sldId id="388" r:id="rId14"/>
    <p:sldId id="370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6" r:id="rId66"/>
    <p:sldId id="447" r:id="rId67"/>
    <p:sldId id="448" r:id="rId68"/>
    <p:sldId id="449" r:id="rId69"/>
    <p:sldId id="450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58" r:id="rId78"/>
    <p:sldId id="459" r:id="rId79"/>
    <p:sldId id="460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24" autoAdjust="0"/>
  </p:normalViewPr>
  <p:slideViewPr>
    <p:cSldViewPr>
      <p:cViewPr varScale="1">
        <p:scale>
          <a:sx n="66" d="100"/>
          <a:sy n="66" d="100"/>
        </p:scale>
        <p:origin x="-6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945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presProps" Target="presProps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85108-5186-4FF9-A90B-C79E9E034033}" type="datetimeFigureOut">
              <a:rPr lang="fr-FR" smtClean="0"/>
              <a:pPr/>
              <a:t>02/03/2014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A845-68A5-4763-AEB9-844AD31C7DA1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BA008D-C202-4414-98F7-3A5FE3864FE2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8923C-FFD9-4547-85A7-6570346AEFCB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24B34-6270-41F8-B33B-908D31F43BB2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3AC446-2B3B-465B-BF5B-DF41E29E2DC7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6C6CF1-3517-4717-AFEB-7C03A1BD0555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088B2-52D8-4EBB-B457-15E185D004E5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8B6F0-16C4-43EB-A786-7B998B71B902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DDD2D-671D-41DB-AFD0-6798D53B7685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56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2B789E-B445-4C2D-8831-EAB1E1884A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13BE4E-1CB7-4410-BD5C-D295A93320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1D53F0-2671-4193-BA89-A9CF0F003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9BA586-2E17-45D9-A9DB-8F27281CE5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9BD8D7-C88F-41F8-B329-6B4EBCCE59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159ACC-B587-4D95-891C-5CFCE8E7FA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A2F223-13FE-4138-AEAF-8AFCDE96255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340758-90B9-429E-A741-20A3C20DBE1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D76A91-B0BF-441A-AA80-2A185EBAB9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33F557-6577-4623-8BE2-780A85FA3B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8AF35F-CEF7-45D4-A5F6-6F32704EB2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BA2B6E-4610-47FB-8097-85AF81BB6E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FE8E32-969D-4DAE-98D5-897F8EDD1A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189D6B-DF56-4B0C-A476-2B3B2F9E6B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63078F-0EA1-427B-9A89-021B5869A1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CDBC23-ADF1-4629-88D1-E3F3A002FC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53D4122-E388-4B31-BDDC-8F84809726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5E8C55-3E73-4D46-8745-6D4BBC9FA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8144-D5C6-4EFE-BD91-A437987B6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7AF8-D8C4-4EB4-AF70-EA88002BB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C7791-D7D1-44D0-88DF-BB464F718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1600C-07D3-486F-8037-2BB423CC9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597DDD-9488-4D78-BFC5-02CC55DB8E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99FD9-3D69-4E86-83F4-CD11CB728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CD93-0E11-46AF-A3ED-52A10E8E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8E79-2D7C-4E6F-B406-19901477C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1DB0-06EF-4781-97A5-72E41273B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8735-EECD-4B31-A9E0-F11FD727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CF88-25B5-4AAF-90D4-94337A332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887A-2231-4982-8D1E-D66810E9B5F8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2CA0-8526-4004-8B74-0BEF1523F2C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9A2E-C623-4108-9C96-16AD9642C046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1BAC-4260-4582-BF99-D2937E9A69D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0DEC-6EE7-40BE-8037-EAEA34D40C25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487A-1953-4401-9795-60395FC267E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E9D6-2AB4-46F3-B290-CEB159ADF975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B802-4B4B-4006-82CC-AAB4C30CC7C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F4528A-ABF7-4F54-9C16-0D53CD0EB0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DDB4-6286-4CDF-AE22-CB393D75CD80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A5D8-3342-42B4-8046-265951E48A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429E-074D-4B08-A396-C7191B326F5C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5F2C-0B21-47B4-B683-17C269DA30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D4B8-F58D-4790-9393-E1BD094E89E4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A2F6-D1FD-47F1-AEDA-21043116CA3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971E-B299-4CD0-B1C1-7D979BDE2F91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0DBC-2482-4230-904C-692ED1323FA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70708-B2C4-428C-B429-030E0491A4A3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3E3B-0318-40E6-AE0C-794003EDED6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A70F-2BBA-4771-AE1C-7A03D34359B4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58B2-1619-4473-A16A-98950079E62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A3F4-879A-49E1-9999-481F7E8402D5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2F24-1F72-4DDA-A873-00FC272A58E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838200"/>
            <a:ext cx="3810000" cy="5181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838200"/>
            <a:ext cx="3810000" cy="5181600"/>
          </a:xfrm>
        </p:spPr>
        <p:txBody>
          <a:bodyPr rtlCol="1"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Human Anatomy, 3rd edition</a:t>
            </a:r>
          </a:p>
          <a:p>
            <a:pPr>
              <a:defRPr/>
            </a:pPr>
            <a:r>
              <a:rPr lang="en-US"/>
              <a:t>Prentice Hall, © 2001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05B91F-BB2A-4940-B7D5-33E398186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56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AAFE0C-A2A5-4096-9463-75DF483D77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272D3C-32C4-4360-BE5A-0C4B04FE88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E7C0DC-6541-4C7D-87E6-6D14844064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9E26F2-F0F9-4881-8E51-C2D10E2DA7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B19D38-4DFC-409C-BFCB-7C4BDDF458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8A14CD-5DD4-4368-8635-974DDA98F3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C81EC1-1F68-4AA1-8CEF-6CDD71FCD6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2C741F-CD05-4A9C-B53B-8392D54B40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A2CFF3-C609-40B9-9EE8-453863CD36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278A26-5BF9-48C5-8E5B-C386C15900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58586B-DAB7-4C27-A401-B9CFB869B0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9F5D7F-D22B-467A-8A75-502F25CC8A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FE7062-2AE5-4B23-92B0-EE47B51B4C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E29411-90D5-4D3F-8417-1497E064FA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85E151-1699-4391-A200-7BAD74BA61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BFCEF5-B194-4F12-92A6-CA3D4848CB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4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44C74E0-0E5F-4E24-8A00-3E5A050750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6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/>
    <p:sndAc>
      <p:stSnd>
        <p:snd r:embed="rId13" name="chimes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1E9E0B-AC1B-469E-A66B-508B718362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ADF5454-EA46-422F-840D-B016C61A2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BE"/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/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4819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390BD-2A3F-42F1-B4E5-C50F4CBE6464}" type="datetimeFigureOut">
              <a:rPr lang="ar-SA"/>
              <a:pPr>
                <a:defRPr/>
              </a:pPr>
              <a:t>01/05/1435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DCB25-445C-4AED-860B-B73F538A03D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5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ar-SA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4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8291A06-F493-478E-BFC0-B7C2799B18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6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checker/>
    <p:sndAc>
      <p:stSnd>
        <p:snd r:embed="rId13" name="chimes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3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3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3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3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4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4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42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Pericardium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 </a:t>
            </a:r>
            <a:r>
              <a:rPr lang="en-US" dirty="0"/>
              <a:t>The heart lies enclosed within pericardial membranes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5075DC"/>
                </a:solidFill>
              </a:rPr>
              <a:t>Fibrous pericardium</a:t>
            </a:r>
            <a:r>
              <a:rPr lang="en-US" sz="3200" dirty="0"/>
              <a:t> (pericardial sac) – outer layer of dense CT that protects &amp; anchors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5075DC"/>
                </a:solidFill>
              </a:rPr>
              <a:t>Serous pericardium</a:t>
            </a:r>
            <a:r>
              <a:rPr lang="en-US" sz="3200" dirty="0"/>
              <a:t> – double layered membrane with “pericardial fluid” between</a:t>
            </a:r>
          </a:p>
          <a:p>
            <a:pPr lvl="2" eaLnBrk="1" hangingPunct="1">
              <a:defRPr/>
            </a:pPr>
            <a:r>
              <a:rPr lang="en-US" sz="3200" b="1" dirty="0">
                <a:solidFill>
                  <a:srgbClr val="5075DC"/>
                </a:solidFill>
              </a:rPr>
              <a:t>Parietal pericardium</a:t>
            </a:r>
            <a:r>
              <a:rPr lang="en-US" sz="3200" dirty="0"/>
              <a:t> – lines the pericardial sac</a:t>
            </a:r>
          </a:p>
          <a:p>
            <a:pPr lvl="2" eaLnBrk="1" hangingPunct="1">
              <a:defRPr/>
            </a:pPr>
            <a:r>
              <a:rPr lang="en-US" sz="3200" b="1" dirty="0">
                <a:solidFill>
                  <a:srgbClr val="5075DC"/>
                </a:solidFill>
              </a:rPr>
              <a:t>Visceral pericardium</a:t>
            </a:r>
            <a:r>
              <a:rPr lang="en-US" sz="3200" dirty="0"/>
              <a:t> – covers the heart; also known as the “epicardium”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071688"/>
            <a:ext cx="9144000" cy="2143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Cardiovascular </a:t>
            </a:r>
            <a:r>
              <a:rPr lang="en-US" sz="4800" dirty="0" smtClean="0"/>
              <a:t>System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The Heart</a:t>
            </a:r>
            <a:br>
              <a:rPr lang="en-US" sz="4800" dirty="0"/>
            </a:br>
            <a:r>
              <a:rPr lang="en-US" sz="4800" dirty="0" smtClean="0"/>
              <a:t>Anatomy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dirty="0"/>
              <a:t>The Cardiovascular system is comprised of the heart, blood vessels, &amp; blood</a:t>
            </a:r>
          </a:p>
          <a:p>
            <a:pPr algn="l" eaLnBrk="1" hangingPunct="1">
              <a:defRPr/>
            </a:pPr>
            <a:r>
              <a:rPr lang="en-US" sz="4400" dirty="0"/>
              <a:t>The heart acts as a “pump”, creating pressure which causes blood to move through the blood vessels of the body, allowing O2 &amp; nutrients to be distributed to, &amp; wastes removed from, body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مستطيل 5"/>
          <p:cNvSpPr>
            <a:spLocks noChangeArrowheads="1"/>
          </p:cNvSpPr>
          <p:nvPr/>
        </p:nvSpPr>
        <p:spPr bwMode="auto">
          <a:xfrm>
            <a:off x="1928813" y="2214563"/>
            <a:ext cx="5051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Calibri" pitchFamily="34" charset="0"/>
              </a:rPr>
              <a:t>Cardiac Anatomy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7" descr="hrt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-36513"/>
            <a:ext cx="6786563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Atria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Receiving chambers of heart</a:t>
            </a:r>
          </a:p>
          <a:p>
            <a:pPr algn="l" eaLnBrk="1" hangingPunct="1">
              <a:defRPr/>
            </a:pPr>
            <a:r>
              <a:rPr lang="en-US" dirty="0" smtClean="0"/>
              <a:t>Each has an auricle</a:t>
            </a:r>
          </a:p>
          <a:p>
            <a:pPr algn="l" eaLnBrk="1" hangingPunct="1">
              <a:defRPr/>
            </a:pPr>
            <a:r>
              <a:rPr lang="en-US" dirty="0" smtClean="0"/>
              <a:t>Pectinate muscles</a:t>
            </a:r>
          </a:p>
          <a:p>
            <a:pPr algn="l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Ventricles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Discharging chambers of heart</a:t>
            </a:r>
          </a:p>
          <a:p>
            <a:pPr algn="l" eaLnBrk="1" hangingPunct="1">
              <a:defRPr/>
            </a:pPr>
            <a:r>
              <a:rPr lang="en-US" dirty="0" smtClean="0"/>
              <a:t>Characterized by papillary muscles and trabeculae carneae muscles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Overview of Blood Flow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Right Atrium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Tricuspid Valve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Right Ventricle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Pulmonary Valve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Pulmonary Artery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Lungs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Pulmonary Veins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Left Atrium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Mitral Valve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Left Ventricle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Aortic Valve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 smtClean="0"/>
              <a:t>Aorta</a:t>
            </a:r>
          </a:p>
          <a:p>
            <a:pPr lvl="5" algn="l">
              <a:lnSpc>
                <a:spcPct val="90000"/>
              </a:lnSpc>
              <a:defRPr/>
            </a:pPr>
            <a:r>
              <a:rPr lang="en-US" sz="1000" dirty="0" smtClean="0"/>
              <a:t>Systemic Circulation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149350"/>
            <a:ext cx="49530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Anatomical Features of the Heart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943600" cy="426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/>
              <a:t>The heart lies within the mediastinum of the thoracic cavity</a:t>
            </a:r>
          </a:p>
          <a:p>
            <a:pPr algn="l" eaLnBrk="1" hangingPunct="1">
              <a:defRPr/>
            </a:pPr>
            <a:r>
              <a:rPr lang="en-US" sz="2800" dirty="0"/>
              <a:t>Hollow muscular organ with four internal chambers</a:t>
            </a:r>
          </a:p>
          <a:p>
            <a:pPr lvl="1" algn="l" eaLnBrk="1" hangingPunct="1">
              <a:defRPr/>
            </a:pPr>
            <a:r>
              <a:rPr lang="en-US" dirty="0"/>
              <a:t>(2) </a:t>
            </a:r>
            <a:r>
              <a:rPr lang="en-US" dirty="0">
                <a:solidFill>
                  <a:srgbClr val="FF0000"/>
                </a:solidFill>
              </a:rPr>
              <a:t>atria</a:t>
            </a:r>
            <a:r>
              <a:rPr lang="en-US" dirty="0"/>
              <a:t> (lt. atrium &amp; rt. atrium)-  receive blood from veins</a:t>
            </a:r>
          </a:p>
          <a:p>
            <a:pPr lvl="1" algn="l" eaLnBrk="1" hangingPunct="1">
              <a:defRPr/>
            </a:pPr>
            <a:r>
              <a:rPr lang="en-US" dirty="0"/>
              <a:t>(2) </a:t>
            </a:r>
            <a:r>
              <a:rPr lang="en-US" dirty="0">
                <a:solidFill>
                  <a:srgbClr val="FF0000"/>
                </a:solidFill>
              </a:rPr>
              <a:t>ventricles</a:t>
            </a:r>
            <a:r>
              <a:rPr lang="en-US" dirty="0"/>
              <a:t> (lt. ventricle &amp; rt. ventricle)- pump blood into arteries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5400675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dirty="0">
                <a:latin typeface="Tahoma" pitchFamily="34" charset="0"/>
              </a:rPr>
              <a:t> Superior aspect of heart is the “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base</a:t>
            </a:r>
            <a:r>
              <a:rPr lang="en-US" sz="2800" dirty="0">
                <a:latin typeface="Tahoma" pitchFamily="34" charset="0"/>
              </a:rPr>
              <a:t>” (3</a:t>
            </a:r>
            <a:r>
              <a:rPr lang="en-US" sz="2800" baseline="30000" dirty="0">
                <a:latin typeface="Tahoma" pitchFamily="34" charset="0"/>
              </a:rPr>
              <a:t>rd</a:t>
            </a:r>
            <a:r>
              <a:rPr lang="en-US" sz="2800" dirty="0">
                <a:latin typeface="Tahoma" pitchFamily="34" charset="0"/>
              </a:rPr>
              <a:t> intercostal space/</a:t>
            </a:r>
            <a:r>
              <a:rPr lang="en-US" sz="2800" dirty="0" err="1">
                <a:latin typeface="Tahoma" pitchFamily="34" charset="0"/>
              </a:rPr>
              <a:t>sternal</a:t>
            </a:r>
            <a:r>
              <a:rPr lang="en-US" sz="2800" dirty="0">
                <a:latin typeface="Tahoma" pitchFamily="34" charset="0"/>
              </a:rPr>
              <a:t> angle), where the blood vessels attach; Inferior is the “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apex</a:t>
            </a:r>
            <a:r>
              <a:rPr lang="en-US" sz="2800" dirty="0">
                <a:latin typeface="Tahoma" pitchFamily="34" charset="0"/>
              </a:rPr>
              <a:t>” (5</a:t>
            </a:r>
            <a:r>
              <a:rPr lang="en-US" sz="2800" baseline="30000" dirty="0">
                <a:latin typeface="Tahoma" pitchFamily="34" charset="0"/>
              </a:rPr>
              <a:t>th</a:t>
            </a:r>
            <a:r>
              <a:rPr lang="en-US" sz="2800" dirty="0">
                <a:latin typeface="Tahoma" pitchFamily="34" charset="0"/>
              </a:rPr>
              <a:t> intercostal space), which rests on the relaxed diaphragm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u="sng">
                <a:latin typeface="Tahoma" pitchFamily="34" charset="0"/>
              </a:rPr>
              <a:t>External Features</a:t>
            </a:r>
          </a:p>
          <a:p>
            <a:pPr algn="l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4000">
                <a:latin typeface="Tahoma" pitchFamily="34" charset="0"/>
              </a:rPr>
              <a:t> Auricles</a:t>
            </a:r>
          </a:p>
          <a:p>
            <a:pPr algn="l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4000">
                <a:latin typeface="Tahoma" pitchFamily="34" charset="0"/>
              </a:rPr>
              <a:t> Coronary sulcus – contains the coronary sinus</a:t>
            </a:r>
          </a:p>
          <a:p>
            <a:pPr algn="l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4000">
                <a:latin typeface="Tahoma" pitchFamily="34" charset="0"/>
              </a:rPr>
              <a:t> Anterior interventricular sulcus – contains coronary vessels</a:t>
            </a:r>
          </a:p>
          <a:p>
            <a:pPr algn="l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4000">
                <a:latin typeface="Tahoma" pitchFamily="34" charset="0"/>
              </a:rPr>
              <a:t> Posterior interventricular sulcus – contains coronary vessels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Layers of Heart Wall</a:t>
            </a:r>
          </a:p>
        </p:txBody>
      </p: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0" y="838200"/>
            <a:ext cx="8929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4800" dirty="0">
                <a:latin typeface="Tahoma" pitchFamily="34" charset="0"/>
              </a:rPr>
              <a:t> Epicardium </a:t>
            </a:r>
            <a:r>
              <a:rPr lang="en-US" sz="4800" dirty="0" smtClean="0">
                <a:latin typeface="Tahoma" pitchFamily="34" charset="0"/>
              </a:rPr>
              <a:t>(visceral </a:t>
            </a:r>
            <a:r>
              <a:rPr lang="en-US" sz="4800" dirty="0">
                <a:latin typeface="Tahoma" pitchFamily="34" charset="0"/>
              </a:rPr>
              <a:t>pericardium)</a:t>
            </a:r>
          </a:p>
          <a:p>
            <a:pPr algn="l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4800" dirty="0">
                <a:latin typeface="Tahoma" pitchFamily="34" charset="0"/>
              </a:rPr>
              <a:t> Myocardium</a:t>
            </a:r>
          </a:p>
          <a:p>
            <a:pPr algn="l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4800" dirty="0">
                <a:latin typeface="Tahoma" pitchFamily="34" charset="0"/>
              </a:rPr>
              <a:t> Endocardium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05900" cy="6858000"/>
        </p:xfrm>
        <a:graphic>
          <a:graphicData uri="http://schemas.openxmlformats.org/presentationml/2006/ole">
            <p:oleObj spid="_x0000_s296962" name="Image" r:id="rId3" imgW="5841270" imgH="353015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Human Anatomy, 3rd edition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Prentice Hall, © 2001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smtClean="0">
                <a:cs typeface="Times New Roman" pitchFamily="18" charset="0"/>
              </a:rPr>
              <a:t>Internal Anatomy of the Heart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3962400" cy="5181600"/>
          </a:xfrm>
        </p:spPr>
        <p:txBody>
          <a:bodyPr/>
          <a:lstStyle/>
          <a:p>
            <a:pPr algn="l" eaLnBrk="1" hangingPunct="1"/>
            <a:r>
              <a:rPr lang="en-US" smtClean="0">
                <a:cs typeface="Arial" pitchFamily="34" charset="0"/>
              </a:rPr>
              <a:t>Chambers of the heart</a:t>
            </a:r>
          </a:p>
          <a:p>
            <a:pPr lvl="1" algn="l" eaLnBrk="1" hangingPunct="1"/>
            <a:r>
              <a:rPr lang="en-US" b="1" smtClean="0">
                <a:cs typeface="Arial" pitchFamily="34" charset="0"/>
              </a:rPr>
              <a:t>Right </a:t>
            </a:r>
            <a:r>
              <a:rPr lang="en-US" smtClean="0">
                <a:cs typeface="Arial" pitchFamily="34" charset="0"/>
              </a:rPr>
              <a:t>&amp;</a:t>
            </a:r>
            <a:r>
              <a:rPr lang="en-US" b="1" smtClean="0">
                <a:cs typeface="Arial" pitchFamily="34" charset="0"/>
              </a:rPr>
              <a:t> left atrium</a:t>
            </a:r>
          </a:p>
          <a:p>
            <a:pPr lvl="2" algn="l" eaLnBrk="1" hangingPunct="1"/>
            <a:r>
              <a:rPr lang="en-US" sz="2600" smtClean="0">
                <a:cs typeface="Arial" pitchFamily="34" charset="0"/>
              </a:rPr>
              <a:t>Separated by the </a:t>
            </a:r>
            <a:r>
              <a:rPr lang="en-US" sz="2600" b="1" smtClean="0">
                <a:cs typeface="Arial" pitchFamily="34" charset="0"/>
              </a:rPr>
              <a:t>interatrial septum</a:t>
            </a:r>
          </a:p>
          <a:p>
            <a:pPr lvl="1" algn="l" eaLnBrk="1" hangingPunct="1"/>
            <a:r>
              <a:rPr lang="en-US" sz="2600" b="1" smtClean="0">
                <a:cs typeface="Arial" pitchFamily="34" charset="0"/>
              </a:rPr>
              <a:t>Right </a:t>
            </a:r>
            <a:r>
              <a:rPr lang="en-US" sz="2600" smtClean="0">
                <a:cs typeface="Arial" pitchFamily="34" charset="0"/>
              </a:rPr>
              <a:t>&amp;</a:t>
            </a:r>
            <a:r>
              <a:rPr lang="en-US" sz="2600" b="1" smtClean="0">
                <a:cs typeface="Arial" pitchFamily="34" charset="0"/>
              </a:rPr>
              <a:t> left ventricle</a:t>
            </a:r>
          </a:p>
          <a:p>
            <a:pPr lvl="2" algn="l" eaLnBrk="1" hangingPunct="1"/>
            <a:r>
              <a:rPr lang="en-US" sz="2600" smtClean="0">
                <a:cs typeface="Arial" pitchFamily="34" charset="0"/>
              </a:rPr>
              <a:t>Separated by the </a:t>
            </a:r>
            <a:r>
              <a:rPr lang="en-US" sz="2600" b="1" smtClean="0">
                <a:cs typeface="Arial" pitchFamily="34" charset="0"/>
              </a:rPr>
              <a:t>interventricular septum</a:t>
            </a:r>
            <a:endParaRPr lang="en-US" sz="2600" smtClean="0">
              <a:cs typeface="Arial" pitchFamily="34" charset="0"/>
            </a:endParaRPr>
          </a:p>
        </p:txBody>
      </p:sp>
      <p:pic>
        <p:nvPicPr>
          <p:cNvPr id="53253" name="Picture 4" descr="C:\My Data\HA3e\HA ImageBank Art\Chap21\FG21_06A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3500438" y="1214438"/>
            <a:ext cx="564356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Human Anatomy, 3rd edition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Prentice Hall, © 2001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Structure of the Heart Wall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3886200" cy="6324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 algn="l" eaLnBrk="1" hangingPunct="1"/>
            <a:r>
              <a:rPr lang="en-US" sz="2800" b="1" dirty="0" smtClean="0">
                <a:cs typeface="Arial" pitchFamily="34" charset="0"/>
              </a:rPr>
              <a:t>Epicardium</a:t>
            </a:r>
            <a:r>
              <a:rPr lang="en-US" sz="2800" dirty="0" smtClean="0">
                <a:cs typeface="Arial" pitchFamily="34" charset="0"/>
              </a:rPr>
              <a:t> = “upon the heart” = visceral pericardium</a:t>
            </a:r>
          </a:p>
          <a:p>
            <a:pPr lvl="1" algn="l" eaLnBrk="1" hangingPunct="1"/>
            <a:r>
              <a:rPr lang="en-US" sz="2600" dirty="0" smtClean="0">
                <a:cs typeface="Arial" pitchFamily="34" charset="0"/>
              </a:rPr>
              <a:t>Dense fibrous connective tissue</a:t>
            </a:r>
          </a:p>
          <a:p>
            <a:pPr algn="l" eaLnBrk="1" hangingPunct="1"/>
            <a:r>
              <a:rPr lang="en-US" sz="2800" b="1" dirty="0" smtClean="0">
                <a:cs typeface="Arial" pitchFamily="34" charset="0"/>
              </a:rPr>
              <a:t>Myocardium</a:t>
            </a:r>
            <a:r>
              <a:rPr lang="en-US" sz="2800" dirty="0" smtClean="0">
                <a:cs typeface="Arial" pitchFamily="34" charset="0"/>
              </a:rPr>
              <a:t> is the middle layer</a:t>
            </a:r>
          </a:p>
          <a:p>
            <a:pPr lvl="1" algn="l" eaLnBrk="1" hangingPunct="1"/>
            <a:r>
              <a:rPr lang="en-US" sz="2600" dirty="0" smtClean="0">
                <a:cs typeface="Arial" pitchFamily="34" charset="0"/>
              </a:rPr>
              <a:t>Cardiac muscle</a:t>
            </a:r>
          </a:p>
          <a:p>
            <a:pPr algn="l" eaLnBrk="1" hangingPunct="1"/>
            <a:r>
              <a:rPr lang="en-US" sz="2800" b="1" dirty="0" smtClean="0">
                <a:cs typeface="Arial" pitchFamily="34" charset="0"/>
              </a:rPr>
              <a:t>Endocardium</a:t>
            </a:r>
            <a:r>
              <a:rPr lang="en-US" sz="2800" dirty="0" smtClean="0">
                <a:cs typeface="Arial" pitchFamily="34" charset="0"/>
              </a:rPr>
              <a:t> = “inside the heart”</a:t>
            </a:r>
          </a:p>
          <a:p>
            <a:pPr lvl="1" algn="l" eaLnBrk="1" hangingPunct="1"/>
            <a:r>
              <a:rPr lang="en-US" sz="2600" dirty="0" smtClean="0">
                <a:cs typeface="Arial" pitchFamily="34" charset="0"/>
              </a:rPr>
              <a:t>Simple </a:t>
            </a:r>
            <a:r>
              <a:rPr lang="en-US" sz="2600" dirty="0" err="1" smtClean="0">
                <a:cs typeface="Arial" pitchFamily="34" charset="0"/>
              </a:rPr>
              <a:t>squamous</a:t>
            </a:r>
            <a:r>
              <a:rPr lang="en-US" sz="2600" dirty="0" smtClean="0">
                <a:cs typeface="Arial" pitchFamily="34" charset="0"/>
              </a:rPr>
              <a:t> epithelium</a:t>
            </a:r>
          </a:p>
          <a:p>
            <a:pPr lvl="1" eaLnBrk="1" hangingPunct="1"/>
            <a:endParaRPr lang="en-US" sz="4000" dirty="0" smtClean="0">
              <a:cs typeface="Arial" pitchFamily="34" charset="0"/>
            </a:endParaRPr>
          </a:p>
        </p:txBody>
      </p:sp>
      <p:pic>
        <p:nvPicPr>
          <p:cNvPr id="54277" name="Picture 4" descr="C:\My Data\HA3e\HA ImageBank Art\Chap21\FG21_03A.JP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3505200" y="1447800"/>
            <a:ext cx="5638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Human Anatomy, 3rd edition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Prentice Hall, © 2001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Times New Roman" pitchFamily="18" charset="0"/>
              </a:rPr>
              <a:t>The Great Vessels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3962400" cy="5181600"/>
          </a:xfrm>
        </p:spPr>
        <p:txBody>
          <a:bodyPr/>
          <a:lstStyle/>
          <a:p>
            <a:pPr algn="l" eaLnBrk="1" hangingPunct="1"/>
            <a:r>
              <a:rPr lang="en-US" b="1" smtClean="0">
                <a:cs typeface="Arial" pitchFamily="34" charset="0"/>
              </a:rPr>
              <a:t>Superior &amp; inferior vena cava</a:t>
            </a:r>
          </a:p>
          <a:p>
            <a:pPr lvl="1" algn="l" eaLnBrk="1" hangingPunct="1"/>
            <a:r>
              <a:rPr lang="en-US" smtClean="0">
                <a:cs typeface="Arial" pitchFamily="34" charset="0"/>
              </a:rPr>
              <a:t>Return blood from body to right atrium</a:t>
            </a:r>
          </a:p>
          <a:p>
            <a:pPr algn="l" eaLnBrk="1" hangingPunct="1"/>
            <a:r>
              <a:rPr lang="en-US" b="1" smtClean="0">
                <a:cs typeface="Arial" pitchFamily="34" charset="0"/>
              </a:rPr>
              <a:t>Coronary Sinus</a:t>
            </a:r>
          </a:p>
          <a:p>
            <a:pPr lvl="1" algn="l" eaLnBrk="1" hangingPunct="1"/>
            <a:r>
              <a:rPr lang="en-US" smtClean="0">
                <a:cs typeface="Arial" pitchFamily="34" charset="0"/>
              </a:rPr>
              <a:t>Returns blood from heart wall to right atrium</a:t>
            </a:r>
          </a:p>
        </p:txBody>
      </p:sp>
      <p:pic>
        <p:nvPicPr>
          <p:cNvPr id="55301" name="Picture 6" descr="C:\My Data\HA3e\HA ImageBank Art\Chap21\FG21_05B1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3886200" y="1320800"/>
            <a:ext cx="5867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صر نائب للتذييل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Human Anatomy, 3rd edition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Prentice Hall, © 2001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The Great Vessels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3810000" cy="5867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b="1" smtClean="0">
                <a:cs typeface="Arial" pitchFamily="34" charset="0"/>
              </a:rPr>
              <a:t>Pulmonary veins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Return blood (oxygenated) from lungs to left atrium</a:t>
            </a:r>
          </a:p>
          <a:p>
            <a:pPr algn="l" eaLnBrk="1" hangingPunct="1">
              <a:lnSpc>
                <a:spcPct val="90000"/>
              </a:lnSpc>
            </a:pPr>
            <a:r>
              <a:rPr lang="en-US" b="1" smtClean="0">
                <a:cs typeface="Arial" pitchFamily="34" charset="0"/>
              </a:rPr>
              <a:t>Aorta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Takes blood from left ventricle to body</a:t>
            </a:r>
          </a:p>
          <a:p>
            <a:pPr algn="l" eaLnBrk="1" hangingPunct="1">
              <a:lnSpc>
                <a:spcPct val="90000"/>
              </a:lnSpc>
            </a:pPr>
            <a:r>
              <a:rPr lang="en-US" b="1" smtClean="0">
                <a:cs typeface="Arial" pitchFamily="34" charset="0"/>
              </a:rPr>
              <a:t>Pulmonary artery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Takes blood (deoxygenated) from right ventricle to lungs</a:t>
            </a:r>
          </a:p>
          <a:p>
            <a:pPr algn="l" eaLnBrk="1" hangingPunct="1">
              <a:lnSpc>
                <a:spcPct val="90000"/>
              </a:lnSpc>
            </a:pPr>
            <a:endParaRPr lang="en-US" sz="2800" smtClean="0">
              <a:cs typeface="Arial" pitchFamily="34" charset="0"/>
            </a:endParaRPr>
          </a:p>
        </p:txBody>
      </p:sp>
      <p:pic>
        <p:nvPicPr>
          <p:cNvPr id="56325" name="Picture 5" descr="C:\My Data\HA3e\HA ImageBank Art\Chap21\FG21_05A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3657600" y="1066800"/>
            <a:ext cx="6477000" cy="431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84002" name="Bitmap Image" r:id="rId3" imgW="3638095" imgH="1876190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85026" name="Bitmap Image" r:id="rId3" imgW="4219048" imgH="3104762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86050" name="Bitmap Image" r:id="rId3" imgW="3696216" imgH="2314286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6" descr="12_04aHeartWallCrdMTss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5"/>
          <p:cNvSpPr txBox="1">
            <a:spLocks noChangeArrowheads="1"/>
          </p:cNvSpPr>
          <p:nvPr/>
        </p:nvSpPr>
        <p:spPr bwMode="auto">
          <a:xfrm>
            <a:off x="0" y="27860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Tahoma" pitchFamily="34" charset="0"/>
              </a:rPr>
              <a:t>Cardiac muscle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12_04-HeartWallCrdMTss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4066" name="Bitmap Image" r:id="rId3" imgW="3657143" imgH="2457143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95600" y="228600"/>
          <a:ext cx="3095625" cy="3105150"/>
        </p:xfrm>
        <a:graphic>
          <a:graphicData uri="http://schemas.openxmlformats.org/presentationml/2006/ole">
            <p:oleObj spid="_x0000_s387074" name="Bitmap Image" r:id="rId3" imgW="3095238" imgH="3104762" progId="PBrush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28600" y="3429000"/>
          <a:ext cx="8610600" cy="3162300"/>
        </p:xfrm>
        <a:graphic>
          <a:graphicData uri="http://schemas.openxmlformats.org/presentationml/2006/ole">
            <p:oleObj spid="_x0000_s387075" name="Bitmap Image" r:id="rId4" imgW="3723810" imgH="2019048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362200" y="228600"/>
          <a:ext cx="4038600" cy="3589338"/>
        </p:xfrm>
        <a:graphic>
          <a:graphicData uri="http://schemas.openxmlformats.org/presentationml/2006/ole">
            <p:oleObj spid="_x0000_s388098" name="Bitmap Image" r:id="rId3" imgW="3104762" imgH="3123810" progId="PBrush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28600" y="3962400"/>
          <a:ext cx="8686800" cy="2667000"/>
        </p:xfrm>
        <a:graphic>
          <a:graphicData uri="http://schemas.openxmlformats.org/presentationml/2006/ole">
            <p:oleObj spid="_x0000_s388099" name="Bitmap Image" r:id="rId4" imgW="3704762" imgH="1762371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09800" y="228600"/>
          <a:ext cx="5029200" cy="3868738"/>
        </p:xfrm>
        <a:graphic>
          <a:graphicData uri="http://schemas.openxmlformats.org/presentationml/2006/ole">
            <p:oleObj spid="_x0000_s389122" name="Bitmap Image" r:id="rId3" imgW="4172532" imgH="3209524" progId="PBrush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28600" y="4267200"/>
          <a:ext cx="8610600" cy="2333625"/>
        </p:xfrm>
        <a:graphic>
          <a:graphicData uri="http://schemas.openxmlformats.org/presentationml/2006/ole">
            <p:oleObj spid="_x0000_s389123" name="Bitmap Image" r:id="rId4" imgW="3715269" imgH="1647619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9144000" cy="4062413"/>
        </p:xfrm>
        <a:graphic>
          <a:graphicData uri="http://schemas.openxmlformats.org/presentationml/2006/ole">
            <p:oleObj spid="_x0000_s390146" name="Bitmap Image" r:id="rId3" imgW="4258269" imgH="3209524" progId="PBrush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0" y="4191000"/>
          <a:ext cx="9144000" cy="2667000"/>
        </p:xfrm>
        <a:graphic>
          <a:graphicData uri="http://schemas.openxmlformats.org/presentationml/2006/ole">
            <p:oleObj spid="_x0000_s390147" name="Bitmap Image" r:id="rId4" imgW="3400900" imgH="2467319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1170" name="Bitmap Image" r:id="rId3" imgW="3638095" imgH="1876190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8" descr="12_02aLocHeartThoracicC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620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 descr="12_05SectionalAnatHeart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12_03-SurfaceAnatmyHeart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12_05SectionalAnatHeart_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6575"/>
            <a:ext cx="8382000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05000" y="2819400"/>
            <a:ext cx="4648200" cy="519113"/>
            <a:chOff x="1200" y="1776"/>
            <a:chExt cx="2928" cy="327"/>
          </a:xfrm>
        </p:grpSpPr>
        <p:sp>
          <p:nvSpPr>
            <p:cNvPr id="107560" name="Text Box 6"/>
            <p:cNvSpPr txBox="1">
              <a:spLocks noChangeArrowheads="1"/>
            </p:cNvSpPr>
            <p:nvPr/>
          </p:nvSpPr>
          <p:spPr bwMode="auto">
            <a:xfrm>
              <a:off x="1200" y="18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Rt Atrium</a:t>
              </a:r>
            </a:p>
          </p:txBody>
        </p:sp>
        <p:sp>
          <p:nvSpPr>
            <p:cNvPr id="107561" name="Text Box 7"/>
            <p:cNvSpPr txBox="1">
              <a:spLocks noChangeArrowheads="1"/>
            </p:cNvSpPr>
            <p:nvPr/>
          </p:nvSpPr>
          <p:spPr bwMode="auto">
            <a:xfrm>
              <a:off x="3312" y="17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Lt Atrium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295400" y="3352800"/>
            <a:ext cx="1752600" cy="581025"/>
            <a:chOff x="816" y="2112"/>
            <a:chExt cx="1104" cy="366"/>
          </a:xfrm>
        </p:grpSpPr>
        <p:sp>
          <p:nvSpPr>
            <p:cNvPr id="107557" name="Line 9"/>
            <p:cNvSpPr>
              <a:spLocks noChangeShapeType="1"/>
            </p:cNvSpPr>
            <p:nvPr/>
          </p:nvSpPr>
          <p:spPr bwMode="auto">
            <a:xfrm flipV="1">
              <a:off x="1440" y="2208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07558" name="Line 10"/>
            <p:cNvSpPr>
              <a:spLocks noChangeShapeType="1"/>
            </p:cNvSpPr>
            <p:nvPr/>
          </p:nvSpPr>
          <p:spPr bwMode="auto">
            <a:xfrm>
              <a:off x="1440" y="2256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07559" name="Text Box 11"/>
            <p:cNvSpPr txBox="1">
              <a:spLocks noChangeArrowheads="1"/>
            </p:cNvSpPr>
            <p:nvPr/>
          </p:nvSpPr>
          <p:spPr bwMode="auto">
            <a:xfrm>
              <a:off x="816" y="2112"/>
              <a:ext cx="8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Pectinate muscles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219200" y="2057400"/>
            <a:ext cx="2819400" cy="4467225"/>
            <a:chOff x="768" y="1296"/>
            <a:chExt cx="1776" cy="2814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768" y="1296"/>
              <a:ext cx="1776" cy="2276"/>
              <a:chOff x="768" y="1296"/>
              <a:chExt cx="1776" cy="2276"/>
            </a:xfrm>
          </p:grpSpPr>
          <p:sp>
            <p:nvSpPr>
              <p:cNvPr id="107552" name="Line 21"/>
              <p:cNvSpPr>
                <a:spLocks noChangeShapeType="1"/>
              </p:cNvSpPr>
              <p:nvPr/>
            </p:nvSpPr>
            <p:spPr bwMode="auto">
              <a:xfrm flipV="1">
                <a:off x="1632" y="2112"/>
                <a:ext cx="57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768" y="1296"/>
                <a:ext cx="1776" cy="2276"/>
                <a:chOff x="768" y="1296"/>
                <a:chExt cx="1776" cy="2276"/>
              </a:xfrm>
            </p:grpSpPr>
            <p:sp>
              <p:nvSpPr>
                <p:cNvPr id="10755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8" y="1296"/>
                  <a:ext cx="57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 eaLnBrk="0" hangingPunct="0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7D"/>
                      </a:solidFill>
                    </a:rPr>
                    <a:t>SVC</a:t>
                  </a:r>
                </a:p>
              </p:txBody>
            </p:sp>
            <p:sp>
              <p:nvSpPr>
                <p:cNvPr id="10755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20" y="3360"/>
                  <a:ext cx="33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 eaLnBrk="0" hangingPunct="0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7D"/>
                      </a:solidFill>
                    </a:rPr>
                    <a:t>IVC</a:t>
                  </a:r>
                </a:p>
              </p:txBody>
            </p:sp>
            <p:sp>
              <p:nvSpPr>
                <p:cNvPr id="10755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68" y="2448"/>
                  <a:ext cx="1008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rtl="0" eaLnBrk="0" hangingPunct="0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007D"/>
                      </a:solidFill>
                    </a:rPr>
                    <a:t>Coronary sinus</a:t>
                  </a:r>
                  <a:r>
                    <a:rPr lang="en-US" sz="1400" b="1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1200" b="1">
                      <a:solidFill>
                        <a:srgbClr val="000000"/>
                      </a:solidFill>
                    </a:rPr>
                    <a:t>(opening)</a:t>
                  </a:r>
                </a:p>
              </p:txBody>
            </p:sp>
          </p:grpSp>
        </p:grpSp>
        <p:sp>
          <p:nvSpPr>
            <p:cNvPr id="107551" name="Text Box 26"/>
            <p:cNvSpPr txBox="1">
              <a:spLocks noChangeArrowheads="1"/>
            </p:cNvSpPr>
            <p:nvPr/>
          </p:nvSpPr>
          <p:spPr bwMode="auto">
            <a:xfrm>
              <a:off x="768" y="3744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7D"/>
                  </a:solidFill>
                </a:rPr>
                <a:t>Deoxygenated blood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400800" y="2362200"/>
            <a:ext cx="1447800" cy="3544888"/>
            <a:chOff x="4032" y="1488"/>
            <a:chExt cx="912" cy="2233"/>
          </a:xfrm>
        </p:grpSpPr>
        <p:sp>
          <p:nvSpPr>
            <p:cNvPr id="107548" name="Text Box 25"/>
            <p:cNvSpPr txBox="1">
              <a:spLocks noChangeArrowheads="1"/>
            </p:cNvSpPr>
            <p:nvPr/>
          </p:nvSpPr>
          <p:spPr bwMode="auto">
            <a:xfrm>
              <a:off x="4032" y="1488"/>
              <a:ext cx="8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5050"/>
                  </a:solidFill>
                </a:rPr>
                <a:t>Pulmonary veins</a:t>
              </a:r>
            </a:p>
          </p:txBody>
        </p:sp>
        <p:sp>
          <p:nvSpPr>
            <p:cNvPr id="107549" name="Text Box 28"/>
            <p:cNvSpPr txBox="1">
              <a:spLocks noChangeArrowheads="1"/>
            </p:cNvSpPr>
            <p:nvPr/>
          </p:nvSpPr>
          <p:spPr bwMode="auto">
            <a:xfrm>
              <a:off x="4080" y="3355"/>
              <a:ext cx="8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5050"/>
                  </a:solidFill>
                </a:rPr>
                <a:t>Oxygenated blood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685800" y="3429000"/>
            <a:ext cx="8458200" cy="2012950"/>
            <a:chOff x="432" y="2160"/>
            <a:chExt cx="5328" cy="1268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432" y="2160"/>
              <a:ext cx="5184" cy="884"/>
              <a:chOff x="432" y="2160"/>
              <a:chExt cx="5184" cy="884"/>
            </a:xfrm>
          </p:grpSpPr>
          <p:sp>
            <p:nvSpPr>
              <p:cNvPr id="107544" name="Text Box 30"/>
              <p:cNvSpPr txBox="1">
                <a:spLocks noChangeArrowheads="1"/>
              </p:cNvSpPr>
              <p:nvPr/>
            </p:nvSpPr>
            <p:spPr bwMode="auto">
              <a:xfrm>
                <a:off x="432" y="2832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00"/>
                    </a:solidFill>
                  </a:rPr>
                  <a:t>Tricuspid valve </a:t>
                </a:r>
              </a:p>
            </p:txBody>
          </p:sp>
          <p:sp>
            <p:nvSpPr>
              <p:cNvPr id="107545" name="Line 31"/>
              <p:cNvSpPr>
                <a:spLocks noChangeShapeType="1"/>
              </p:cNvSpPr>
              <p:nvPr/>
            </p:nvSpPr>
            <p:spPr bwMode="auto">
              <a:xfrm flipV="1">
                <a:off x="1440" y="2640"/>
                <a:ext cx="86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7546" name="Line 32"/>
              <p:cNvSpPr>
                <a:spLocks noChangeShapeType="1"/>
              </p:cNvSpPr>
              <p:nvPr/>
            </p:nvSpPr>
            <p:spPr bwMode="auto">
              <a:xfrm flipH="1">
                <a:off x="3216" y="2256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7547" name="Text Box 33"/>
              <p:cNvSpPr txBox="1">
                <a:spLocks noChangeArrowheads="1"/>
              </p:cNvSpPr>
              <p:nvPr/>
            </p:nvSpPr>
            <p:spPr bwMode="auto">
              <a:xfrm>
                <a:off x="4320" y="2160"/>
                <a:ext cx="129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00"/>
                    </a:solidFill>
                  </a:rPr>
                  <a:t>Bicuspid (mitral) valve</a:t>
                </a:r>
              </a:p>
            </p:txBody>
          </p:sp>
        </p:grpSp>
        <p:sp>
          <p:nvSpPr>
            <p:cNvPr id="107536" name="Line 35"/>
            <p:cNvSpPr>
              <a:spLocks noChangeShapeType="1"/>
            </p:cNvSpPr>
            <p:nvPr/>
          </p:nvSpPr>
          <p:spPr bwMode="auto">
            <a:xfrm flipV="1">
              <a:off x="1536" y="3216"/>
              <a:ext cx="105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07537" name="Line 36"/>
            <p:cNvSpPr>
              <a:spLocks noChangeShapeType="1"/>
            </p:cNvSpPr>
            <p:nvPr/>
          </p:nvSpPr>
          <p:spPr bwMode="auto">
            <a:xfrm flipV="1">
              <a:off x="1632" y="2880"/>
              <a:ext cx="86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07538" name="Text Box 37"/>
            <p:cNvSpPr txBox="1">
              <a:spLocks noChangeArrowheads="1"/>
            </p:cNvSpPr>
            <p:nvPr/>
          </p:nvSpPr>
          <p:spPr bwMode="auto">
            <a:xfrm>
              <a:off x="432" y="3024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Chordae tendoneae</a:t>
              </a:r>
            </a:p>
          </p:txBody>
        </p:sp>
        <p:sp>
          <p:nvSpPr>
            <p:cNvPr id="107539" name="Text Box 38"/>
            <p:cNvSpPr txBox="1">
              <a:spLocks noChangeArrowheads="1"/>
            </p:cNvSpPr>
            <p:nvPr/>
          </p:nvSpPr>
          <p:spPr bwMode="auto">
            <a:xfrm>
              <a:off x="528" y="3216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Papillary muscle</a:t>
              </a:r>
            </a:p>
          </p:txBody>
        </p:sp>
        <p:sp>
          <p:nvSpPr>
            <p:cNvPr id="107540" name="Line 39"/>
            <p:cNvSpPr>
              <a:spLocks noChangeShapeType="1"/>
            </p:cNvSpPr>
            <p:nvPr/>
          </p:nvSpPr>
          <p:spPr bwMode="auto">
            <a:xfrm flipH="1" flipV="1">
              <a:off x="3312" y="2592"/>
              <a:ext cx="115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07541" name="Text Box 41"/>
            <p:cNvSpPr txBox="1">
              <a:spLocks noChangeArrowheads="1"/>
            </p:cNvSpPr>
            <p:nvPr/>
          </p:nvSpPr>
          <p:spPr bwMode="auto">
            <a:xfrm>
              <a:off x="4512" y="259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Chordae tendoneae</a:t>
              </a:r>
            </a:p>
          </p:txBody>
        </p:sp>
        <p:sp>
          <p:nvSpPr>
            <p:cNvPr id="107542" name="Line 43"/>
            <p:cNvSpPr>
              <a:spLocks noChangeShapeType="1"/>
            </p:cNvSpPr>
            <p:nvPr/>
          </p:nvSpPr>
          <p:spPr bwMode="auto">
            <a:xfrm flipH="1" flipV="1">
              <a:off x="3456" y="2880"/>
              <a:ext cx="96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07543" name="Text Box 44"/>
            <p:cNvSpPr txBox="1">
              <a:spLocks noChangeArrowheads="1"/>
            </p:cNvSpPr>
            <p:nvPr/>
          </p:nvSpPr>
          <p:spPr bwMode="auto">
            <a:xfrm>
              <a:off x="4464" y="2976"/>
              <a:ext cx="1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Papillary muscle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914400" y="2362200"/>
            <a:ext cx="2971800" cy="762000"/>
            <a:chOff x="576" y="1488"/>
            <a:chExt cx="1872" cy="480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576" y="1488"/>
              <a:ext cx="1872" cy="432"/>
              <a:chOff x="576" y="1488"/>
              <a:chExt cx="1872" cy="432"/>
            </a:xfrm>
          </p:grpSpPr>
          <p:sp>
            <p:nvSpPr>
              <p:cNvPr id="107533" name="Line 16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81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7534" name="Text Box 17"/>
              <p:cNvSpPr txBox="1">
                <a:spLocks noChangeArrowheads="1"/>
              </p:cNvSpPr>
              <p:nvPr/>
            </p:nvSpPr>
            <p:spPr bwMode="auto">
              <a:xfrm>
                <a:off x="576" y="1488"/>
                <a:ext cx="11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Interatrial septum</a:t>
                </a:r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768" y="1632"/>
              <a:ext cx="1440" cy="336"/>
              <a:chOff x="768" y="1632"/>
              <a:chExt cx="1440" cy="336"/>
            </a:xfrm>
          </p:grpSpPr>
          <p:sp>
            <p:nvSpPr>
              <p:cNvPr id="107531" name="Line 47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67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7532" name="Text Box 48"/>
              <p:cNvSpPr txBox="1">
                <a:spLocks noChangeArrowheads="1"/>
              </p:cNvSpPr>
              <p:nvPr/>
            </p:nvSpPr>
            <p:spPr bwMode="auto">
              <a:xfrm>
                <a:off x="768" y="1632"/>
                <a:ext cx="9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</a:rPr>
                  <a:t>Fossa ovalis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Pericardium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Double walled sac around heart composed of:</a:t>
            </a:r>
          </a:p>
          <a:p>
            <a:pPr lvl="1" eaLnBrk="1" hangingPunct="1">
              <a:defRPr/>
            </a:pPr>
            <a:r>
              <a:rPr lang="en-US" sz="3200" dirty="0" smtClean="0"/>
              <a:t>Superficial fibrous pericardium</a:t>
            </a:r>
          </a:p>
          <a:p>
            <a:pPr lvl="1" eaLnBrk="1" hangingPunct="1">
              <a:defRPr/>
            </a:pPr>
            <a:r>
              <a:rPr lang="en-US" sz="3200" dirty="0" smtClean="0"/>
              <a:t>Deep two-layer serous pericardium</a:t>
            </a:r>
          </a:p>
          <a:p>
            <a:pPr lvl="2" eaLnBrk="1" hangingPunct="1">
              <a:defRPr/>
            </a:pPr>
            <a:r>
              <a:rPr lang="en-US" sz="3200" dirty="0" smtClean="0"/>
              <a:t>Parietal layer lines internal surface of fibrous pericardium</a:t>
            </a:r>
          </a:p>
          <a:p>
            <a:pPr lvl="2" eaLnBrk="1" hangingPunct="1">
              <a:defRPr/>
            </a:pPr>
            <a:r>
              <a:rPr lang="en-US" sz="3200" dirty="0" smtClean="0"/>
              <a:t>Visceral layer (AKA </a:t>
            </a:r>
            <a:r>
              <a:rPr lang="en-US" sz="3200" dirty="0" err="1" smtClean="0"/>
              <a:t>epicardium</a:t>
            </a:r>
            <a:r>
              <a:rPr lang="en-US" sz="3200" dirty="0" smtClean="0"/>
              <a:t>) lines surface of heart</a:t>
            </a:r>
          </a:p>
          <a:p>
            <a:pPr lvl="1" eaLnBrk="1" hangingPunct="1">
              <a:defRPr/>
            </a:pPr>
            <a:r>
              <a:rPr lang="en-US" sz="3200" dirty="0" smtClean="0"/>
              <a:t>Parietal and visceral layers </a:t>
            </a:r>
            <a:r>
              <a:rPr lang="en-US" sz="3200" dirty="0" err="1" smtClean="0"/>
              <a:t>separted</a:t>
            </a:r>
            <a:r>
              <a:rPr lang="en-US" sz="3200" dirty="0" smtClean="0"/>
              <a:t> by fluid filled pericardial cavity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12_05SectionalAnatHeart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18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 descr="12_06-ValvesOfHeart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813" y="215900"/>
            <a:ext cx="5564187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3048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ahoma" pitchFamily="34" charset="0"/>
              </a:rPr>
              <a:t>Atrioventricular  (AV) valves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3200">
                <a:latin typeface="Tahoma" pitchFamily="34" charset="0"/>
              </a:rPr>
              <a:t> Tricuspid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3200">
                <a:latin typeface="Tahoma" pitchFamily="34" charset="0"/>
              </a:rPr>
              <a:t> Bicuspid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 descr="12_05SectionalAnatHeart_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6388"/>
            <a:ext cx="8686800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52800" y="4724400"/>
            <a:ext cx="4953000" cy="1495425"/>
            <a:chOff x="2112" y="2976"/>
            <a:chExt cx="3120" cy="942"/>
          </a:xfrm>
        </p:grpSpPr>
        <p:sp>
          <p:nvSpPr>
            <p:cNvPr id="110624" name="Text Box 6"/>
            <p:cNvSpPr txBox="1">
              <a:spLocks noChangeArrowheads="1"/>
            </p:cNvSpPr>
            <p:nvPr/>
          </p:nvSpPr>
          <p:spPr bwMode="auto">
            <a:xfrm>
              <a:off x="2112" y="3168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Rt ventricle</a:t>
              </a:r>
            </a:p>
          </p:txBody>
        </p:sp>
        <p:sp>
          <p:nvSpPr>
            <p:cNvPr id="110625" name="Text Box 7"/>
            <p:cNvSpPr txBox="1">
              <a:spLocks noChangeArrowheads="1"/>
            </p:cNvSpPr>
            <p:nvPr/>
          </p:nvSpPr>
          <p:spPr bwMode="auto">
            <a:xfrm>
              <a:off x="3216" y="297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Lt ventricle</a:t>
              </a:r>
            </a:p>
          </p:txBody>
        </p:sp>
        <p:sp>
          <p:nvSpPr>
            <p:cNvPr id="110626" name="Line 9"/>
            <p:cNvSpPr>
              <a:spLocks noChangeShapeType="1"/>
            </p:cNvSpPr>
            <p:nvPr/>
          </p:nvSpPr>
          <p:spPr bwMode="auto">
            <a:xfrm flipH="1" flipV="1">
              <a:off x="3024" y="3024"/>
              <a:ext cx="110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0627" name="Text Box 10"/>
            <p:cNvSpPr txBox="1">
              <a:spLocks noChangeArrowheads="1"/>
            </p:cNvSpPr>
            <p:nvPr/>
          </p:nvSpPr>
          <p:spPr bwMode="auto">
            <a:xfrm>
              <a:off x="4080" y="3552"/>
              <a:ext cx="11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Interventricular septum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2000" y="4191000"/>
            <a:ext cx="2743200" cy="609600"/>
            <a:chOff x="480" y="2640"/>
            <a:chExt cx="1728" cy="384"/>
          </a:xfrm>
        </p:grpSpPr>
        <p:sp>
          <p:nvSpPr>
            <p:cNvPr id="110621" name="Line 12"/>
            <p:cNvSpPr>
              <a:spLocks noChangeShapeType="1"/>
            </p:cNvSpPr>
            <p:nvPr/>
          </p:nvSpPr>
          <p:spPr bwMode="auto">
            <a:xfrm>
              <a:off x="1296" y="2784"/>
              <a:ext cx="76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0622" name="Line 13"/>
            <p:cNvSpPr>
              <a:spLocks noChangeShapeType="1"/>
            </p:cNvSpPr>
            <p:nvPr/>
          </p:nvSpPr>
          <p:spPr bwMode="auto">
            <a:xfrm>
              <a:off x="1296" y="2832"/>
              <a:ext cx="9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0623" name="Text Box 14"/>
            <p:cNvSpPr txBox="1">
              <a:spLocks noChangeArrowheads="1"/>
            </p:cNvSpPr>
            <p:nvPr/>
          </p:nvSpPr>
          <p:spPr bwMode="auto">
            <a:xfrm>
              <a:off x="480" y="2640"/>
              <a:ext cx="9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Trabeculae carneae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810000" y="838200"/>
            <a:ext cx="5029200" cy="2546350"/>
            <a:chOff x="2400" y="528"/>
            <a:chExt cx="3168" cy="1604"/>
          </a:xfrm>
        </p:grpSpPr>
        <p:sp>
          <p:nvSpPr>
            <p:cNvPr id="110617" name="Line 20"/>
            <p:cNvSpPr>
              <a:spLocks noChangeShapeType="1"/>
            </p:cNvSpPr>
            <p:nvPr/>
          </p:nvSpPr>
          <p:spPr bwMode="auto">
            <a:xfrm flipH="1">
              <a:off x="2400" y="672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0618" name="Text Box 21"/>
            <p:cNvSpPr txBox="1">
              <a:spLocks noChangeArrowheads="1"/>
            </p:cNvSpPr>
            <p:nvPr/>
          </p:nvSpPr>
          <p:spPr bwMode="auto">
            <a:xfrm>
              <a:off x="3504" y="528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5050"/>
                  </a:solidFill>
                </a:rPr>
                <a:t>Aorta</a:t>
              </a:r>
            </a:p>
          </p:txBody>
        </p:sp>
        <p:sp>
          <p:nvSpPr>
            <p:cNvPr id="110619" name="Line 22"/>
            <p:cNvSpPr>
              <a:spLocks noChangeShapeType="1"/>
            </p:cNvSpPr>
            <p:nvPr/>
          </p:nvSpPr>
          <p:spPr bwMode="auto">
            <a:xfrm flipH="1" flipV="1">
              <a:off x="2880" y="1920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0620" name="Text Box 23"/>
            <p:cNvSpPr txBox="1">
              <a:spLocks noChangeArrowheads="1"/>
            </p:cNvSpPr>
            <p:nvPr/>
          </p:nvSpPr>
          <p:spPr bwMode="auto">
            <a:xfrm>
              <a:off x="3984" y="1920"/>
              <a:ext cx="15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Aortic semilunar valve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09600" y="1143000"/>
            <a:ext cx="7620000" cy="1828800"/>
            <a:chOff x="288" y="720"/>
            <a:chExt cx="4800" cy="115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88" y="1104"/>
              <a:ext cx="2496" cy="768"/>
              <a:chOff x="288" y="1104"/>
              <a:chExt cx="2496" cy="768"/>
            </a:xfrm>
          </p:grpSpPr>
          <p:sp>
            <p:nvSpPr>
              <p:cNvPr id="110613" name="Line 16"/>
              <p:cNvSpPr>
                <a:spLocks noChangeShapeType="1"/>
              </p:cNvSpPr>
              <p:nvPr/>
            </p:nvSpPr>
            <p:spPr bwMode="auto">
              <a:xfrm>
                <a:off x="1584" y="1584"/>
                <a:ext cx="110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0614" name="Text Box 17"/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148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Pulmonary semilunar valve</a:t>
                </a:r>
              </a:p>
            </p:txBody>
          </p:sp>
          <p:sp>
            <p:nvSpPr>
              <p:cNvPr id="110615" name="Line 18"/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14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0616" name="Text Box 19"/>
              <p:cNvSpPr txBox="1">
                <a:spLocks noChangeArrowheads="1"/>
              </p:cNvSpPr>
              <p:nvPr/>
            </p:nvSpPr>
            <p:spPr bwMode="auto">
              <a:xfrm>
                <a:off x="336" y="1104"/>
                <a:ext cx="12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>
                  <a:spcBef>
                    <a:spcPct val="50000"/>
                  </a:spcBef>
                </a:pPr>
                <a:r>
                  <a:rPr lang="en-US" sz="1600">
                    <a:solidFill>
                      <a:srgbClr val="3E60EE"/>
                    </a:solidFill>
                  </a:rPr>
                  <a:t>Pulmonary trunk</a:t>
                </a:r>
              </a:p>
            </p:txBody>
          </p:sp>
        </p:grpSp>
        <p:sp>
          <p:nvSpPr>
            <p:cNvPr id="110611" name="Line 26"/>
            <p:cNvSpPr>
              <a:spLocks noChangeShapeType="1"/>
            </p:cNvSpPr>
            <p:nvPr/>
          </p:nvSpPr>
          <p:spPr bwMode="auto">
            <a:xfrm flipH="1">
              <a:off x="3264" y="864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0612" name="Text Box 27"/>
            <p:cNvSpPr txBox="1">
              <a:spLocks noChangeArrowheads="1"/>
            </p:cNvSpPr>
            <p:nvPr/>
          </p:nvSpPr>
          <p:spPr bwMode="auto">
            <a:xfrm>
              <a:off x="3840" y="720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3E60EE"/>
                  </a:solidFill>
                </a:rPr>
                <a:t>Pulmonary artery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67200" y="449263"/>
            <a:ext cx="3505200" cy="1227137"/>
            <a:chOff x="2688" y="283"/>
            <a:chExt cx="2208" cy="773"/>
          </a:xfrm>
        </p:grpSpPr>
        <p:sp>
          <p:nvSpPr>
            <p:cNvPr id="110608" name="Line 29"/>
            <p:cNvSpPr>
              <a:spLocks noChangeShapeType="1"/>
            </p:cNvSpPr>
            <p:nvPr/>
          </p:nvSpPr>
          <p:spPr bwMode="auto">
            <a:xfrm flipH="1">
              <a:off x="2688" y="480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0609" name="Text Box 30"/>
            <p:cNvSpPr txBox="1">
              <a:spLocks noChangeArrowheads="1"/>
            </p:cNvSpPr>
            <p:nvPr/>
          </p:nvSpPr>
          <p:spPr bwMode="auto">
            <a:xfrm>
              <a:off x="3360" y="283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Ligamentum arteriosum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295400" y="228600"/>
            <a:ext cx="6629400" cy="609600"/>
            <a:chOff x="816" y="144"/>
            <a:chExt cx="4176" cy="384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816" y="336"/>
              <a:ext cx="1632" cy="192"/>
              <a:chOff x="816" y="336"/>
              <a:chExt cx="1632" cy="192"/>
            </a:xfrm>
          </p:grpSpPr>
          <p:sp>
            <p:nvSpPr>
              <p:cNvPr id="110606" name="Line 32"/>
              <p:cNvSpPr>
                <a:spLocks noChangeShapeType="1"/>
              </p:cNvSpPr>
              <p:nvPr/>
            </p:nvSpPr>
            <p:spPr bwMode="auto">
              <a:xfrm>
                <a:off x="1920" y="432"/>
                <a:ext cx="52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0607" name="Text Box 33"/>
              <p:cNvSpPr txBox="1">
                <a:spLocks noChangeArrowheads="1"/>
              </p:cNvSpPr>
              <p:nvPr/>
            </p:nvSpPr>
            <p:spPr bwMode="auto">
              <a:xfrm>
                <a:off x="816" y="336"/>
                <a:ext cx="12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Brachiocephalic trunk</a:t>
                </a:r>
              </a:p>
            </p:txBody>
          </p:sp>
        </p:grpSp>
        <p:sp>
          <p:nvSpPr>
            <p:cNvPr id="110602" name="Line 35"/>
            <p:cNvSpPr>
              <a:spLocks noChangeShapeType="1"/>
            </p:cNvSpPr>
            <p:nvPr/>
          </p:nvSpPr>
          <p:spPr bwMode="auto">
            <a:xfrm>
              <a:off x="2640" y="28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0603" name="Text Box 36"/>
            <p:cNvSpPr txBox="1">
              <a:spLocks noChangeArrowheads="1"/>
            </p:cNvSpPr>
            <p:nvPr/>
          </p:nvSpPr>
          <p:spPr bwMode="auto">
            <a:xfrm>
              <a:off x="1152" y="192"/>
              <a:ext cx="1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Left common carotid artery</a:t>
              </a:r>
            </a:p>
          </p:txBody>
        </p:sp>
        <p:sp>
          <p:nvSpPr>
            <p:cNvPr id="110604" name="Line 37"/>
            <p:cNvSpPr>
              <a:spLocks noChangeShapeType="1"/>
            </p:cNvSpPr>
            <p:nvPr/>
          </p:nvSpPr>
          <p:spPr bwMode="auto">
            <a:xfrm flipH="1">
              <a:off x="3024" y="2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0605" name="Text Box 38"/>
            <p:cNvSpPr txBox="1">
              <a:spLocks noChangeArrowheads="1"/>
            </p:cNvSpPr>
            <p:nvPr/>
          </p:nvSpPr>
          <p:spPr bwMode="auto">
            <a:xfrm>
              <a:off x="3072" y="144"/>
              <a:ext cx="1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Left subclavian artery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 </a:t>
            </a:r>
            <a:endParaRPr lang="en-US" sz="3200"/>
          </a:p>
        </p:txBody>
      </p:sp>
      <p:pic>
        <p:nvPicPr>
          <p:cNvPr id="111619" name="Picture 7" descr="2106abSectionAnatHeart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Human Anatomy, 3rd edition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Prentice Hall, © 2001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smtClean="0">
                <a:cs typeface="Times New Roman" pitchFamily="18" charset="0"/>
              </a:rPr>
              <a:t>Internal Anatomy of the Heart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3962400" cy="5181600"/>
          </a:xfrm>
        </p:spPr>
        <p:txBody>
          <a:bodyPr/>
          <a:lstStyle/>
          <a:p>
            <a:pPr algn="l" eaLnBrk="1" hangingPunct="1"/>
            <a:r>
              <a:rPr lang="en-US" smtClean="0">
                <a:cs typeface="Arial" pitchFamily="34" charset="0"/>
              </a:rPr>
              <a:t>Chambers of the heart</a:t>
            </a:r>
          </a:p>
          <a:p>
            <a:pPr lvl="1" algn="l" eaLnBrk="1" hangingPunct="1"/>
            <a:r>
              <a:rPr lang="en-US" b="1" smtClean="0">
                <a:cs typeface="Arial" pitchFamily="34" charset="0"/>
              </a:rPr>
              <a:t>Right </a:t>
            </a:r>
            <a:r>
              <a:rPr lang="en-US" smtClean="0">
                <a:cs typeface="Arial" pitchFamily="34" charset="0"/>
              </a:rPr>
              <a:t>&amp;</a:t>
            </a:r>
            <a:r>
              <a:rPr lang="en-US" b="1" smtClean="0">
                <a:cs typeface="Arial" pitchFamily="34" charset="0"/>
              </a:rPr>
              <a:t> left atrium</a:t>
            </a:r>
          </a:p>
          <a:p>
            <a:pPr lvl="2" algn="l" eaLnBrk="1" hangingPunct="1"/>
            <a:r>
              <a:rPr lang="en-US" sz="2600" smtClean="0">
                <a:cs typeface="Arial" pitchFamily="34" charset="0"/>
              </a:rPr>
              <a:t>Separated by the </a:t>
            </a:r>
            <a:r>
              <a:rPr lang="en-US" sz="2600" b="1" smtClean="0">
                <a:cs typeface="Arial" pitchFamily="34" charset="0"/>
              </a:rPr>
              <a:t>interatrial septum</a:t>
            </a:r>
          </a:p>
          <a:p>
            <a:pPr lvl="1" algn="l" eaLnBrk="1" hangingPunct="1"/>
            <a:r>
              <a:rPr lang="en-US" sz="2600" b="1" smtClean="0">
                <a:cs typeface="Arial" pitchFamily="34" charset="0"/>
              </a:rPr>
              <a:t>Right </a:t>
            </a:r>
            <a:r>
              <a:rPr lang="en-US" sz="2600" smtClean="0">
                <a:cs typeface="Arial" pitchFamily="34" charset="0"/>
              </a:rPr>
              <a:t>&amp;</a:t>
            </a:r>
            <a:r>
              <a:rPr lang="en-US" sz="2600" b="1" smtClean="0">
                <a:cs typeface="Arial" pitchFamily="34" charset="0"/>
              </a:rPr>
              <a:t> left ventricle</a:t>
            </a:r>
          </a:p>
          <a:p>
            <a:pPr lvl="2" algn="l" eaLnBrk="1" hangingPunct="1"/>
            <a:r>
              <a:rPr lang="en-US" sz="2600" smtClean="0">
                <a:cs typeface="Arial" pitchFamily="34" charset="0"/>
              </a:rPr>
              <a:t>Separated by the </a:t>
            </a:r>
            <a:r>
              <a:rPr lang="en-US" sz="2600" b="1" smtClean="0">
                <a:cs typeface="Arial" pitchFamily="34" charset="0"/>
              </a:rPr>
              <a:t>interventricular septum</a:t>
            </a:r>
            <a:endParaRPr lang="en-US" sz="2600" smtClean="0">
              <a:cs typeface="Arial" pitchFamily="34" charset="0"/>
            </a:endParaRPr>
          </a:p>
        </p:txBody>
      </p:sp>
      <p:pic>
        <p:nvPicPr>
          <p:cNvPr id="53253" name="Picture 4" descr="C:\My Data\HA3e\HA ImageBank Art\Chap21\FG21_06A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3500438" y="1214438"/>
            <a:ext cx="564356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Human Anatomy, 3rd edition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Prentice Hall, © 2001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Structure of the Heart Wall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3886200" cy="6324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 algn="l" eaLnBrk="1" hangingPunct="1"/>
            <a:r>
              <a:rPr lang="en-US" sz="2800" b="1" dirty="0" smtClean="0">
                <a:cs typeface="Arial" pitchFamily="34" charset="0"/>
              </a:rPr>
              <a:t>Epicardium</a:t>
            </a:r>
            <a:r>
              <a:rPr lang="en-US" sz="2800" dirty="0" smtClean="0">
                <a:cs typeface="Arial" pitchFamily="34" charset="0"/>
              </a:rPr>
              <a:t> = “upon the heart” = visceral pericardium</a:t>
            </a:r>
          </a:p>
          <a:p>
            <a:pPr lvl="1" algn="l" eaLnBrk="1" hangingPunct="1"/>
            <a:r>
              <a:rPr lang="en-US" sz="2600" dirty="0" smtClean="0">
                <a:cs typeface="Arial" pitchFamily="34" charset="0"/>
              </a:rPr>
              <a:t>Dense fibrous connective tissue</a:t>
            </a:r>
          </a:p>
          <a:p>
            <a:pPr algn="l" eaLnBrk="1" hangingPunct="1"/>
            <a:r>
              <a:rPr lang="en-US" sz="2800" b="1" dirty="0" smtClean="0">
                <a:cs typeface="Arial" pitchFamily="34" charset="0"/>
              </a:rPr>
              <a:t>Myocardium</a:t>
            </a:r>
            <a:r>
              <a:rPr lang="en-US" sz="2800" dirty="0" smtClean="0">
                <a:cs typeface="Arial" pitchFamily="34" charset="0"/>
              </a:rPr>
              <a:t> is the middle layer</a:t>
            </a:r>
          </a:p>
          <a:p>
            <a:pPr lvl="1" algn="l" eaLnBrk="1" hangingPunct="1"/>
            <a:r>
              <a:rPr lang="en-US" sz="2600" dirty="0" smtClean="0">
                <a:cs typeface="Arial" pitchFamily="34" charset="0"/>
              </a:rPr>
              <a:t>Cardiac muscle</a:t>
            </a:r>
          </a:p>
          <a:p>
            <a:pPr algn="l" eaLnBrk="1" hangingPunct="1"/>
            <a:r>
              <a:rPr lang="en-US" sz="2800" b="1" dirty="0" smtClean="0">
                <a:cs typeface="Arial" pitchFamily="34" charset="0"/>
              </a:rPr>
              <a:t>Endocardium</a:t>
            </a:r>
            <a:r>
              <a:rPr lang="en-US" sz="2800" dirty="0" smtClean="0">
                <a:cs typeface="Arial" pitchFamily="34" charset="0"/>
              </a:rPr>
              <a:t> = “inside the heart”</a:t>
            </a:r>
          </a:p>
          <a:p>
            <a:pPr lvl="1" algn="l" eaLnBrk="1" hangingPunct="1"/>
            <a:r>
              <a:rPr lang="en-US" sz="2600" dirty="0" smtClean="0">
                <a:cs typeface="Arial" pitchFamily="34" charset="0"/>
              </a:rPr>
              <a:t>Simple </a:t>
            </a:r>
            <a:r>
              <a:rPr lang="en-US" sz="2600" dirty="0" err="1" smtClean="0">
                <a:cs typeface="Arial" pitchFamily="34" charset="0"/>
              </a:rPr>
              <a:t>squamous</a:t>
            </a:r>
            <a:r>
              <a:rPr lang="en-US" sz="2600" dirty="0" smtClean="0">
                <a:cs typeface="Arial" pitchFamily="34" charset="0"/>
              </a:rPr>
              <a:t> epithelium</a:t>
            </a:r>
          </a:p>
          <a:p>
            <a:pPr lvl="1" eaLnBrk="1" hangingPunct="1"/>
            <a:endParaRPr lang="en-US" sz="4000" dirty="0" smtClean="0">
              <a:cs typeface="Arial" pitchFamily="34" charset="0"/>
            </a:endParaRPr>
          </a:p>
        </p:txBody>
      </p:sp>
      <p:pic>
        <p:nvPicPr>
          <p:cNvPr id="54277" name="Picture 4" descr="C:\My Data\HA3e\HA ImageBank Art\Chap21\FG21_03A.JP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3505200" y="1447800"/>
            <a:ext cx="5638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Human Anatomy, 3rd edition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Prentice Hall, © 2001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Times New Roman" pitchFamily="18" charset="0"/>
              </a:rPr>
              <a:t>The Great Vessels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3962400" cy="5181600"/>
          </a:xfrm>
        </p:spPr>
        <p:txBody>
          <a:bodyPr/>
          <a:lstStyle/>
          <a:p>
            <a:pPr algn="l" eaLnBrk="1" hangingPunct="1"/>
            <a:r>
              <a:rPr lang="en-US" b="1" smtClean="0">
                <a:cs typeface="Arial" pitchFamily="34" charset="0"/>
              </a:rPr>
              <a:t>Superior &amp; inferior vena cava</a:t>
            </a:r>
          </a:p>
          <a:p>
            <a:pPr lvl="1" algn="l" eaLnBrk="1" hangingPunct="1"/>
            <a:r>
              <a:rPr lang="en-US" smtClean="0">
                <a:cs typeface="Arial" pitchFamily="34" charset="0"/>
              </a:rPr>
              <a:t>Return blood from body to right atrium</a:t>
            </a:r>
          </a:p>
          <a:p>
            <a:pPr algn="l" eaLnBrk="1" hangingPunct="1"/>
            <a:r>
              <a:rPr lang="en-US" b="1" smtClean="0">
                <a:cs typeface="Arial" pitchFamily="34" charset="0"/>
              </a:rPr>
              <a:t>Coronary Sinus</a:t>
            </a:r>
          </a:p>
          <a:p>
            <a:pPr lvl="1" algn="l" eaLnBrk="1" hangingPunct="1"/>
            <a:r>
              <a:rPr lang="en-US" smtClean="0">
                <a:cs typeface="Arial" pitchFamily="34" charset="0"/>
              </a:rPr>
              <a:t>Returns blood from heart wall to right atrium</a:t>
            </a:r>
          </a:p>
        </p:txBody>
      </p:sp>
      <p:pic>
        <p:nvPicPr>
          <p:cNvPr id="55301" name="Picture 6" descr="C:\My Data\HA3e\HA ImageBank Art\Chap21\FG21_05B1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3886200" y="1320800"/>
            <a:ext cx="5867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صر نائب للتذييل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Human Anatomy, 3rd edition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Prentice Hall, © 2001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The Great Vessels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3810000" cy="5867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b="1" smtClean="0">
                <a:cs typeface="Arial" pitchFamily="34" charset="0"/>
              </a:rPr>
              <a:t>Pulmonary veins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Return blood (oxygenated) from lungs to left atrium</a:t>
            </a:r>
          </a:p>
          <a:p>
            <a:pPr algn="l" eaLnBrk="1" hangingPunct="1">
              <a:lnSpc>
                <a:spcPct val="90000"/>
              </a:lnSpc>
            </a:pPr>
            <a:r>
              <a:rPr lang="en-US" b="1" smtClean="0">
                <a:cs typeface="Arial" pitchFamily="34" charset="0"/>
              </a:rPr>
              <a:t>Aorta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Takes blood from left ventricle to body</a:t>
            </a:r>
          </a:p>
          <a:p>
            <a:pPr algn="l" eaLnBrk="1" hangingPunct="1">
              <a:lnSpc>
                <a:spcPct val="90000"/>
              </a:lnSpc>
            </a:pPr>
            <a:r>
              <a:rPr lang="en-US" b="1" smtClean="0">
                <a:cs typeface="Arial" pitchFamily="34" charset="0"/>
              </a:rPr>
              <a:t>Pulmonary artery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mtClean="0">
                <a:cs typeface="Arial" pitchFamily="34" charset="0"/>
              </a:rPr>
              <a:t>Takes blood (deoxygenated) from right ventricle to lungs</a:t>
            </a:r>
          </a:p>
          <a:p>
            <a:pPr algn="l" eaLnBrk="1" hangingPunct="1">
              <a:lnSpc>
                <a:spcPct val="90000"/>
              </a:lnSpc>
            </a:pPr>
            <a:endParaRPr lang="en-US" sz="2800" smtClean="0">
              <a:cs typeface="Arial" pitchFamily="34" charset="0"/>
            </a:endParaRPr>
          </a:p>
        </p:txBody>
      </p:sp>
      <p:pic>
        <p:nvPicPr>
          <p:cNvPr id="56325" name="Picture 5" descr="C:\My Data\HA3e\HA ImageBank Art\Chap21\FG21_05A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3657600" y="1066800"/>
            <a:ext cx="6477000" cy="43180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2194" name="Bitmap Image" r:id="rId4" imgW="3704762" imgH="2076740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37650" cy="6858000"/>
        </p:xfrm>
        <a:graphic>
          <a:graphicData uri="http://schemas.openxmlformats.org/presentationml/2006/ole">
            <p:oleObj spid="_x0000_s393218" name="Bitmap Image" r:id="rId4" imgW="4266667" imgH="3258005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Pericardium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Protects and anchors heart</a:t>
            </a:r>
          </a:p>
          <a:p>
            <a:pPr eaLnBrk="1" hangingPunct="1">
              <a:defRPr/>
            </a:pPr>
            <a:r>
              <a:rPr lang="en-US" smtClean="0"/>
              <a:t>Prevents overfilling</a:t>
            </a:r>
          </a:p>
          <a:p>
            <a:pPr eaLnBrk="1" hangingPunct="1">
              <a:defRPr/>
            </a:pPr>
            <a:r>
              <a:rPr lang="en-US" smtClean="0"/>
              <a:t>Provides friction free environment for heart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57600"/>
            <a:ext cx="75438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4242" name="Bitmap Image" r:id="rId4" imgW="3704762" imgH="2734057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64638" cy="6858000"/>
        </p:xfrm>
        <a:graphic>
          <a:graphicData uri="http://schemas.openxmlformats.org/presentationml/2006/ole">
            <p:oleObj spid="_x0000_s395266" name="Bitmap Image" r:id="rId4" imgW="4409524" imgH="3161905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07488" cy="6858000"/>
        </p:xfrm>
        <a:graphic>
          <a:graphicData uri="http://schemas.openxmlformats.org/presentationml/2006/ole">
            <p:oleObj spid="_x0000_s396290" name="Bitmap Image" r:id="rId4" imgW="2048161" imgH="1819529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7314" name="Bitmap Image" r:id="rId4" imgW="3704762" imgH="2057143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8338" name="Bitmap Image" r:id="rId4" imgW="4238095" imgH="3209524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362" name="Bitmap Image" r:id="rId4" imgW="3715269" imgH="2010056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14438" y="0"/>
          <a:ext cx="6500812" cy="6858000"/>
        </p:xfrm>
        <a:graphic>
          <a:graphicData uri="http://schemas.openxmlformats.org/presentationml/2006/ole">
            <p:oleObj spid="_x0000_s400386" name="Bitmap Image" r:id="rId4" imgW="1943371" imgH="2666667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1410" name="Bitmap Image" r:id="rId4" imgW="3704762" imgH="2038095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-142875"/>
          <a:ext cx="9144000" cy="7000875"/>
        </p:xfrm>
        <a:graphic>
          <a:graphicData uri="http://schemas.openxmlformats.org/presentationml/2006/ole">
            <p:oleObj spid="_x0000_s402434" name="Bitmap Image" r:id="rId4" imgW="4258269" imgH="2980952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240838" cy="6715125"/>
        </p:xfrm>
        <a:graphic>
          <a:graphicData uri="http://schemas.openxmlformats.org/presentationml/2006/ole">
            <p:oleObj spid="_x0000_s403458" name="Bitmap Image" r:id="rId4" imgW="4247619" imgH="3038095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Constituents of Heart Wall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Epicardium:  the visceral layer of serous pericardium</a:t>
            </a:r>
          </a:p>
          <a:p>
            <a:pPr eaLnBrk="1" hangingPunct="1">
              <a:defRPr/>
            </a:pPr>
            <a:r>
              <a:rPr lang="en-US" smtClean="0"/>
              <a:t>Myocardium:  muscle layer</a:t>
            </a:r>
          </a:p>
          <a:p>
            <a:pPr eaLnBrk="1" hangingPunct="1">
              <a:defRPr/>
            </a:pPr>
            <a:r>
              <a:rPr lang="en-US" smtClean="0"/>
              <a:t>Fibrous skeleton:  interlacing, criss-crossing layer of connective tissue</a:t>
            </a:r>
          </a:p>
          <a:p>
            <a:pPr eaLnBrk="1" hangingPunct="1">
              <a:defRPr/>
            </a:pPr>
            <a:r>
              <a:rPr lang="en-US" smtClean="0"/>
              <a:t>Endocardium:  endothelial layer of inner myocardial surface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4482" name="Bitmap Image" r:id="rId4" imgW="3723810" imgH="2019048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7032625"/>
        </p:xfrm>
        <a:graphic>
          <a:graphicData uri="http://schemas.openxmlformats.org/presentationml/2006/ole">
            <p:oleObj spid="_x0000_s405506" name="Bitmap Image" r:id="rId4" imgW="1600000" imgH="1905266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6530" name="Bitmap Image" r:id="rId4" imgW="3696216" imgH="2029108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358313" cy="6858000"/>
        </p:xfrm>
        <a:graphic>
          <a:graphicData uri="http://schemas.openxmlformats.org/presentationml/2006/ole">
            <p:oleObj spid="_x0000_s407554" name="Bitmap Image" r:id="rId4" imgW="4172532" imgH="3057143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8578" name="Bitmap Image" r:id="rId4" imgW="3638095" imgH="1876190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72575" cy="6858000"/>
        </p:xfrm>
        <a:graphic>
          <a:graphicData uri="http://schemas.openxmlformats.org/presentationml/2006/ole">
            <p:oleObj spid="_x0000_s409602" name="Bitmap Image" r:id="rId4" imgW="4258269" imgH="3209524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0626" name="Bitmap Image" r:id="rId4" imgW="3400900" imgH="2467319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1650" name="Bitmap Image" r:id="rId4" imgW="3715269" imgH="1428949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2674" name="Bitmap Image" r:id="rId4" imgW="3591426" imgH="3038095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3698" name="Bitmap Image" r:id="rId4" imgW="3742857" imgH="3200000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9600" y="457200"/>
          <a:ext cx="7848600" cy="5926138"/>
        </p:xfrm>
        <a:graphic>
          <a:graphicData uri="http://schemas.openxmlformats.org/presentationml/2006/ole">
            <p:oleObj spid="_x0000_s297986" name="Bitmap Image" r:id="rId3" imgW="2457143" imgH="1533739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291638" cy="6858000"/>
        </p:xfrm>
        <a:graphic>
          <a:graphicData uri="http://schemas.openxmlformats.org/presentationml/2006/ole">
            <p:oleObj spid="_x0000_s414722" name="Bitmap Image" r:id="rId4" imgW="4180952" imgH="3086531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001125" cy="6924675"/>
        </p:xfrm>
        <a:graphic>
          <a:graphicData uri="http://schemas.openxmlformats.org/presentationml/2006/ole">
            <p:oleObj spid="_x0000_s415746" name="Bitmap Image" r:id="rId4" imgW="4172532" imgH="3209524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95600" y="228600"/>
          <a:ext cx="3095625" cy="3105150"/>
        </p:xfrm>
        <a:graphic>
          <a:graphicData uri="http://schemas.openxmlformats.org/presentationml/2006/ole">
            <p:oleObj spid="_x0000_s416770" name="Bitmap Image" r:id="rId4" imgW="3095238" imgH="3104762" progId="PBrus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8600" y="3429000"/>
          <a:ext cx="8610600" cy="3162300"/>
        </p:xfrm>
        <a:graphic>
          <a:graphicData uri="http://schemas.openxmlformats.org/presentationml/2006/ole">
            <p:oleObj spid="_x0000_s416771" name="Bitmap Image" r:id="rId5" imgW="3723810" imgH="2019048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362200" y="228600"/>
          <a:ext cx="4038600" cy="3589338"/>
        </p:xfrm>
        <a:graphic>
          <a:graphicData uri="http://schemas.openxmlformats.org/presentationml/2006/ole">
            <p:oleObj spid="_x0000_s417794" name="Bitmap Image" r:id="rId4" imgW="3104762" imgH="3123810" progId="PBrush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28600" y="3962400"/>
          <a:ext cx="8686800" cy="2667000"/>
        </p:xfrm>
        <a:graphic>
          <a:graphicData uri="http://schemas.openxmlformats.org/presentationml/2006/ole">
            <p:oleObj spid="_x0000_s417795" name="Bitmap Image" r:id="rId5" imgW="3704762" imgH="1762371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B467-F20F-461F-8C52-E110292AA150}" type="slidenum">
              <a:rPr lang="ar-SA"/>
              <a:pPr/>
              <a:t>74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1752600" y="2209800"/>
            <a:ext cx="5562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BE" sz="36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The End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143000" y="304800"/>
          <a:ext cx="6705600" cy="4572000"/>
        </p:xfrm>
        <a:graphic>
          <a:graphicData uri="http://schemas.openxmlformats.org/presentationml/2006/ole">
            <p:oleObj spid="_x0000_s286722" name="Bitmap Image" r:id="rId4" imgW="2762636" imgH="2152951" progId="PBrush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143000" y="5105400"/>
          <a:ext cx="6781800" cy="1524000"/>
        </p:xfrm>
        <a:graphic>
          <a:graphicData uri="http://schemas.openxmlformats.org/presentationml/2006/ole">
            <p:oleObj spid="_x0000_s286723" name="Bitmap Image" r:id="rId5" imgW="3685714" imgH="885949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220200" cy="6858000"/>
        </p:xfrm>
        <a:graphic>
          <a:graphicData uri="http://schemas.openxmlformats.org/presentationml/2006/ole">
            <p:oleObj spid="_x0000_s183298" name="Bitmap Image" r:id="rId4" imgW="2762636" imgH="2152951" progId="PBrush">
              <p:embed/>
            </p:oleObj>
          </a:graphicData>
        </a:graphic>
      </p:graphicFrame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5">
      <a:dk1>
        <a:srgbClr val="566858"/>
      </a:dk1>
      <a:lt1>
        <a:srgbClr val="FFFFFF"/>
      </a:lt1>
      <a:dk2>
        <a:srgbClr val="6D8771"/>
      </a:dk2>
      <a:lt2>
        <a:srgbClr val="ECECB2"/>
      </a:lt2>
      <a:accent1>
        <a:srgbClr val="76A571"/>
      </a:accent1>
      <a:accent2>
        <a:srgbClr val="465648"/>
      </a:accent2>
      <a:accent3>
        <a:srgbClr val="BAC3BB"/>
      </a:accent3>
      <a:accent4>
        <a:srgbClr val="DADADA"/>
      </a:accent4>
      <a:accent5>
        <a:srgbClr val="BDCFBB"/>
      </a:accent5>
      <a:accent6>
        <a:srgbClr val="3F4D40"/>
      </a:accent6>
      <a:hlink>
        <a:srgbClr val="FFDC0B"/>
      </a:hlink>
      <a:folHlink>
        <a:srgbClr val="FC9916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rtain Call">
  <a:themeElements>
    <a:clrScheme name="Curtain Call 5">
      <a:dk1>
        <a:srgbClr val="566858"/>
      </a:dk1>
      <a:lt1>
        <a:srgbClr val="FFFFFF"/>
      </a:lt1>
      <a:dk2>
        <a:srgbClr val="6D8771"/>
      </a:dk2>
      <a:lt2>
        <a:srgbClr val="ECECB2"/>
      </a:lt2>
      <a:accent1>
        <a:srgbClr val="76A571"/>
      </a:accent1>
      <a:accent2>
        <a:srgbClr val="465648"/>
      </a:accent2>
      <a:accent3>
        <a:srgbClr val="BAC3BB"/>
      </a:accent3>
      <a:accent4>
        <a:srgbClr val="DADADA"/>
      </a:accent4>
      <a:accent5>
        <a:srgbClr val="BDCFBB"/>
      </a:accent5>
      <a:accent6>
        <a:srgbClr val="3F4D40"/>
      </a:accent6>
      <a:hlink>
        <a:srgbClr val="FFDC0B"/>
      </a:hlink>
      <a:folHlink>
        <a:srgbClr val="FC9916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815</Words>
  <Application>Microsoft Office PowerPoint</Application>
  <PresentationFormat>On-screen Show (4:3)</PresentationFormat>
  <Paragraphs>176</Paragraphs>
  <Slides>74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Curtain Call</vt:lpstr>
      <vt:lpstr>Textured</vt:lpstr>
      <vt:lpstr>Stream</vt:lpstr>
      <vt:lpstr>سمة Office</vt:lpstr>
      <vt:lpstr>1_Curtain Call</vt:lpstr>
      <vt:lpstr>Office Theme</vt:lpstr>
      <vt:lpstr>Image</vt:lpstr>
      <vt:lpstr>Bitmap Image</vt:lpstr>
      <vt:lpstr>Pericardium</vt:lpstr>
      <vt:lpstr>Slide 2</vt:lpstr>
      <vt:lpstr>Slide 3</vt:lpstr>
      <vt:lpstr>Pericardium</vt:lpstr>
      <vt:lpstr>Pericardium</vt:lpstr>
      <vt:lpstr>Constituents of Heart Wall</vt:lpstr>
      <vt:lpstr>Slide 7</vt:lpstr>
      <vt:lpstr>Slide 8</vt:lpstr>
      <vt:lpstr>Slide 9</vt:lpstr>
      <vt:lpstr>Cardiovascular System The Heart Anatomy</vt:lpstr>
      <vt:lpstr>Slide 11</vt:lpstr>
      <vt:lpstr>Slide 12</vt:lpstr>
      <vt:lpstr>Slide 13</vt:lpstr>
      <vt:lpstr>Atria</vt:lpstr>
      <vt:lpstr>Ventricles</vt:lpstr>
      <vt:lpstr>Overview of Blood Flow</vt:lpstr>
      <vt:lpstr>Anatomical Features of the Heart</vt:lpstr>
      <vt:lpstr>Slide 18</vt:lpstr>
      <vt:lpstr>Layers of Heart Wall</vt:lpstr>
      <vt:lpstr>Internal Anatomy of the Heart</vt:lpstr>
      <vt:lpstr>Structure of the Heart Wall</vt:lpstr>
      <vt:lpstr>The Great Vessels</vt:lpstr>
      <vt:lpstr>The Great Vessels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 </vt:lpstr>
      <vt:lpstr>Internal Anatomy of the Heart</vt:lpstr>
      <vt:lpstr>Structure of the Heart Wall</vt:lpstr>
      <vt:lpstr>The Great Vessels</vt:lpstr>
      <vt:lpstr>The Great Vessels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Toshiba</cp:lastModifiedBy>
  <cp:revision>26</cp:revision>
  <dcterms:created xsi:type="dcterms:W3CDTF">2006-08-16T00:00:00Z</dcterms:created>
  <dcterms:modified xsi:type="dcterms:W3CDTF">2014-03-02T19:24:42Z</dcterms:modified>
</cp:coreProperties>
</file>