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6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25" d="100"/>
          <a:sy n="25" d="100"/>
        </p:scale>
        <p:origin x="-1214"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B9471C1-7FA8-4090-BCA2-BEBB43E1E00F}" type="datetimeFigureOut">
              <a:rPr lang="ar-SA" smtClean="0"/>
              <a:pPr/>
              <a:t>01/05/35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7080B56-09DF-48C4-B849-F378360556C2}"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A7E7C50-5BE9-4DFD-8BBB-D90E6E751617}" type="datetimeFigureOut">
              <a:rPr lang="ar-SA" smtClean="0"/>
              <a:pPr/>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A7E7C50-5BE9-4DFD-8BBB-D90E6E751617}" type="datetimeFigureOut">
              <a:rPr lang="ar-SA" smtClean="0"/>
              <a:pPr/>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A7E7C50-5BE9-4DFD-8BBB-D90E6E751617}" type="datetimeFigureOut">
              <a:rPr lang="ar-SA" smtClean="0"/>
              <a:pPr/>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A7E7C50-5BE9-4DFD-8BBB-D90E6E751617}" type="datetimeFigureOut">
              <a:rPr lang="ar-SA" smtClean="0"/>
              <a:pPr/>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A7E7C50-5BE9-4DFD-8BBB-D90E6E751617}" type="datetimeFigureOut">
              <a:rPr lang="ar-SA" smtClean="0"/>
              <a:pPr/>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A7E7C50-5BE9-4DFD-8BBB-D90E6E751617}" type="datetimeFigureOut">
              <a:rPr lang="ar-SA" smtClean="0"/>
              <a:pPr/>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A7E7C50-5BE9-4DFD-8BBB-D90E6E751617}" type="datetimeFigureOut">
              <a:rPr lang="ar-SA" smtClean="0"/>
              <a:pPr/>
              <a:t>01/05/35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A7E7C50-5BE9-4DFD-8BBB-D90E6E751617}" type="datetimeFigureOut">
              <a:rPr lang="ar-SA" smtClean="0"/>
              <a:pPr/>
              <a:t>01/05/35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A7E7C50-5BE9-4DFD-8BBB-D90E6E751617}" type="datetimeFigureOut">
              <a:rPr lang="ar-SA" smtClean="0"/>
              <a:pPr/>
              <a:t>01/05/35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A7E7C50-5BE9-4DFD-8BBB-D90E6E751617}" type="datetimeFigureOut">
              <a:rPr lang="ar-SA" smtClean="0"/>
              <a:pPr/>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A7E7C50-5BE9-4DFD-8BBB-D90E6E751617}" type="datetimeFigureOut">
              <a:rPr lang="ar-SA" smtClean="0"/>
              <a:pPr/>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E1F6CA4-CA92-4475-90F0-8F0B6BE8E07C}"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7E7C50-5BE9-4DFD-8BBB-D90E6E751617}" type="datetimeFigureOut">
              <a:rPr lang="ar-SA" smtClean="0"/>
              <a:pPr/>
              <a:t>01/05/35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E1F6CA4-CA92-4475-90F0-8F0B6BE8E07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1785926"/>
            <a:ext cx="7772400" cy="1470025"/>
          </a:xfrm>
        </p:spPr>
        <p:txBody>
          <a:bodyPr>
            <a:normAutofit/>
          </a:bodyPr>
          <a:lstStyle/>
          <a:p>
            <a:r>
              <a:rPr lang="ar-IQ" sz="6000" b="1" dirty="0" smtClean="0">
                <a:solidFill>
                  <a:schemeClr val="accent2">
                    <a:lumMod val="75000"/>
                  </a:schemeClr>
                </a:solidFill>
                <a:effectLst>
                  <a:outerShdw blurRad="38100" dist="38100" dir="2700000" algn="tl">
                    <a:srgbClr val="000000">
                      <a:alpha val="43137"/>
                    </a:srgbClr>
                  </a:outerShdw>
                </a:effectLst>
              </a:rPr>
              <a:t>السلوك المهني الطبي</a:t>
            </a:r>
            <a:r>
              <a:rPr lang="ar-SA" sz="6000" b="1" smtClean="0">
                <a:solidFill>
                  <a:schemeClr val="accent2">
                    <a:lumMod val="75000"/>
                  </a:schemeClr>
                </a:solidFill>
                <a:effectLst>
                  <a:outerShdw blurRad="38100" dist="38100" dir="2700000" algn="tl">
                    <a:srgbClr val="000000">
                      <a:alpha val="43137"/>
                    </a:srgbClr>
                  </a:outerShdw>
                </a:effectLst>
              </a:rPr>
              <a:t>3   </a:t>
            </a:r>
            <a:endParaRPr lang="ar-SA" sz="6000" b="1" dirty="0">
              <a:solidFill>
                <a:schemeClr val="accent2">
                  <a:lumMod val="75000"/>
                </a:schemeClr>
              </a:solidFill>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p:txBody>
          <a:bodyPr/>
          <a:lstStyle/>
          <a:p>
            <a:r>
              <a:rPr lang="ar-IQ" b="1" dirty="0" smtClean="0">
                <a:solidFill>
                  <a:schemeClr val="tx2">
                    <a:lumMod val="75000"/>
                  </a:schemeClr>
                </a:solidFill>
                <a:effectLst>
                  <a:outerShdw blurRad="38100" dist="38100" dir="2700000" algn="tl">
                    <a:srgbClr val="000000">
                      <a:alpha val="43137"/>
                    </a:srgbClr>
                  </a:outerShdw>
                </a:effectLst>
              </a:rPr>
              <a:t>د</a:t>
            </a:r>
            <a:r>
              <a:rPr lang="en-US" b="1" dirty="0" smtClean="0">
                <a:solidFill>
                  <a:schemeClr val="tx2">
                    <a:lumMod val="75000"/>
                  </a:schemeClr>
                </a:solidFill>
                <a:effectLst>
                  <a:outerShdw blurRad="38100" dist="38100" dir="2700000" algn="tl">
                    <a:srgbClr val="000000">
                      <a:alpha val="43137"/>
                    </a:srgbClr>
                  </a:outerShdw>
                </a:effectLst>
              </a:rPr>
              <a:t>.</a:t>
            </a:r>
            <a:r>
              <a:rPr lang="ar-IQ" b="1" dirty="0" smtClean="0">
                <a:solidFill>
                  <a:schemeClr val="tx2">
                    <a:lumMod val="75000"/>
                  </a:schemeClr>
                </a:solidFill>
                <a:effectLst>
                  <a:outerShdw blurRad="38100" dist="38100" dir="2700000" algn="tl">
                    <a:srgbClr val="000000">
                      <a:alpha val="43137"/>
                    </a:srgbClr>
                  </a:outerShdw>
                </a:effectLst>
              </a:rPr>
              <a:t>بنان برهان محمد</a:t>
            </a:r>
          </a:p>
          <a:p>
            <a:r>
              <a:rPr lang="ar-IQ" b="1" dirty="0" smtClean="0">
                <a:solidFill>
                  <a:schemeClr val="tx2">
                    <a:lumMod val="75000"/>
                  </a:schemeClr>
                </a:solidFill>
                <a:effectLst>
                  <a:outerShdw blurRad="38100" dist="38100" dir="2700000" algn="tl">
                    <a:srgbClr val="000000">
                      <a:alpha val="43137"/>
                    </a:srgbClr>
                  </a:outerShdw>
                </a:effectLst>
              </a:rPr>
              <a:t>ماجستير نسيج مرضي/مدرس- فرع الأمراض</a:t>
            </a:r>
            <a:endParaRPr lang="ar-SA" b="1" dirty="0">
              <a:solidFill>
                <a:schemeClr val="tx2">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278.jpg"/>
          <p:cNvPicPr>
            <a:picLocks noChangeAspect="1"/>
          </p:cNvPicPr>
          <p:nvPr/>
        </p:nvPicPr>
        <p:blipFill>
          <a:blip r:embed="rId2" cstate="print"/>
          <a:stretch>
            <a:fillRect/>
          </a:stretch>
        </p:blipFill>
        <p:spPr>
          <a:xfrm>
            <a:off x="0" y="0"/>
            <a:ext cx="9144000" cy="6858000"/>
          </a:xfrm>
          <a:prstGeom prst="rect">
            <a:avLst/>
          </a:prstGeom>
        </p:spPr>
      </p:pic>
      <p:sp>
        <p:nvSpPr>
          <p:cNvPr id="3" name="عنصر نائب للمحتوى 2"/>
          <p:cNvSpPr>
            <a:spLocks noGrp="1"/>
          </p:cNvSpPr>
          <p:nvPr>
            <p:ph idx="1"/>
          </p:nvPr>
        </p:nvSpPr>
        <p:spPr>
          <a:xfrm rot="1260000">
            <a:off x="175436" y="1286999"/>
            <a:ext cx="8924451" cy="1900238"/>
          </a:xfrm>
        </p:spPr>
        <p:txBody>
          <a:bodyPr>
            <a:noAutofit/>
          </a:bodyPr>
          <a:lstStyle/>
          <a:p>
            <a:pPr algn="ctr">
              <a:buNone/>
            </a:pPr>
            <a:r>
              <a:rPr lang="ar-SA" sz="16600" dirty="0" err="1" smtClean="0">
                <a:solidFill>
                  <a:schemeClr val="bg1">
                    <a:lumMod val="95000"/>
                  </a:schemeClr>
                </a:solidFill>
                <a:effectLst>
                  <a:outerShdw blurRad="38100" dist="38100" dir="2700000" algn="tl">
                    <a:srgbClr val="000000">
                      <a:alpha val="43137"/>
                    </a:srgbClr>
                  </a:outerShdw>
                </a:effectLst>
                <a:latin typeface="Andalus" pitchFamily="18" charset="-78"/>
                <a:cs typeface="Andalus" pitchFamily="18" charset="-78"/>
              </a:rPr>
              <a:t>شكرآ</a:t>
            </a:r>
            <a:r>
              <a:rPr lang="ar-SA" sz="16600" dirty="0" smtClean="0">
                <a:solidFill>
                  <a:schemeClr val="bg1">
                    <a:lumMod val="95000"/>
                  </a:schemeClr>
                </a:solidFill>
                <a:effectLst>
                  <a:outerShdw blurRad="38100" dist="38100" dir="2700000" algn="tl">
                    <a:srgbClr val="000000">
                      <a:alpha val="43137"/>
                    </a:srgbClr>
                  </a:outerShdw>
                </a:effectLst>
                <a:latin typeface="Andalus" pitchFamily="18" charset="-78"/>
                <a:cs typeface="Andalus" pitchFamily="18" charset="-78"/>
              </a:rPr>
              <a:t> </a:t>
            </a:r>
            <a:r>
              <a:rPr lang="ar-SA" sz="16600" dirty="0" err="1" smtClean="0">
                <a:solidFill>
                  <a:schemeClr val="bg1">
                    <a:lumMod val="95000"/>
                  </a:schemeClr>
                </a:solidFill>
                <a:effectLst>
                  <a:outerShdw blurRad="38100" dist="38100" dir="2700000" algn="tl">
                    <a:srgbClr val="000000">
                      <a:alpha val="43137"/>
                    </a:srgbClr>
                  </a:outerShdw>
                </a:effectLst>
                <a:latin typeface="Andalus" pitchFamily="18" charset="-78"/>
                <a:cs typeface="Andalus" pitchFamily="18" charset="-78"/>
              </a:rPr>
              <a:t>للاصغاء</a:t>
            </a:r>
            <a:endParaRPr lang="ar-SA" sz="16600" dirty="0">
              <a:solidFill>
                <a:schemeClr val="bg1">
                  <a:lumMod val="95000"/>
                </a:schemeClr>
              </a:solidFill>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1475656" y="980728"/>
            <a:ext cx="6408712"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buNone/>
            </a:pPr>
            <a:r>
              <a:rPr lang="ar-IQ" sz="5400" b="1" dirty="0" smtClean="0">
                <a:solidFill>
                  <a:srgbClr val="C00000"/>
                </a:solidFill>
                <a:effectLst>
                  <a:outerShdw blurRad="38100" dist="38100" dir="2700000" algn="tl">
                    <a:srgbClr val="000000">
                      <a:alpha val="43137"/>
                    </a:srgbClr>
                  </a:outerShdw>
                </a:effectLst>
              </a:rPr>
              <a:t>السر المهني</a:t>
            </a:r>
            <a:endParaRPr lang="ar-SA" sz="5400" dirty="0">
              <a:solidFill>
                <a:srgbClr val="C00000"/>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76672"/>
            <a:ext cx="9144000" cy="6381328"/>
          </a:xfrm>
        </p:spPr>
        <p:txBody>
          <a:bodyPr>
            <a:normAutofit/>
          </a:bodyPr>
          <a:lstStyle/>
          <a:p>
            <a:pPr algn="just"/>
            <a:r>
              <a:rPr lang="ar-IQ" sz="3600" dirty="0" smtClean="0"/>
              <a:t>إن كثيرا من المرضى يصابون بأمراض يكتمونها عن أهاليهم ومعارفهم ويفشونها للطبيب.</a:t>
            </a:r>
            <a:r>
              <a:rPr lang="ar-SA" sz="3600" dirty="0" smtClean="0"/>
              <a:t> </a:t>
            </a:r>
            <a:r>
              <a:rPr lang="ar-IQ" sz="3600" dirty="0" smtClean="0"/>
              <a:t>ويجب على الطبيب كتمان مايطلع عليه أثناء مزاولته مهنته من معلومات يحصل عليها من المريض أو من الفحوصات السريرية والمختبرية أو الشعاعية.</a:t>
            </a:r>
          </a:p>
          <a:p>
            <a:pPr algn="just"/>
            <a:endParaRPr lang="ar-IQ" sz="3600" dirty="0" smtClean="0"/>
          </a:p>
          <a:p>
            <a:pPr algn="just"/>
            <a:r>
              <a:rPr lang="ar-IQ" sz="3600" dirty="0" smtClean="0"/>
              <a:t>إن الحفاظ على سرية المعلومات الخاصة بالمرضى هي من أساسيات مهنة الطب,</a:t>
            </a:r>
            <a:r>
              <a:rPr lang="ar-SA" sz="3600" dirty="0" smtClean="0"/>
              <a:t> </a:t>
            </a:r>
            <a:r>
              <a:rPr lang="ar-IQ" sz="3600" dirty="0" smtClean="0"/>
              <a:t>حيث انه إلزام </a:t>
            </a:r>
            <a:r>
              <a:rPr lang="ar-IQ" sz="3600" dirty="0" smtClean="0">
                <a:solidFill>
                  <a:srgbClr val="FF0000"/>
                </a:solidFill>
              </a:rPr>
              <a:t>مهني </a:t>
            </a:r>
            <a:r>
              <a:rPr lang="ar-IQ" sz="3600" dirty="0" smtClean="0"/>
              <a:t>و</a:t>
            </a:r>
            <a:r>
              <a:rPr lang="ar-IQ" sz="3600" dirty="0" smtClean="0">
                <a:solidFill>
                  <a:srgbClr val="FF0000"/>
                </a:solidFill>
              </a:rPr>
              <a:t>أدبي </a:t>
            </a:r>
            <a:r>
              <a:rPr lang="ar-IQ" sz="3600" dirty="0" smtClean="0"/>
              <a:t>و</a:t>
            </a:r>
            <a:r>
              <a:rPr lang="ar-IQ" sz="3600" dirty="0" smtClean="0">
                <a:solidFill>
                  <a:srgbClr val="FF0000"/>
                </a:solidFill>
              </a:rPr>
              <a:t>قضائي </a:t>
            </a:r>
            <a:r>
              <a:rPr lang="ar-IQ" sz="3600" dirty="0" smtClean="0"/>
              <a:t>للحفاظ على السرية كجزء من التعاقد الضمني بين الطبيب والمريض</a:t>
            </a:r>
            <a:r>
              <a:rPr lang="ar-IQ" sz="2800" dirty="0" smtClean="0"/>
              <a: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a:bodyPr>
          <a:lstStyle/>
          <a:p>
            <a:pPr algn="just"/>
            <a:r>
              <a:rPr lang="ar-IQ" dirty="0" smtClean="0"/>
              <a:t>يقصد بكلمة </a:t>
            </a:r>
            <a:r>
              <a:rPr lang="ar-IQ" b="1" dirty="0" smtClean="0">
                <a:solidFill>
                  <a:srgbClr val="FF0000"/>
                </a:solidFill>
              </a:rPr>
              <a:t>السر</a:t>
            </a:r>
            <a:r>
              <a:rPr lang="ar-IQ" dirty="0" smtClean="0"/>
              <a:t>....</a:t>
            </a:r>
            <a:r>
              <a:rPr lang="ar-IQ" dirty="0" err="1" smtClean="0"/>
              <a:t>مايشاهده</a:t>
            </a:r>
            <a:r>
              <a:rPr lang="ar-IQ" dirty="0" smtClean="0"/>
              <a:t> الطبيب أو يسمعه </a:t>
            </a:r>
            <a:r>
              <a:rPr lang="ar-IQ" dirty="0" err="1" smtClean="0"/>
              <a:t>أويستنتجه</a:t>
            </a:r>
            <a:r>
              <a:rPr lang="ar-IQ" dirty="0" smtClean="0"/>
              <a:t> أثناء ممارسته مهنته </a:t>
            </a:r>
          </a:p>
          <a:p>
            <a:pPr algn="just">
              <a:buNone/>
            </a:pPr>
            <a:r>
              <a:rPr lang="ar-IQ" dirty="0" smtClean="0"/>
              <a:t>   ويقصد ب</a:t>
            </a:r>
            <a:r>
              <a:rPr lang="ar-IQ" b="1" dirty="0" smtClean="0">
                <a:solidFill>
                  <a:srgbClr val="FF0000"/>
                </a:solidFill>
              </a:rPr>
              <a:t>الإفشاء</a:t>
            </a:r>
            <a:r>
              <a:rPr lang="ar-IQ" dirty="0" smtClean="0"/>
              <a:t> ...اطلاع الغير عليه بأي طريقة كانت (بالإيماء أو التصوير أو الرمز أو النشر في صحيفة أو مجلة أو لأي سلطة كانت) ولو كان الإفشاء لشخص واحد, فالطبيب الذي يفشي سرا من أسرار مهنته يقع تحت طائلة العقاب.</a:t>
            </a:r>
            <a:endParaRPr lang="ar-SA" dirty="0" smtClean="0"/>
          </a:p>
          <a:p>
            <a:pPr algn="just">
              <a:buNone/>
            </a:pPr>
            <a:endParaRPr lang="ar-SA" dirty="0" smtClean="0"/>
          </a:p>
          <a:p>
            <a:pPr marL="0" indent="0" algn="ctr">
              <a:buNone/>
            </a:pPr>
            <a:r>
              <a:rPr lang="ar-IQ" sz="4000" b="1" dirty="0" smtClean="0">
                <a:solidFill>
                  <a:srgbClr val="FF0000"/>
                </a:solidFill>
              </a:rPr>
              <a:t>(لا</a:t>
            </a:r>
            <a:r>
              <a:rPr lang="ar-SA" sz="4000" b="1" dirty="0" smtClean="0">
                <a:solidFill>
                  <a:srgbClr val="FF0000"/>
                </a:solidFill>
              </a:rPr>
              <a:t> </a:t>
            </a:r>
            <a:r>
              <a:rPr lang="ar-IQ" sz="4000" b="1" dirty="0" smtClean="0">
                <a:solidFill>
                  <a:srgbClr val="FF0000"/>
                </a:solidFill>
              </a:rPr>
              <a:t>يشترط ان ينبه المريض طبيبه إلى الحفاظ </a:t>
            </a:r>
          </a:p>
          <a:p>
            <a:pPr marL="0" indent="0" algn="ctr">
              <a:buNone/>
            </a:pPr>
            <a:r>
              <a:rPr lang="ar-IQ" sz="4000" b="1" dirty="0" smtClean="0">
                <a:solidFill>
                  <a:srgbClr val="FF0000"/>
                </a:solidFill>
              </a:rPr>
              <a:t>على السر بصورة مباشرة او غير مباشرة</a:t>
            </a:r>
            <a:r>
              <a:rPr lang="ar-IQ" sz="4000" b="1" dirty="0" err="1" smtClean="0">
                <a:solidFill>
                  <a:srgbClr val="FF0000"/>
                </a:solidFill>
              </a:rPr>
              <a:t>)</a:t>
            </a:r>
            <a:endParaRPr lang="ar-SA" b="1" dirty="0" smtClean="0">
              <a:solidFill>
                <a:srgbClr val="FF0000"/>
              </a:solidFill>
            </a:endParaRPr>
          </a:p>
          <a:p>
            <a:endParaRPr lang="ar-IQ"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8229600" cy="1143000"/>
          </a:xfrm>
        </p:spPr>
        <p:txBody>
          <a:bodyPr/>
          <a:lstStyle/>
          <a:p>
            <a:r>
              <a:rPr lang="ar-IQ" b="1" dirty="0" smtClean="0">
                <a:solidFill>
                  <a:srgbClr val="FF0000"/>
                </a:solidFill>
                <a:effectLst>
                  <a:outerShdw blurRad="38100" dist="38100" dir="2700000" algn="tl">
                    <a:srgbClr val="000000">
                      <a:alpha val="43137"/>
                    </a:srgbClr>
                  </a:outerShdw>
                </a:effectLst>
              </a:rPr>
              <a:t>مبررات إفشاء السر الطبي</a:t>
            </a:r>
            <a:endParaRPr lang="ar-SA" b="1" dirty="0">
              <a:solidFill>
                <a:srgbClr val="FF0000"/>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214282" y="1214422"/>
            <a:ext cx="8715436" cy="4911741"/>
          </a:xfrm>
        </p:spPr>
        <p:txBody>
          <a:bodyPr>
            <a:normAutofit/>
          </a:bodyPr>
          <a:lstStyle/>
          <a:p>
            <a:pPr marL="514350" indent="-514350" algn="just">
              <a:buFont typeface="+mj-lt"/>
              <a:buAutoNum type="arabicParenR"/>
            </a:pPr>
            <a:r>
              <a:rPr lang="ar-IQ" sz="2800" dirty="0" smtClean="0"/>
              <a:t>الإخبار عن الأمراض الانتقالية</a:t>
            </a:r>
            <a:r>
              <a:rPr lang="ar-SA" sz="2800" dirty="0" smtClean="0"/>
              <a:t> </a:t>
            </a:r>
            <a:r>
              <a:rPr lang="ar-IQ" sz="2800" dirty="0" smtClean="0"/>
              <a:t>(السارية) و المعدية للسلطات الصحية, وذلك حفاظا على صحة المجتمع ومنعا لانتشار الأوبئة عملا بالمبدأ الشرعي (دفع الضرر الأكبر بالضرر الأصغر), ومن هذه الأمراض المعدية: الهيضة (الكوليرا</a:t>
            </a:r>
            <a:r>
              <a:rPr lang="ar-IQ" sz="2800" dirty="0" err="1" smtClean="0"/>
              <a:t>)</a:t>
            </a:r>
            <a:r>
              <a:rPr lang="ar-SA" sz="2800" dirty="0" err="1" smtClean="0"/>
              <a:t>,</a:t>
            </a:r>
            <a:r>
              <a:rPr lang="ar-IQ" sz="2800" dirty="0" smtClean="0"/>
              <a:t> الطاعون</a:t>
            </a:r>
            <a:r>
              <a:rPr lang="ar-SA" sz="2800" dirty="0" err="1" smtClean="0"/>
              <a:t>,</a:t>
            </a:r>
            <a:r>
              <a:rPr lang="ar-IQ" sz="2800" dirty="0" smtClean="0"/>
              <a:t> </a:t>
            </a:r>
            <a:r>
              <a:rPr lang="ar-IQ" sz="2800" dirty="0" err="1" smtClean="0"/>
              <a:t>الكزاز</a:t>
            </a:r>
            <a:r>
              <a:rPr lang="ar-IQ" sz="2800" dirty="0" smtClean="0"/>
              <a:t>, التيفوس, الحمى الصفراء, الالتهاب السحائي, الخناق, داء الكلب, </a:t>
            </a:r>
            <a:r>
              <a:rPr lang="ar-IQ" sz="2800" dirty="0" err="1" smtClean="0"/>
              <a:t>التدرن</a:t>
            </a:r>
            <a:r>
              <a:rPr lang="ar-SA" sz="2800" dirty="0" err="1" smtClean="0"/>
              <a:t>,</a:t>
            </a:r>
            <a:r>
              <a:rPr lang="ar-IQ" sz="2800" dirty="0" smtClean="0"/>
              <a:t> الجذام, الأمراض المنقول</a:t>
            </a:r>
            <a:r>
              <a:rPr lang="ar-SA" sz="2800" dirty="0" smtClean="0"/>
              <a:t>ة</a:t>
            </a:r>
            <a:r>
              <a:rPr lang="ar-IQ" sz="2800" dirty="0" smtClean="0"/>
              <a:t> جنسيا (الايدز, السيلان, السفلس) ويتم تبليغ السلطات الصحية والإدارية والنقابية. </a:t>
            </a:r>
            <a:endParaRPr lang="ar-SA" sz="2800" dirty="0" smtClean="0"/>
          </a:p>
          <a:p>
            <a:pPr marL="514350" indent="-514350" algn="just">
              <a:buFont typeface="+mj-lt"/>
              <a:buAutoNum type="arabicParenR"/>
            </a:pPr>
            <a:endParaRPr lang="ar-IQ" sz="2400" dirty="0" smtClean="0"/>
          </a:p>
          <a:p>
            <a:pPr marL="514350" indent="-514350" algn="just">
              <a:buFont typeface="+mj-lt"/>
              <a:buAutoNum type="arabicParenR"/>
            </a:pPr>
            <a:r>
              <a:rPr lang="ar-IQ" sz="2800" dirty="0" smtClean="0"/>
              <a:t>التبليغ عن الولادات والوفيات ويتم التبليغ </a:t>
            </a:r>
            <a:r>
              <a:rPr lang="ar-IQ" sz="2800" dirty="0" err="1" smtClean="0"/>
              <a:t>الى</a:t>
            </a:r>
            <a:r>
              <a:rPr lang="ar-IQ" sz="2800" dirty="0" smtClean="0"/>
              <a:t> السجل المدني والسلطات الصحية والإدارية.</a:t>
            </a:r>
            <a:endParaRPr lang="ar-SA" sz="2800" dirty="0" smtClean="0"/>
          </a:p>
          <a:p>
            <a:pPr marL="514350" indent="-514350" algn="just">
              <a:buFont typeface="+mj-lt"/>
              <a:buAutoNum type="arabicParenR"/>
            </a:pPr>
            <a:endParaRPr lang="ar-IQ"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Autofit/>
          </a:bodyPr>
          <a:lstStyle/>
          <a:p>
            <a:pPr marL="514350" indent="-514350" algn="just">
              <a:buFont typeface="+mj-lt"/>
              <a:buAutoNum type="arabicParenR" startAt="3"/>
            </a:pPr>
            <a:r>
              <a:rPr lang="ar-IQ" sz="2800" dirty="0" smtClean="0"/>
              <a:t>التبليغ عن الأمراض المهنية لغرض الوقاية, وهي الأمراض الناشئة أثناء مزاولة العمل في المصانع والمختبرات والمستشفيات كأن يحصل للعمال والموظفين حالات تسمم بالمعادن  كالتعرض لغبار الكبريت </a:t>
            </a:r>
            <a:r>
              <a:rPr lang="ar-IQ" sz="2800" dirty="0" err="1" smtClean="0"/>
              <a:t>او</a:t>
            </a:r>
            <a:r>
              <a:rPr lang="ar-IQ" sz="2800" dirty="0" smtClean="0"/>
              <a:t> مركبات الرصاص</a:t>
            </a:r>
            <a:r>
              <a:rPr lang="en-US" sz="2800" dirty="0" smtClean="0"/>
              <a:t>. </a:t>
            </a:r>
            <a:r>
              <a:rPr lang="ar-IQ" sz="2800" dirty="0" smtClean="0"/>
              <a:t>و الإصابة بمرض التدرن أو الالتهابات الجلدية</a:t>
            </a:r>
            <a:r>
              <a:rPr lang="en-US" sz="2800" dirty="0" smtClean="0"/>
              <a:t>.</a:t>
            </a:r>
            <a:endParaRPr lang="ar-SA" sz="2800" dirty="0" smtClean="0"/>
          </a:p>
          <a:p>
            <a:pPr marL="514350" indent="-514350" algn="just">
              <a:buFont typeface="+mj-lt"/>
              <a:buAutoNum type="arabicParenR" startAt="3"/>
            </a:pPr>
            <a:endParaRPr lang="en-US" sz="1600" dirty="0" smtClean="0"/>
          </a:p>
          <a:p>
            <a:pPr marL="514350" indent="-514350" algn="just">
              <a:buFont typeface="+mj-lt"/>
              <a:buAutoNum type="arabicParenR" startAt="3"/>
            </a:pPr>
            <a:r>
              <a:rPr lang="ar-IQ" sz="2800" dirty="0" err="1" smtClean="0"/>
              <a:t>اصابات</a:t>
            </a:r>
            <a:r>
              <a:rPr lang="ar-IQ" sz="2800" dirty="0" smtClean="0"/>
              <a:t> العمل: للتعرف ومعالجة وتقدير العجز الناشئ عن </a:t>
            </a:r>
            <a:r>
              <a:rPr lang="ar-IQ" sz="2800" dirty="0" err="1" smtClean="0"/>
              <a:t>الاصابات</a:t>
            </a:r>
            <a:r>
              <a:rPr lang="ar-IQ" sz="2800" dirty="0" smtClean="0"/>
              <a:t> المختلفة بالعمل كفقد عضو </a:t>
            </a:r>
            <a:r>
              <a:rPr lang="ar-IQ" sz="2800" dirty="0" err="1" smtClean="0"/>
              <a:t>او</a:t>
            </a:r>
            <a:r>
              <a:rPr lang="ar-IQ" sz="2800" dirty="0" smtClean="0"/>
              <a:t> جزء منه </a:t>
            </a:r>
            <a:r>
              <a:rPr lang="ar-IQ" sz="2800" dirty="0" err="1" smtClean="0"/>
              <a:t>او</a:t>
            </a:r>
            <a:r>
              <a:rPr lang="ar-IQ" sz="2800" dirty="0" smtClean="0"/>
              <a:t> فقد منفعة </a:t>
            </a:r>
            <a:r>
              <a:rPr lang="ar-IQ" sz="2800" dirty="0" err="1" smtClean="0"/>
              <a:t>كاللشلل</a:t>
            </a:r>
            <a:r>
              <a:rPr lang="en-US" sz="2800" dirty="0" smtClean="0"/>
              <a:t>.</a:t>
            </a:r>
          </a:p>
          <a:p>
            <a:pPr marL="514350" indent="-514350" algn="just">
              <a:buFont typeface="+mj-lt"/>
              <a:buAutoNum type="arabicParenR" startAt="3"/>
            </a:pPr>
            <a:endParaRPr lang="ar-IQ" sz="2000" dirty="0" smtClean="0"/>
          </a:p>
          <a:p>
            <a:pPr marL="514350" indent="-514350" algn="just">
              <a:buFont typeface="+mj-lt"/>
              <a:buAutoNum type="arabicParenR" startAt="3"/>
            </a:pPr>
            <a:r>
              <a:rPr lang="ar-IQ" sz="2800" dirty="0" smtClean="0"/>
              <a:t>الوقائع الجنائية: إن التبليغ عن الجرائم هو واجب قانوني على كل مواطن, كما يجوز للطبيب الإخبار عن الأوكار المستخدمة لترويج المخدرات وتجارتها و دور البغاء.</a:t>
            </a:r>
            <a:endParaRPr lang="ar-SA" sz="2800" dirty="0" smtClean="0"/>
          </a:p>
          <a:p>
            <a:pPr marL="514350" indent="-514350" algn="just">
              <a:buFont typeface="+mj-lt"/>
              <a:buAutoNum type="arabicParenR" startAt="3"/>
            </a:pPr>
            <a:endParaRPr lang="ar-IQ" sz="1400" dirty="0" smtClean="0"/>
          </a:p>
          <a:p>
            <a:pPr marL="514350" indent="-514350" algn="just">
              <a:buFont typeface="+mj-lt"/>
              <a:buAutoNum type="arabicParenR" startAt="3"/>
            </a:pPr>
            <a:r>
              <a:rPr lang="ar-IQ" sz="2800" dirty="0" smtClean="0"/>
              <a:t>إذا قام الطبيب بالكشف على شخص لغرض التامين على حياته, وظهر أن حالته الصحية تتنافى مع مبادئ التامين فعليه أن يذكر ذلك لشركة التامين المتعاقد معها.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14290"/>
            <a:ext cx="9144000" cy="5786478"/>
          </a:xfrm>
        </p:spPr>
        <p:txBody>
          <a:bodyPr>
            <a:normAutofit lnSpcReduction="10000"/>
          </a:bodyPr>
          <a:lstStyle/>
          <a:p>
            <a:pPr marL="514350" indent="-514350" algn="just">
              <a:buFont typeface="+mj-lt"/>
              <a:buAutoNum type="arabicParenR" startAt="7"/>
            </a:pPr>
            <a:r>
              <a:rPr lang="ar-IQ" dirty="0" smtClean="0"/>
              <a:t>يسمح للطبيب بإفشاء سر مريضه وذلك للدفاع عن نفسه أمام القضاء آو مجالس التأديب إذا اتهم بسوء العلاج أو الإهمال الطبي.</a:t>
            </a:r>
          </a:p>
          <a:p>
            <a:pPr marL="514350" indent="-514350" algn="just">
              <a:buFont typeface="+mj-lt"/>
              <a:buAutoNum type="arabicParenR" startAt="7"/>
            </a:pPr>
            <a:endParaRPr lang="ar-IQ" sz="1050" dirty="0" smtClean="0"/>
          </a:p>
          <a:p>
            <a:pPr marL="514350" indent="-514350" algn="just">
              <a:buFont typeface="+mj-lt"/>
              <a:buAutoNum type="arabicParenR" startAt="7"/>
            </a:pPr>
            <a:r>
              <a:rPr lang="ar-IQ" dirty="0" smtClean="0"/>
              <a:t>التقارير الطبية:  </a:t>
            </a:r>
            <a:r>
              <a:rPr lang="ar-IQ" dirty="0" err="1" smtClean="0"/>
              <a:t>أ</a:t>
            </a:r>
            <a:r>
              <a:rPr lang="ar-IQ" dirty="0" smtClean="0"/>
              <a:t>)تقارير فحص اللياقة البدنية العسكرية </a:t>
            </a:r>
            <a:r>
              <a:rPr lang="ar-IQ" dirty="0" err="1" smtClean="0"/>
              <a:t>ب</a:t>
            </a:r>
            <a:r>
              <a:rPr lang="ar-IQ" dirty="0" smtClean="0"/>
              <a:t>)تقارير صحة الطلاب في مدارسهم </a:t>
            </a:r>
            <a:r>
              <a:rPr lang="ar-IQ" dirty="0" err="1" smtClean="0"/>
              <a:t>ج</a:t>
            </a:r>
            <a:r>
              <a:rPr lang="ar-IQ" dirty="0" smtClean="0"/>
              <a:t>)شهادة اللياقة الزوجية </a:t>
            </a:r>
            <a:r>
              <a:rPr lang="ar-IQ" dirty="0" err="1" smtClean="0"/>
              <a:t>د</a:t>
            </a:r>
            <a:r>
              <a:rPr lang="ar-IQ" dirty="0" smtClean="0"/>
              <a:t>) التقارير الطبية التي تنظم بطلب من المرضى</a:t>
            </a:r>
          </a:p>
          <a:p>
            <a:pPr marL="514350" indent="-514350" algn="just">
              <a:buFont typeface="+mj-lt"/>
              <a:buAutoNum type="arabicParenR" startAt="7"/>
            </a:pPr>
            <a:endParaRPr lang="ar-IQ" dirty="0" smtClean="0"/>
          </a:p>
          <a:p>
            <a:pPr marL="514350" indent="-514350" algn="just">
              <a:buNone/>
            </a:pPr>
            <a:r>
              <a:rPr lang="ar-IQ" dirty="0" smtClean="0"/>
              <a:t>9)</a:t>
            </a:r>
            <a:r>
              <a:rPr lang="ar-SA" dirty="0" smtClean="0"/>
              <a:t> </a:t>
            </a:r>
            <a:r>
              <a:rPr lang="ar-IQ" dirty="0" smtClean="0"/>
              <a:t>حالات الضرورة كأن ينقذ حياة إنسان أخر, أو يمنع ضررا كبيرا يوشك أن يقع, مثل مريض لديه ميول انتحارية, أو ميل للعنف,إذا أرغم الطبيب لعلاج المريض تحت التهديد, أو اجبر على إجراء إجهاض جنائي أو ماشابه ذلك.</a:t>
            </a:r>
            <a:r>
              <a:rPr lang="ar-SA" dirty="0" smtClean="0"/>
              <a:t> </a:t>
            </a:r>
            <a:r>
              <a:rPr lang="ar-IQ" dirty="0" smtClean="0"/>
              <a:t>فله الحق أن يبلغ السلطات فورا عن هذه الممارسات ويطلب منها حمايته.</a:t>
            </a:r>
          </a:p>
          <a:p>
            <a:pPr marL="514350" indent="-514350" algn="just">
              <a:buFont typeface="+mj-lt"/>
              <a:buAutoNum type="arabicParenR" startAt="10"/>
            </a:pPr>
            <a:endParaRPr lang="ar-IQ"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929718" cy="6643710"/>
          </a:xfrm>
        </p:spPr>
        <p:txBody>
          <a:bodyPr>
            <a:normAutofit fontScale="92500" lnSpcReduction="10000"/>
          </a:bodyPr>
          <a:lstStyle/>
          <a:p>
            <a:pPr marL="514350" indent="-514350" algn="just">
              <a:buNone/>
            </a:pPr>
            <a:r>
              <a:rPr lang="ar-IQ" dirty="0" smtClean="0"/>
              <a:t>10) </a:t>
            </a:r>
            <a:r>
              <a:rPr lang="ar-IQ" sz="3400" dirty="0" smtClean="0"/>
              <a:t>شهادة الطبيب أمام الجهات القضائية:</a:t>
            </a:r>
            <a:r>
              <a:rPr lang="ar-SA" sz="3400" dirty="0" smtClean="0"/>
              <a:t> </a:t>
            </a:r>
            <a:r>
              <a:rPr lang="ar-IQ" sz="3400" dirty="0" smtClean="0"/>
              <a:t>إذا استدعي الطبيب من قبل المحكمة للكشف على مريض, فلا يعتبر إفشاء المعلومات الطبية عن المريض إفشاء لسر مهنته ويقتصر الإفشاء على الجهة التي انتدبته وحدها دون سواها. لا يحق للطبيب أن يجبر المتهم على إجراء الكشف الطبي عليه, أما إذا دعي الطبيب للشهادة أمام الشرطة أو القضاء فلا يجوز له أن يشهد إذا كان فيما يدلي به إفشاء لسر مهنته, غير أن تقدير الأمور المتطلبة  للشهادة عنها وهل هي من أسرار المهنة أم لا خاضع لتقدير المحكمة</a:t>
            </a:r>
            <a:r>
              <a:rPr lang="en-US" sz="3400" dirty="0" smtClean="0"/>
              <a:t>.</a:t>
            </a:r>
            <a:endParaRPr lang="ar-SA" sz="3400" dirty="0" smtClean="0"/>
          </a:p>
          <a:p>
            <a:pPr marL="514350" indent="-514350" algn="just">
              <a:buNone/>
            </a:pPr>
            <a:endParaRPr lang="en-US" sz="1500" dirty="0" smtClean="0"/>
          </a:p>
          <a:p>
            <a:pPr marL="514350" indent="-514350" algn="just">
              <a:buNone/>
            </a:pPr>
            <a:r>
              <a:rPr lang="ar-IQ" sz="3400" dirty="0" smtClean="0"/>
              <a:t>11</a:t>
            </a:r>
            <a:r>
              <a:rPr lang="ar-IQ" sz="3400" dirty="0" err="1" smtClean="0"/>
              <a:t>)</a:t>
            </a:r>
            <a:r>
              <a:rPr lang="ar-SA" sz="3400" smtClean="0"/>
              <a:t> كما </a:t>
            </a:r>
            <a:r>
              <a:rPr lang="ar-IQ" sz="3400" smtClean="0"/>
              <a:t>يجوز </a:t>
            </a:r>
            <a:r>
              <a:rPr lang="ar-IQ" sz="3400" dirty="0" smtClean="0"/>
              <a:t>إفشاء السر </a:t>
            </a:r>
            <a:r>
              <a:rPr lang="ar-IQ" sz="3400" dirty="0" smtClean="0">
                <a:solidFill>
                  <a:srgbClr val="FF0000"/>
                </a:solidFill>
              </a:rPr>
              <a:t>1-</a:t>
            </a:r>
            <a:r>
              <a:rPr lang="ar-IQ" sz="3400" dirty="0" smtClean="0"/>
              <a:t>إذا كان الإفشاء في صالح صاحب السر نفسه, كأن يشرح الطبيب المرض للمريض نفسه أمر مرضه ومستقبله أو للوصي عليه إذا كان قاصرا</a:t>
            </a:r>
            <a:r>
              <a:rPr lang="en-US" sz="3400" dirty="0" smtClean="0"/>
              <a:t>, </a:t>
            </a:r>
            <a:r>
              <a:rPr lang="ar-IQ" sz="3400" dirty="0" smtClean="0"/>
              <a:t> ليبين له طريقة العناية به والقيام على رعايته.</a:t>
            </a:r>
          </a:p>
          <a:p>
            <a:pPr marL="533400" indent="-92075" algn="just">
              <a:buNone/>
            </a:pPr>
            <a:r>
              <a:rPr lang="ar-IQ" sz="3400" dirty="0" smtClean="0">
                <a:solidFill>
                  <a:srgbClr val="FF0000"/>
                </a:solidFill>
              </a:rPr>
              <a:t>2- </a:t>
            </a:r>
            <a:r>
              <a:rPr lang="ar-IQ" sz="3400" dirty="0" smtClean="0"/>
              <a:t>للأغراض علمية والبحوث (دون ذكر الأسماء والصور)</a:t>
            </a:r>
          </a:p>
          <a:p>
            <a:pPr marL="533400" indent="-92075" algn="just">
              <a:buNone/>
            </a:pPr>
            <a:endParaRPr lang="ar-IQ" sz="3400" dirty="0" smtClean="0"/>
          </a:p>
          <a:p>
            <a:pPr marL="514350" indent="-514350" algn="ctr">
              <a:buNone/>
            </a:pPr>
            <a:endParaRPr lang="ar-S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85728"/>
            <a:ext cx="8872510" cy="6572272"/>
          </a:xfrm>
        </p:spPr>
        <p:txBody>
          <a:bodyPr>
            <a:normAutofit/>
          </a:bodyPr>
          <a:lstStyle/>
          <a:p>
            <a:pPr>
              <a:buNone/>
            </a:pPr>
            <a:r>
              <a:rPr lang="ar-SA" sz="2400" dirty="0" smtClean="0"/>
              <a:t> </a:t>
            </a:r>
            <a:r>
              <a:rPr lang="ar-IQ" b="1" dirty="0" smtClean="0">
                <a:solidFill>
                  <a:srgbClr val="FF0000"/>
                </a:solidFill>
              </a:rPr>
              <a:t>يشترط عقاب </a:t>
            </a:r>
            <a:r>
              <a:rPr lang="ar-IQ" dirty="0" smtClean="0">
                <a:solidFill>
                  <a:srgbClr val="FF0000"/>
                </a:solidFill>
              </a:rPr>
              <a:t>إ</a:t>
            </a:r>
            <a:r>
              <a:rPr lang="ar-SA" b="1" dirty="0" smtClean="0">
                <a:solidFill>
                  <a:srgbClr val="FF0000"/>
                </a:solidFill>
              </a:rPr>
              <a:t>فشاء السر </a:t>
            </a:r>
            <a:r>
              <a:rPr lang="ar-IQ" b="1" dirty="0" smtClean="0">
                <a:solidFill>
                  <a:srgbClr val="FF0000"/>
                </a:solidFill>
              </a:rPr>
              <a:t>توفر ثلاثة أركان:</a:t>
            </a:r>
            <a:endParaRPr lang="ar-SA" b="1" dirty="0" smtClean="0">
              <a:solidFill>
                <a:srgbClr val="FF0000"/>
              </a:solidFill>
            </a:endParaRPr>
          </a:p>
          <a:p>
            <a:pPr>
              <a:buNone/>
            </a:pPr>
            <a:endParaRPr lang="ar-IQ" b="1" dirty="0" smtClean="0">
              <a:solidFill>
                <a:srgbClr val="FF0000"/>
              </a:solidFill>
            </a:endParaRPr>
          </a:p>
          <a:p>
            <a:pPr marL="514350" indent="-514350">
              <a:buFont typeface="+mj-lt"/>
              <a:buAutoNum type="arabicPeriod"/>
            </a:pPr>
            <a:r>
              <a:rPr lang="ar-IQ" dirty="0" smtClean="0"/>
              <a:t>إفشاء السر</a:t>
            </a:r>
            <a:r>
              <a:rPr lang="ar-SA" dirty="0" smtClean="0"/>
              <a:t>: ويكون ذلك بسرد المعلومات المتعلقة </a:t>
            </a:r>
            <a:r>
              <a:rPr lang="ar-SA" dirty="0" err="1" smtClean="0"/>
              <a:t>بالمريض </a:t>
            </a:r>
            <a:r>
              <a:rPr lang="ar-SA" dirty="0" smtClean="0"/>
              <a:t>(والتي حصل عليها المريض من خلال ممارسته للمهنة</a:t>
            </a:r>
            <a:r>
              <a:rPr lang="ar-SA" dirty="0" err="1" smtClean="0"/>
              <a:t>)</a:t>
            </a:r>
            <a:endParaRPr lang="ar-IQ" dirty="0" smtClean="0"/>
          </a:p>
          <a:p>
            <a:pPr marL="514350" indent="-514350">
              <a:buFont typeface="+mj-lt"/>
              <a:buAutoNum type="arabicPeriod"/>
            </a:pPr>
            <a:r>
              <a:rPr lang="ar-IQ" dirty="0" smtClean="0"/>
              <a:t>أن يكون إفشاء السر من قبل من أتمن عليه</a:t>
            </a:r>
          </a:p>
          <a:p>
            <a:pPr marL="514350" indent="-514350">
              <a:buFont typeface="+mj-lt"/>
              <a:buAutoNum type="arabicPeriod"/>
            </a:pPr>
            <a:r>
              <a:rPr lang="ar-IQ" dirty="0" smtClean="0"/>
              <a:t>توفر القصد الجنائي(أي تعمد إفشاء السر بدون رضا المريض</a:t>
            </a:r>
            <a:r>
              <a:rPr lang="ar-IQ" dirty="0" err="1" smtClean="0"/>
              <a:t>)</a:t>
            </a:r>
            <a:r>
              <a:rPr lang="ar-SA" dirty="0" smtClean="0"/>
              <a:t> </a:t>
            </a:r>
          </a:p>
          <a:p>
            <a:pPr marL="514350" indent="-514350">
              <a:buFont typeface="+mj-lt"/>
              <a:buAutoNum type="arabicPeriod"/>
            </a:pPr>
            <a:endParaRPr lang="ar-SA" dirty="0" smtClean="0"/>
          </a:p>
          <a:p>
            <a:pPr marL="514350" indent="-514350">
              <a:buNone/>
            </a:pPr>
            <a:r>
              <a:rPr lang="ar-SA" dirty="0" smtClean="0"/>
              <a:t>جريمة افشاء السر المهني يعاقب عليها القانون ويسأل الطبيب عنها امام الهيئة التأديبية لنقابته.</a:t>
            </a:r>
            <a:endParaRPr lang="ar-IQ" dirty="0" smtClean="0"/>
          </a:p>
          <a:p>
            <a:endParaRPr lang="ar-IQ" dirty="0" smtClean="0"/>
          </a:p>
          <a:p>
            <a:endParaRPr lang="ar-IQ" dirty="0" smtClean="0"/>
          </a:p>
          <a:p>
            <a:endParaRPr lang="ar-IQ"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679</Words>
  <Application>Microsoft Office PowerPoint</Application>
  <PresentationFormat>عرض على الشاشة (3:4)‏</PresentationFormat>
  <Paragraphs>42</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السلوك المهني الطبي3   </vt:lpstr>
      <vt:lpstr>الشريحة 2</vt:lpstr>
      <vt:lpstr>الشريحة 3</vt:lpstr>
      <vt:lpstr>الشريحة 4</vt:lpstr>
      <vt:lpstr>مبررات إفشاء السر الطبي</vt:lpstr>
      <vt:lpstr>الشريحة 6</vt:lpstr>
      <vt:lpstr>الشريحة 7</vt:lpstr>
      <vt:lpstr>الشريحة 8</vt:lpstr>
      <vt:lpstr>الشريحة 9</vt:lpstr>
      <vt:lpstr>الشريحة 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السلوك المهني الطبي</dc:title>
  <dc:creator>NOON</dc:creator>
  <cp:lastModifiedBy>NOON</cp:lastModifiedBy>
  <cp:revision>22</cp:revision>
  <dcterms:created xsi:type="dcterms:W3CDTF">2014-01-17T18:09:23Z</dcterms:created>
  <dcterms:modified xsi:type="dcterms:W3CDTF">2014-03-02T06:47:20Z</dcterms:modified>
</cp:coreProperties>
</file>