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86" r:id="rId4"/>
    <p:sldId id="287" r:id="rId5"/>
    <p:sldId id="293" r:id="rId6"/>
    <p:sldId id="294" r:id="rId7"/>
    <p:sldId id="297" r:id="rId8"/>
    <p:sldId id="298" r:id="rId9"/>
    <p:sldId id="299" r:id="rId10"/>
    <p:sldId id="300" r:id="rId11"/>
    <p:sldId id="258" r:id="rId12"/>
    <p:sldId id="259" r:id="rId13"/>
    <p:sldId id="260" r:id="rId14"/>
    <p:sldId id="261" r:id="rId15"/>
    <p:sldId id="262" r:id="rId16"/>
    <p:sldId id="263" r:id="rId17"/>
    <p:sldId id="307" r:id="rId18"/>
    <p:sldId id="264" r:id="rId19"/>
    <p:sldId id="265" r:id="rId20"/>
    <p:sldId id="309" r:id="rId21"/>
    <p:sldId id="311" r:id="rId22"/>
    <p:sldId id="313" r:id="rId23"/>
    <p:sldId id="266" r:id="rId24"/>
    <p:sldId id="279" r:id="rId25"/>
    <p:sldId id="267" r:id="rId26"/>
    <p:sldId id="268" r:id="rId27"/>
    <p:sldId id="269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23E8D6-EBEF-415F-B2CE-849AAED5DE4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53A07E-3F5A-4BAE-8322-BF3D7ABA3B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APPROACH TO PATIENT WITH RESPIRATORY DISEASE AND PHYSICAL EXAMINATION</a:t>
            </a:r>
            <a:endParaRPr lang="en-US" sz="32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Dr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Dhaher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Jameel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Salih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Al-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habbo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FRCP London UK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Assistant Professor Department of Medicine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smtClean="0"/>
              <a:t>Barrel chest: Associated with emphysema and lung hyperinflation. Accompanying xray also demonstrates </a:t>
            </a:r>
            <a:br>
              <a:rPr lang="en-US" sz="2400" smtClean="0"/>
            </a:br>
            <a:r>
              <a:rPr lang="en-US" sz="2400" smtClean="0"/>
              <a:t>increased anterior-posterior diameter as well as diaphragmatic flattening. </a:t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10243" name="Picture 6" descr="Kypho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4495800" cy="5040312"/>
          </a:xfrm>
          <a:noFill/>
        </p:spPr>
      </p:pic>
      <p:pic>
        <p:nvPicPr>
          <p:cNvPr id="10244" name="Picture 7" descr="x-ray Curved Sp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557338"/>
            <a:ext cx="4643437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pattern of breathing refers to the respiratory rate and rhythm, the depth of breathing or tidal volume, and the relative amount of time spent in inspiration and expiration.</a:t>
            </a:r>
          </a:p>
          <a:p>
            <a:r>
              <a:rPr lang="en-US" dirty="0" smtClean="0"/>
              <a:t> Normal values are a rate of 12–14 breaths per minute, tidal volumes of 5 </a:t>
            </a:r>
            <a:r>
              <a:rPr lang="en-US" dirty="0" err="1" smtClean="0"/>
              <a:t>mL</a:t>
            </a:r>
            <a:r>
              <a:rPr lang="en-US" dirty="0" smtClean="0"/>
              <a:t>/kg, and a ratio of </a:t>
            </a:r>
            <a:r>
              <a:rPr lang="en-US" dirty="0" err="1" smtClean="0"/>
              <a:t>inspiratory</a:t>
            </a:r>
            <a:r>
              <a:rPr lang="en-US" dirty="0" smtClean="0"/>
              <a:t> to expiratory time of 2:3.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Tachypnea</a:t>
            </a:r>
            <a:r>
              <a:rPr lang="en-US" dirty="0" smtClean="0"/>
              <a:t> is an increased rate of breathing and is commonly associated with a decrease in tidal volume. </a:t>
            </a:r>
          </a:p>
          <a:p>
            <a:r>
              <a:rPr lang="en-US" dirty="0" smtClean="0"/>
              <a:t>Respiratory rhythm is normally regular, with a sigh (1.5–2 times normal tidal volume) every 90 breaths or so to prevent collapse of alveoli and </a:t>
            </a:r>
            <a:r>
              <a:rPr lang="en-US" dirty="0" err="1" smtClean="0"/>
              <a:t>atelectasis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Alterations in the rhythm of breathing include rapid, shallow breathing, seen in restrictive lung disease and as a precursor to respiratory failure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Kussmaul</a:t>
            </a:r>
            <a:r>
              <a:rPr lang="en-US" dirty="0" smtClean="0"/>
              <a:t> :breathing, rapid large volume breathing indicating intense stimulation of the respiratory center, seen in metabolic acidosis.</a:t>
            </a:r>
          </a:p>
          <a:p>
            <a:r>
              <a:rPr lang="en-US" b="1" dirty="0" err="1" smtClean="0"/>
              <a:t>Cheyne</a:t>
            </a:r>
            <a:r>
              <a:rPr lang="en-US" b="1" dirty="0" smtClean="0"/>
              <a:t>-Stokes respiration</a:t>
            </a:r>
            <a:r>
              <a:rPr lang="en-US" dirty="0" smtClean="0"/>
              <a:t>, a rhythmic waxing and waning of both rate and tidal volumes that includes regular periods of apnea. This last pattern is seen in patients with end-stage left ventricular failure or neurologic disease and in many normal persons at high altitude, especially during sleep.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normal quiet breathing, the primary muscle of respiration is the diaphragm. Movement of the chest wall is minimal. </a:t>
            </a:r>
          </a:p>
          <a:p>
            <a:r>
              <a:rPr lang="en-US" dirty="0" smtClean="0"/>
              <a:t>The use of accessory muscles of respiration, the </a:t>
            </a:r>
            <a:r>
              <a:rPr lang="en-US" dirty="0" err="1" smtClean="0"/>
              <a:t>intercostal</a:t>
            </a:r>
            <a:r>
              <a:rPr lang="en-US" dirty="0" smtClean="0"/>
              <a:t> and </a:t>
            </a:r>
            <a:r>
              <a:rPr lang="en-US" dirty="0" err="1" smtClean="0"/>
              <a:t>sternocleidomastoid</a:t>
            </a:r>
            <a:r>
              <a:rPr lang="en-US" dirty="0" smtClean="0"/>
              <a:t> muscles, indicates high work of breathing.</a:t>
            </a:r>
          </a:p>
          <a:p>
            <a:r>
              <a:rPr lang="en-US" dirty="0" smtClean="0"/>
              <a:t> At rest, the use of accessory muscles is a sign of significant pulmonary impairment.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diaphragm contracts, it pushes the abdominal contents down. </a:t>
            </a:r>
          </a:p>
          <a:p>
            <a:r>
              <a:rPr lang="en-US" dirty="0" smtClean="0"/>
              <a:t>Hence, the chest and abdominal wall normally expand simultaneously.</a:t>
            </a:r>
          </a:p>
          <a:p>
            <a:r>
              <a:rPr lang="en-US" dirty="0" smtClean="0"/>
              <a:t> Expansion of the chest but collapse of the abdomen on inspiration indicates weakness of the diaphragm.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chest normally expands symmetrically. Asymmetric expansion suggests unilateral volume loss, as in </a:t>
            </a:r>
            <a:r>
              <a:rPr lang="en-US" dirty="0" err="1" smtClean="0"/>
              <a:t>atelectasis</a:t>
            </a:r>
            <a:r>
              <a:rPr lang="en-US" dirty="0" smtClean="0"/>
              <a:t> or pleural effusion, unilateral airway obstruction, asymmetric pulmonary or pleural fibrosis, or splinting from chest pain.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Chest examination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Lung-Trache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8800" y="1524001"/>
            <a:ext cx="3505200" cy="4526332"/>
          </a:xfrm>
          <a:prstGeom prst="rect">
            <a:avLst/>
          </a:prstGeom>
          <a:noFill/>
        </p:spPr>
      </p:pic>
      <p:pic>
        <p:nvPicPr>
          <p:cNvPr id="5" name="Picture 4" descr="lung excur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447800"/>
            <a:ext cx="5562600" cy="503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palpation as follows:</a:t>
            </a:r>
          </a:p>
          <a:p>
            <a:r>
              <a:rPr lang="en-US" dirty="0" smtClean="0"/>
              <a:t> The trachea at the </a:t>
            </a:r>
            <a:r>
              <a:rPr lang="en-US" dirty="0" err="1" smtClean="0"/>
              <a:t>suprasternal</a:t>
            </a:r>
            <a:r>
              <a:rPr lang="en-US" dirty="0" smtClean="0"/>
              <a:t> notch, to detect shifts in the </a:t>
            </a:r>
            <a:r>
              <a:rPr lang="en-US" dirty="0" err="1" smtClean="0"/>
              <a:t>mediastinum</a:t>
            </a:r>
            <a:r>
              <a:rPr lang="en-US" dirty="0" smtClean="0"/>
              <a:t>; on the posterior chest wall, to gauge </a:t>
            </a:r>
            <a:r>
              <a:rPr lang="en-US" dirty="0" err="1" smtClean="0"/>
              <a:t>fremitus</a:t>
            </a:r>
            <a:r>
              <a:rPr lang="en-US" dirty="0" smtClean="0"/>
              <a:t> and the transmission through the lungs of vibrations of spoken words; and on the anterior chest wall to assess the cardiac impulse.</a:t>
            </a:r>
          </a:p>
          <a:p>
            <a:r>
              <a:rPr lang="en-US" dirty="0" smtClean="0"/>
              <a:t> All these maneuvers are </a:t>
            </a:r>
            <a:r>
              <a:rPr lang="en-US" b="1" i="1" u="sng" dirty="0" smtClean="0"/>
              <a:t>characterized by low </a:t>
            </a:r>
            <a:r>
              <a:rPr lang="en-US" b="1" i="1" u="sng" dirty="0" err="1" smtClean="0"/>
              <a:t>interobserver</a:t>
            </a:r>
            <a:r>
              <a:rPr lang="en-US" b="1" i="1" u="sng" dirty="0" smtClean="0"/>
              <a:t> agreement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Chest examination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Chest percussion identifies dull areas that correspond to </a:t>
            </a:r>
            <a:r>
              <a:rPr lang="en-US" i="1" u="sng" dirty="0" smtClean="0"/>
              <a:t>lung consolidation </a:t>
            </a:r>
            <a:r>
              <a:rPr lang="en-US" dirty="0" smtClean="0"/>
              <a:t>or </a:t>
            </a:r>
            <a:r>
              <a:rPr lang="en-US" i="1" u="sng" dirty="0" smtClean="0"/>
              <a:t>pleural effusion</a:t>
            </a:r>
            <a:r>
              <a:rPr lang="en-US" i="1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Hyperresonant</a:t>
            </a:r>
            <a:r>
              <a:rPr lang="en-US" dirty="0" smtClean="0"/>
              <a:t> areas suggesting emphysema or </a:t>
            </a:r>
            <a:r>
              <a:rPr lang="en-US" dirty="0" err="1" smtClean="0"/>
              <a:t>pneumothorax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Chest examination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Examination of the patient with suspected pulmonary disease includes inspection, palpation, percussion, and auscultation of the chest. </a:t>
            </a:r>
          </a:p>
          <a:p>
            <a:r>
              <a:rPr lang="en-US" dirty="0" smtClean="0"/>
              <a:t>An efficient approach begins with observing the pattern of breathing, auscultation of the chest, and inspection for </a:t>
            </a:r>
            <a:r>
              <a:rPr lang="en-US" dirty="0" err="1" smtClean="0"/>
              <a:t>extrapulmonary</a:t>
            </a:r>
            <a:r>
              <a:rPr lang="en-US" dirty="0" smtClean="0"/>
              <a:t> signs of pulmonary disease. More detailed examination follows from initial findings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Chest examination</a:t>
            </a:r>
            <a:endParaRPr lang="en-US" sz="2800" dirty="0"/>
          </a:p>
        </p:txBody>
      </p:sp>
      <p:pic>
        <p:nvPicPr>
          <p:cNvPr id="4" name="Picture 12" descr="Lung-MePos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3" y="1600200"/>
            <a:ext cx="4319587" cy="4565650"/>
          </a:xfrm>
          <a:prstGeom prst="rect">
            <a:avLst/>
          </a:prstGeom>
          <a:noFill/>
        </p:spPr>
      </p:pic>
      <p:pic>
        <p:nvPicPr>
          <p:cNvPr id="5" name="Picture 13" descr="Lung-MeAnt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45529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Chest examination</a:t>
            </a:r>
            <a:endParaRPr lang="en-US" sz="2800" dirty="0"/>
          </a:p>
        </p:txBody>
      </p:sp>
      <p:pic>
        <p:nvPicPr>
          <p:cNvPr id="4" name="Picture 12" descr="Lung-MeRLa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8407" y="1752600"/>
            <a:ext cx="3984593" cy="5105400"/>
          </a:xfrm>
          <a:prstGeom prst="rect">
            <a:avLst/>
          </a:prstGeom>
          <a:noFill/>
        </p:spPr>
      </p:pic>
      <p:pic>
        <p:nvPicPr>
          <p:cNvPr id="5" name="Picture 12" descr="Lung-MeL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1788754"/>
            <a:ext cx="4419600" cy="4473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Chest examination</a:t>
            </a:r>
            <a:r>
              <a:rPr lang="en-US" dirty="0" smtClean="0"/>
              <a:t> </a:t>
            </a:r>
          </a:p>
        </p:txBody>
      </p:sp>
      <p:pic>
        <p:nvPicPr>
          <p:cNvPr id="21507" name="Picture 4" descr="lungs-posteri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96975"/>
            <a:ext cx="5184775" cy="566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lung sounds heard over the periphery of the lung are called vesicular. </a:t>
            </a:r>
          </a:p>
          <a:p>
            <a:r>
              <a:rPr lang="en-US" dirty="0" smtClean="0"/>
              <a:t>They have a gentle, rustling quality heard throughout inspiration that fades during expiration. </a:t>
            </a:r>
          </a:p>
          <a:p>
            <a:r>
              <a:rPr lang="en-US" dirty="0" smtClean="0"/>
              <a:t>Normal sounds heard over the </a:t>
            </a:r>
            <a:r>
              <a:rPr lang="en-US" dirty="0" err="1" smtClean="0"/>
              <a:t>suprasternal</a:t>
            </a:r>
            <a:r>
              <a:rPr lang="en-US" dirty="0" smtClean="0"/>
              <a:t> notch are called tracheal or bronchial lung sounds. They are louder, higher-pitched, and have a hollow quality that tends to be louder on expiration.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Auscultation of the chest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Bronchial lung sounds heard over the periphery of the lung are abnormal and imply consolidation. </a:t>
            </a:r>
          </a:p>
          <a:p>
            <a:r>
              <a:rPr lang="en-US" dirty="0" smtClean="0"/>
              <a:t>Globally diminished lung sounds are an important finding predictive of significant airflow obstruction.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Auscultation of the chest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Abnormal lung sounds (“adventitious” breath sounds) may be continuous (&gt; 80 ms in duration) or discontinuous (&lt; 20 ms). </a:t>
            </a:r>
          </a:p>
          <a:p>
            <a:r>
              <a:rPr lang="en-US" dirty="0" smtClean="0"/>
              <a:t>Continuous lung sounds are divided into (a)wheezes, which are high-pitched, musical, and have a distinct whistling quality. </a:t>
            </a:r>
          </a:p>
          <a:p>
            <a:r>
              <a:rPr lang="en-US" dirty="0" smtClean="0"/>
              <a:t>Wheezes occur in the setting of </a:t>
            </a:r>
            <a:r>
              <a:rPr lang="en-US" dirty="0" err="1" smtClean="0"/>
              <a:t>bronchospasm</a:t>
            </a:r>
            <a:r>
              <a:rPr lang="en-US" dirty="0" smtClean="0"/>
              <a:t>, mucosal edema, or excessive secretions.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Auscultation of the chest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(b) </a:t>
            </a:r>
            <a:r>
              <a:rPr lang="en-US" dirty="0" err="1" smtClean="0"/>
              <a:t>Rhonchi</a:t>
            </a:r>
            <a:r>
              <a:rPr lang="en-US" dirty="0" smtClean="0"/>
              <a:t>, which are lower-pitched, sonorous, and may have a gurgling quality. </a:t>
            </a:r>
            <a:r>
              <a:rPr lang="en-US" dirty="0" err="1" smtClean="0"/>
              <a:t>Rhonchi</a:t>
            </a:r>
            <a:r>
              <a:rPr lang="en-US" dirty="0" smtClean="0"/>
              <a:t> originate in the larger airways when excessive secretions and abnormal airway collapsibility cause repetitive rupture of fluid films. </a:t>
            </a:r>
          </a:p>
          <a:p>
            <a:r>
              <a:rPr lang="en-US" dirty="0" err="1" smtClean="0"/>
              <a:t>Rhonchi</a:t>
            </a:r>
            <a:r>
              <a:rPr lang="en-US" dirty="0" smtClean="0"/>
              <a:t> frequently clear after cough. </a:t>
            </a:r>
          </a:p>
          <a:p>
            <a:r>
              <a:rPr lang="en-US" dirty="0" smtClean="0"/>
              <a:t>In each case(wheezes or </a:t>
            </a:r>
            <a:r>
              <a:rPr lang="en-US" dirty="0" err="1" smtClean="0"/>
              <a:t>Rhonchi</a:t>
            </a:r>
            <a:r>
              <a:rPr lang="en-US" dirty="0" smtClean="0"/>
              <a:t>),the airway is narrowed to the point where adjacent airway walls flutter as airflow is limited.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Auscultation of the chest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Discontinuous lung sounds are called crackles— brief, discrete, nonmusical sounds with a popping quality.</a:t>
            </a:r>
          </a:p>
          <a:p>
            <a:r>
              <a:rPr lang="en-US" dirty="0" smtClean="0"/>
              <a:t> Fine crackles are soft, high-pitched, and crisp (&lt; 10 ms in duration).</a:t>
            </a:r>
          </a:p>
          <a:p>
            <a:r>
              <a:rPr lang="en-US" dirty="0" smtClean="0"/>
              <a:t> They are formed by the explosive opening of small airways previously held closed by surface forces and are heard in interstitial diseases or early pulmonary edema.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Auscultation of the chest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Coarse crackles are louder, lower-pitched, and slightly longer in duration (&lt; 20 ms) and probably result from gas bubbling through fluid. </a:t>
            </a:r>
          </a:p>
          <a:p>
            <a:r>
              <a:rPr lang="en-US" dirty="0" smtClean="0"/>
              <a:t>Coarse crackles are heard in pneumonia, obstructive lung disease, and late pulmonary edema. </a:t>
            </a:r>
          </a:p>
          <a:p>
            <a:r>
              <a:rPr lang="en-US" dirty="0" smtClean="0"/>
              <a:t>The timing and character of crackles can reliably distinguish different pulmonary disorders. </a:t>
            </a:r>
          </a:p>
          <a:p>
            <a:r>
              <a:rPr lang="en-US" dirty="0" smtClean="0"/>
              <a:t>Fine, late </a:t>
            </a:r>
            <a:r>
              <a:rPr lang="en-US" dirty="0" err="1" smtClean="0"/>
              <a:t>inspiratory</a:t>
            </a:r>
            <a:r>
              <a:rPr lang="en-US" dirty="0" smtClean="0"/>
              <a:t> crackles suggest pulmonary fibrosis, while early coarse crackles suggest pneumonia or heart failure.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Auscultation of the chest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digital clubbing, cyanosis, elevation of central venous pressures, and lower extremity edema.</a:t>
            </a:r>
          </a:p>
          <a:p>
            <a:r>
              <a:rPr lang="en-US" dirty="0" smtClean="0"/>
              <a:t>Digital clubbing refers to structural changes at the base of the nails that include softening of the nail bed and loss of the normal 150-degree angle between the nail and the cuticle. </a:t>
            </a:r>
          </a:p>
          <a:p>
            <a:r>
              <a:rPr lang="en-US" dirty="0" smtClean="0"/>
              <a:t>The distal phalanx is convex and enlarged: its thickness is equal to or greater than the thickness of the distal </a:t>
            </a:r>
            <a:r>
              <a:rPr lang="en-US" dirty="0" err="1" smtClean="0"/>
              <a:t>interphalangeal</a:t>
            </a:r>
            <a:r>
              <a:rPr lang="en-US" dirty="0" smtClean="0"/>
              <a:t> joint.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Hypertrophic pulmonary </a:t>
            </a:r>
            <a:r>
              <a:rPr lang="en-US" dirty="0" err="1" smtClean="0"/>
              <a:t>osteoarthropathy</a:t>
            </a:r>
            <a:r>
              <a:rPr lang="en-US" dirty="0" smtClean="0"/>
              <a:t> is a syndrome of digital clubbing, chronic proliferative </a:t>
            </a:r>
            <a:r>
              <a:rPr lang="en-US" dirty="0" err="1" smtClean="0"/>
              <a:t>periostitis</a:t>
            </a:r>
            <a:r>
              <a:rPr lang="en-US" dirty="0" smtClean="0"/>
              <a:t> of the long bones, and </a:t>
            </a:r>
            <a:r>
              <a:rPr lang="en-US" dirty="0" err="1" smtClean="0"/>
              <a:t>synovitis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It is seen in the same conditions as digital clubbing but is particularly common in </a:t>
            </a:r>
            <a:r>
              <a:rPr lang="en-US" dirty="0" err="1" smtClean="0"/>
              <a:t>bronchogenic</a:t>
            </a:r>
            <a:r>
              <a:rPr lang="en-US" dirty="0" smtClean="0"/>
              <a:t> carcinoma. </a:t>
            </a:r>
          </a:p>
          <a:p>
            <a:r>
              <a:rPr lang="en-US" dirty="0" smtClean="0"/>
              <a:t>The cause of clubbing and hypertrophic </a:t>
            </a:r>
            <a:r>
              <a:rPr lang="en-US" dirty="0" err="1" smtClean="0"/>
              <a:t>osteoarthropathy</a:t>
            </a:r>
            <a:r>
              <a:rPr lang="en-US" dirty="0" smtClean="0"/>
              <a:t> may reflect platelet clumping and local release of platelet-derived growth factor at the nail bed.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Cyanosis is a blue or bluish-gray discoloration of the skin and mucous membranes caused by increased amounts (&gt; 5 g/</a:t>
            </a:r>
            <a:r>
              <a:rPr lang="en-US" dirty="0" err="1" smtClean="0"/>
              <a:t>dL</a:t>
            </a:r>
            <a:r>
              <a:rPr lang="en-US" dirty="0" smtClean="0"/>
              <a:t>) of unsaturated hemoglobin in capillary blood. </a:t>
            </a:r>
          </a:p>
          <a:p>
            <a:r>
              <a:rPr lang="en-US" dirty="0" smtClean="0"/>
              <a:t>Cyanosis is therefore not a reliable indicator of hypoxemia but should prompt direct measurement of arterial PO2 or of hemoglobin saturation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 smtClean="0"/>
          </a:p>
        </p:txBody>
      </p:sp>
      <p:pic>
        <p:nvPicPr>
          <p:cNvPr id="4099" name="Picture 4" descr="Upper-cyanosis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378533"/>
            <a:ext cx="7162800" cy="530166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Estimation of central venous pressure (CVP) and assessment of lower extremity edema are indirect measures of pulmonary hypertension, the major cardiovascular complication of chronic lung disease. </a:t>
            </a:r>
          </a:p>
          <a:p>
            <a:r>
              <a:rPr lang="en-US" dirty="0" smtClean="0"/>
              <a:t>Elevated CVP is a pathologic finding associated with impaired ventricular function, pericardial effusion or restriction, </a:t>
            </a:r>
            <a:r>
              <a:rPr lang="en-US" dirty="0" err="1" smtClean="0"/>
              <a:t>valvular</a:t>
            </a:r>
            <a:r>
              <a:rPr lang="en-US" dirty="0" smtClean="0"/>
              <a:t> heart disease, and chronic obstructive or restrictive lung disease. </a:t>
            </a:r>
          </a:p>
          <a:p>
            <a:r>
              <a:rPr lang="en-US" dirty="0" smtClean="0"/>
              <a:t>Peripheral edema is a nonspecific finding that, in the setting of chronic lung disease, suggests right ventricular failure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Extrapulmonary</a:t>
            </a:r>
            <a:r>
              <a:rPr lang="en-US" sz="2800" dirty="0" smtClean="0">
                <a:solidFill>
                  <a:schemeClr val="tx1"/>
                </a:solidFill>
              </a:rPr>
              <a:t> signs of intrinsic pulmonary disease</a:t>
            </a:r>
            <a:endParaRPr lang="en-US" sz="28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784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Look for </a:t>
            </a:r>
            <a:r>
              <a:rPr lang="en-US" dirty="0" smtClean="0"/>
              <a:t>any obvious chest or spine deformities.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 These may arise as a result of chronic lung disease (e.g. emphysema), occur congenitally, or be otherwise acquired.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</a:t>
            </a:r>
            <a:r>
              <a:rPr lang="en-US" dirty="0" smtClean="0"/>
              <a:t>: Congenital posterior displacement of lower aspect of sternum. This gives the chest a somewhat "hollowed-out" appearance. The x-ray shows a subtle concave appearance of the lower sternum</a:t>
            </a:r>
            <a:r>
              <a:rPr lang="en-US" sz="2800" dirty="0" smtClean="0"/>
              <a:t>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algn="l" rtl="0" eaLnBrk="1" hangingPunct="1">
              <a:lnSpc>
                <a:spcPct val="90000"/>
              </a:lnSpc>
              <a:buFont typeface="Wingdings" pitchFamily="10" charset="2"/>
              <a:buNone/>
              <a:defRPr/>
            </a:pPr>
            <a:r>
              <a:rPr lang="en-US" dirty="0" smtClean="0"/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Pectus excavatum</a:t>
            </a:r>
          </a:p>
        </p:txBody>
      </p:sp>
      <p:pic>
        <p:nvPicPr>
          <p:cNvPr id="9219" name="Picture 7" descr="thorax-pectus-ex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08050"/>
            <a:ext cx="4171950" cy="5689600"/>
          </a:xfrm>
          <a:noFill/>
        </p:spPr>
      </p:pic>
      <p:pic>
        <p:nvPicPr>
          <p:cNvPr id="9220" name="Picture 8" descr="Thorax-pectus-ex-xra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91025" y="908050"/>
            <a:ext cx="4295775" cy="568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1308</Words>
  <Application>Microsoft Office PowerPoint</Application>
  <PresentationFormat>On-screen Show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APPROACH TO PATIENT WITH RESPIRATORY DISEASE AND PHYSICAL EXAMINATION</vt:lpstr>
      <vt:lpstr>PowerPoint Presentation</vt:lpstr>
      <vt:lpstr>Extrapulmonary signs of intrinsic pulmonary disease</vt:lpstr>
      <vt:lpstr>Extrapulmonary signs of intrinsic pulmonary disease</vt:lpstr>
      <vt:lpstr>Extrapulmonary signs of intrinsic pulmonary disease</vt:lpstr>
      <vt:lpstr>Extrapulmonary signs of intrinsic pulmonary disease</vt:lpstr>
      <vt:lpstr>Extrapulmonary signs of intrinsic pulmonary disease</vt:lpstr>
      <vt:lpstr>Extrapulmonary signs of intrinsic pulmonary disease</vt:lpstr>
      <vt:lpstr>Pectus excavatum</vt:lpstr>
      <vt:lpstr>Barrel chest: Associated with emphysema and lung hyperinflation. Accompanying xray also demonstrates  increased anterior-posterior diameter as well as diaphragmatic flattening.  </vt:lpstr>
      <vt:lpstr>Extrapulmonary signs of intrinsic pulmonary disease</vt:lpstr>
      <vt:lpstr>Extrapulmonary signs of intrinsic pulmonary disease</vt:lpstr>
      <vt:lpstr>Extrapulmonary signs of intrinsic pulmonary disease</vt:lpstr>
      <vt:lpstr>Extrapulmonary signs of intrinsic pulmonary disease</vt:lpstr>
      <vt:lpstr>Extrapulmonary signs of intrinsic pulmonary disease</vt:lpstr>
      <vt:lpstr>Chest examination</vt:lpstr>
      <vt:lpstr>PowerPoint Presentation</vt:lpstr>
      <vt:lpstr>Chest examination</vt:lpstr>
      <vt:lpstr>Chest examination</vt:lpstr>
      <vt:lpstr>Chest examination</vt:lpstr>
      <vt:lpstr>Chest examination</vt:lpstr>
      <vt:lpstr>Chest examination </vt:lpstr>
      <vt:lpstr>Auscultation of the chest</vt:lpstr>
      <vt:lpstr>Auscultation of the chest</vt:lpstr>
      <vt:lpstr>Auscultation of the chest</vt:lpstr>
      <vt:lpstr>Auscultation of the chest</vt:lpstr>
      <vt:lpstr>Auscultation of the chest</vt:lpstr>
      <vt:lpstr>Auscultation of the chest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PATIENT WITH RESPIRATORY DISEASE AND PHYSICAL EXAMINATION</dc:title>
  <dc:creator>Monther</dc:creator>
  <cp:lastModifiedBy>AL-Amal</cp:lastModifiedBy>
  <cp:revision>57</cp:revision>
  <dcterms:created xsi:type="dcterms:W3CDTF">2012-09-24T16:55:13Z</dcterms:created>
  <dcterms:modified xsi:type="dcterms:W3CDTF">2013-09-16T19:15:42Z</dcterms:modified>
</cp:coreProperties>
</file>