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  <p:sldMasterId id="2147483746" r:id="rId4"/>
    <p:sldMasterId id="2147483759" r:id="rId5"/>
    <p:sldMasterId id="2147483772" r:id="rId6"/>
  </p:sldMasterIdLst>
  <p:sldIdLst>
    <p:sldId id="256" r:id="rId7"/>
    <p:sldId id="257" r:id="rId8"/>
    <p:sldId id="258" r:id="rId9"/>
    <p:sldId id="284" r:id="rId10"/>
    <p:sldId id="259" r:id="rId11"/>
    <p:sldId id="260" r:id="rId12"/>
    <p:sldId id="262" r:id="rId13"/>
    <p:sldId id="266" r:id="rId14"/>
    <p:sldId id="261" r:id="rId15"/>
    <p:sldId id="268" r:id="rId16"/>
    <p:sldId id="263" r:id="rId17"/>
    <p:sldId id="270" r:id="rId18"/>
    <p:sldId id="264" r:id="rId19"/>
    <p:sldId id="265" r:id="rId20"/>
    <p:sldId id="269" r:id="rId21"/>
    <p:sldId id="275" r:id="rId22"/>
    <p:sldId id="272" r:id="rId23"/>
    <p:sldId id="273" r:id="rId24"/>
    <p:sldId id="274" r:id="rId25"/>
    <p:sldId id="283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w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3" autoAdjust="0"/>
  </p:normalViewPr>
  <p:slideViewPr>
    <p:cSldViewPr>
      <p:cViewPr>
        <p:scale>
          <a:sx n="72" d="100"/>
          <a:sy n="72" d="100"/>
        </p:scale>
        <p:origin x="-11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86502B-B329-4591-A681-71B12ACC14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19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5B10C-D7ED-4001-B606-FE260E51BA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9388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7D6AB-6547-46FF-B9C1-4432B75FFB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695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359C4-2764-4146-886E-8167F59A9E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1892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C0A11-9AF9-49B4-A08F-0BE3569185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8436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6DBC5-AEA9-4D86-B1E5-279866748B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336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108CD-23EA-4B85-99B9-9C43F17ACA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7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18EC-F54D-42E7-BF30-13967217C1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59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93E1-BFF0-4037-882C-B4882DF7117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332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66821-5A24-4433-9F42-F5AFE91DAF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9012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30633-63EB-4F79-803A-A0089415EB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9218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4772D26B-2163-42AB-91B7-11EF751615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0606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86502B-B329-4591-A681-71B12ACC14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19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5B10C-D7ED-4001-B606-FE260E51BA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9388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7D6AB-6547-46FF-B9C1-4432B75FFB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6955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359C4-2764-4146-886E-8167F59A9E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1892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C0A11-9AF9-49B4-A08F-0BE3569185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8436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6DBC5-AEA9-4D86-B1E5-279866748B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336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108CD-23EA-4B85-99B9-9C43F17ACA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7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18EC-F54D-42E7-BF30-13967217C1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599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93E1-BFF0-4037-882C-B4882DF7117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3321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66821-5A24-4433-9F42-F5AFE91DAF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9012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30633-63EB-4F79-803A-A0089415EB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9218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4772D26B-2163-42AB-91B7-11EF751615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0606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86502B-B329-4591-A681-71B12ACC14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19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5B10C-D7ED-4001-B606-FE260E51BA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9388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7D6AB-6547-46FF-B9C1-4432B75FFB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6955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359C4-2764-4146-886E-8167F59A9E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189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C0A11-9AF9-49B4-A08F-0BE3569185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8436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6DBC5-AEA9-4D86-B1E5-279866748B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3368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108CD-23EA-4B85-99B9-9C43F17ACA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7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18EC-F54D-42E7-BF30-13967217C1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599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93E1-BFF0-4037-882C-B4882DF7117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3321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66821-5A24-4433-9F42-F5AFE91DAF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901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30633-63EB-4F79-803A-A0089415EB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9218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4772D26B-2163-42AB-91B7-11EF751615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0606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86502B-B329-4591-A681-71B12ACC14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19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5B10C-D7ED-4001-B606-FE260E51BA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938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7D6AB-6547-46FF-B9C1-4432B75FFB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6955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359C4-2764-4146-886E-8167F59A9E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1892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C0A11-9AF9-49B4-A08F-0BE3569185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8436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6DBC5-AEA9-4D86-B1E5-279866748B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3368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108CD-23EA-4B85-99B9-9C43F17ACA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7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18EC-F54D-42E7-BF30-13967217C1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599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93E1-BFF0-4037-882C-B4882DF7117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3321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66821-5A24-4433-9F42-F5AFE91DAF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9012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30633-63EB-4F79-803A-A0089415EB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9218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4772D26B-2163-42AB-91B7-11EF751615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060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586502B-B329-4591-A681-71B12ACC143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B10C-D7ED-4001-B606-FE260E51BA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6AB-6547-46FF-B9C1-4432B75FFB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59C4-2764-4146-886E-8167F59A9E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0A11-9AF9-49B4-A08F-0BE35691857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DBC5-AEA9-4D86-B1E5-279866748BB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8CD-23EA-4B85-99B9-9C43F17ACA7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7D818EC-F54D-42E7-BF30-13967217C1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69293E1-BFF0-4037-882C-B4882DF7117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821-5A24-4433-9F42-F5AFE91DAF1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0633-63EB-4F79-803A-A0089415EBF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31424-F859-44F0-9EC0-7785DA3BB1A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2565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31424-F859-44F0-9EC0-7785DA3BB1A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2565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31424-F859-44F0-9EC0-7785DA3BB1A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2565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31424-F859-44F0-9EC0-7785DA3BB1A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2565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>
            <a:normAutofit/>
          </a:bodyPr>
          <a:lstStyle/>
          <a:p>
            <a:r>
              <a:rPr lang="en-US" dirty="0"/>
              <a:t>Bacteroides, Tannerella,</a:t>
            </a:r>
            <a:br>
              <a:rPr lang="en-US" dirty="0"/>
            </a:br>
            <a:r>
              <a:rPr lang="en-US" dirty="0"/>
              <a:t>Porphyromonas and</a:t>
            </a:r>
            <a:br>
              <a:rPr lang="en-US" dirty="0"/>
            </a:br>
            <a:r>
              <a:rPr lang="en-US" dirty="0"/>
              <a:t>Prevotella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495800"/>
            <a:ext cx="5791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Dr. salwa Hachim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3-2014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8060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Bacteroides Virulence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Polysacchride</a:t>
            </a:r>
            <a:r>
              <a:rPr lang="en-US" sz="2800" dirty="0" smtClean="0"/>
              <a:t> </a:t>
            </a:r>
            <a:r>
              <a:rPr lang="en-US" sz="2800" dirty="0"/>
              <a:t>capsule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Lipopolysacchride</a:t>
            </a:r>
            <a:r>
              <a:rPr lang="en-US" sz="28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Agglutinins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Histolic</a:t>
            </a:r>
            <a:r>
              <a:rPr lang="en-US" sz="2800" dirty="0" smtClean="0"/>
              <a:t> enzymes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Oxygen tolerance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B- Lactamase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19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6324600" cy="710736"/>
          </a:xfrm>
        </p:spPr>
        <p:txBody>
          <a:bodyPr>
            <a:normAutofit/>
          </a:bodyPr>
          <a:lstStyle/>
          <a:p>
            <a:r>
              <a:rPr lang="en-US" sz="3100" i="1" dirty="0" err="1">
                <a:solidFill>
                  <a:schemeClr val="tx1"/>
                </a:solidFill>
              </a:rPr>
              <a:t>Bacteroides</a:t>
            </a:r>
            <a:r>
              <a:rPr lang="en-US" sz="3100" i="1" dirty="0">
                <a:solidFill>
                  <a:schemeClr val="tx1"/>
                </a:solidFill>
              </a:rPr>
              <a:t> </a:t>
            </a:r>
            <a:r>
              <a:rPr lang="en-US" sz="3100" i="1" dirty="0" err="1" smtClean="0">
                <a:solidFill>
                  <a:schemeClr val="tx1"/>
                </a:solidFill>
              </a:rPr>
              <a:t>fragilis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68580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rgbClr val="00B0F0"/>
                </a:solidFill>
              </a:rPr>
              <a:t>Pathogenicity</a:t>
            </a:r>
            <a:endParaRPr lang="en-US" sz="3900" b="1" dirty="0" smtClean="0">
              <a:solidFill>
                <a:srgbClr val="00B0F0"/>
              </a:solidFill>
            </a:endParaRPr>
          </a:p>
          <a:p>
            <a:r>
              <a:rPr lang="en-US" sz="2800" dirty="0" smtClean="0"/>
              <a:t>Mainly </a:t>
            </a:r>
            <a:r>
              <a:rPr lang="en-US" sz="2800" dirty="0"/>
              <a:t>the result of its </a:t>
            </a:r>
            <a:r>
              <a:rPr lang="en-US" sz="2800" dirty="0">
                <a:solidFill>
                  <a:srgbClr val="FF0000"/>
                </a:solidFill>
              </a:rPr>
              <a:t>endotoxin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proteases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00B050"/>
                </a:solidFill>
              </a:rPr>
              <a:t>No </a:t>
            </a:r>
            <a:r>
              <a:rPr lang="en-US" sz="2800" dirty="0" smtClean="0">
                <a:solidFill>
                  <a:srgbClr val="00B050"/>
                </a:solidFill>
              </a:rPr>
              <a:t>exotoxin </a:t>
            </a:r>
            <a:r>
              <a:rPr lang="en-US" sz="2800" dirty="0" smtClean="0"/>
              <a:t>has </a:t>
            </a:r>
            <a:r>
              <a:rPr lang="en-US" sz="2800" dirty="0"/>
              <a:t>been </a:t>
            </a:r>
            <a:r>
              <a:rPr lang="en-US" sz="2800" dirty="0" smtClean="0"/>
              <a:t>reported. many </a:t>
            </a:r>
            <a:r>
              <a:rPr lang="en-US" sz="2800" i="1" dirty="0"/>
              <a:t>Bacteroides</a:t>
            </a:r>
            <a:r>
              <a:rPr lang="en-US" sz="2800" dirty="0"/>
              <a:t> infections are </a:t>
            </a:r>
            <a:r>
              <a:rPr lang="en-US" sz="2800" dirty="0" err="1"/>
              <a:t>polymicrobial</a:t>
            </a:r>
            <a:r>
              <a:rPr lang="en-US" sz="2800" dirty="0"/>
              <a:t> in </a:t>
            </a:r>
            <a:r>
              <a:rPr lang="en-US" sz="2800" dirty="0" smtClean="0"/>
              <a:t>nature (such </a:t>
            </a:r>
            <a:r>
              <a:rPr lang="en-US" sz="2800" dirty="0"/>
              <a:t>as coliforms, are commonly associated with </a:t>
            </a:r>
            <a:r>
              <a:rPr lang="en-US" sz="2800" dirty="0" smtClean="0"/>
              <a:t>sepsis).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hey </a:t>
            </a:r>
            <a:r>
              <a:rPr lang="en-US" sz="2800" dirty="0"/>
              <a:t>cause serious anaerobic infections such as intra-abdominal sepsis, peritonitis, liver and brain abscesses, and wound infection.</a:t>
            </a:r>
          </a:p>
        </p:txBody>
      </p:sp>
    </p:spTree>
    <p:extLst>
      <p:ext uri="{BB962C8B-B14F-4D97-AF65-F5344CB8AC3E}">
        <p14:creationId xmlns:p14="http://schemas.microsoft.com/office/powerpoint/2010/main" val="167565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06" y="457200"/>
            <a:ext cx="6934200" cy="944562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/>
              <a:t>B. fragilis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600200"/>
            <a:ext cx="5466891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3782406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648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/>
              <a:t>Bacteroides</a:t>
            </a:r>
            <a:r>
              <a:rPr lang="en-US" sz="3200" i="1" dirty="0"/>
              <a:t> fragilis</a:t>
            </a:r>
            <a:br>
              <a:rPr lang="en-US" sz="3200" i="1" dirty="0"/>
            </a:b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chemeClr val="accent6">
                    <a:lumMod val="25000"/>
                  </a:schemeClr>
                </a:solidFill>
              </a:rPr>
              <a:t>Treatment and prevention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Sensitive</a:t>
            </a:r>
            <a:r>
              <a:rPr lang="en-US" sz="2800" dirty="0" smtClean="0"/>
              <a:t> </a:t>
            </a:r>
            <a:r>
              <a:rPr lang="en-US" sz="2800" dirty="0"/>
              <a:t>to metronidazole and clindamycin. 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Resistant</a:t>
            </a:r>
            <a:r>
              <a:rPr lang="en-US" sz="2800" b="1" dirty="0" smtClean="0"/>
              <a:t> </a:t>
            </a:r>
            <a:r>
              <a:rPr lang="en-US" sz="2800" dirty="0" smtClean="0"/>
              <a:t>to </a:t>
            </a:r>
            <a:r>
              <a:rPr lang="en-US" sz="2800" dirty="0" err="1" smtClean="0"/>
              <a:t>penicillins</a:t>
            </a:r>
            <a:r>
              <a:rPr lang="en-US" sz="2800" dirty="0"/>
              <a:t>, first-generation </a:t>
            </a:r>
            <a:r>
              <a:rPr lang="en-US" sz="2800" dirty="0" err="1"/>
              <a:t>cephalosporins</a:t>
            </a:r>
            <a:r>
              <a:rPr lang="en-US" sz="2800" dirty="0"/>
              <a:t> and aminoglycosides</a:t>
            </a:r>
            <a:r>
              <a:rPr lang="en-US" sz="2800" dirty="0" smtClean="0"/>
              <a:t>. Penicillin </a:t>
            </a:r>
            <a:r>
              <a:rPr lang="en-US" sz="2800" dirty="0"/>
              <a:t>resistance is due to </a:t>
            </a:r>
            <a:r>
              <a:rPr lang="en-US" sz="2800" dirty="0" smtClean="0"/>
              <a:t>B-lactamase </a:t>
            </a:r>
            <a:r>
              <a:rPr lang="en-US" sz="2800" dirty="0"/>
              <a:t>production.</a:t>
            </a:r>
          </a:p>
          <a:p>
            <a:r>
              <a:rPr lang="en-US" sz="2800" dirty="0"/>
              <a:t>As </a:t>
            </a:r>
            <a:r>
              <a:rPr lang="en-US" sz="2800" i="1" dirty="0"/>
              <a:t>Bacteroides spp</a:t>
            </a:r>
            <a:r>
              <a:rPr lang="en-US" sz="2800" dirty="0"/>
              <a:t>. are normal gut commensals, infections </a:t>
            </a:r>
            <a:r>
              <a:rPr lang="en-US" sz="2800" dirty="0" smtClean="0"/>
              <a:t>are </a:t>
            </a:r>
            <a:r>
              <a:rPr lang="en-US" sz="2800" b="1" dirty="0" smtClean="0">
                <a:solidFill>
                  <a:srgbClr val="00B0F0"/>
                </a:solidFill>
              </a:rPr>
              <a:t>endogenou</a:t>
            </a:r>
            <a:r>
              <a:rPr lang="en-US" sz="2800" dirty="0" smtClean="0">
                <a:solidFill>
                  <a:srgbClr val="00B0F0"/>
                </a:solidFill>
              </a:rPr>
              <a:t>s</a:t>
            </a:r>
            <a:r>
              <a:rPr lang="en-US" sz="2800" dirty="0" smtClean="0"/>
              <a:t> </a:t>
            </a:r>
            <a:r>
              <a:rPr lang="en-US" sz="2800" dirty="0"/>
              <a:t>and diseases are virtually </a:t>
            </a:r>
            <a:r>
              <a:rPr lang="en-US" sz="2800" b="1" dirty="0">
                <a:solidFill>
                  <a:srgbClr val="00B0F0"/>
                </a:solidFill>
              </a:rPr>
              <a:t>impossible</a:t>
            </a:r>
            <a:r>
              <a:rPr lang="en-US" sz="2800" dirty="0"/>
              <a:t> to prevent.</a:t>
            </a:r>
          </a:p>
        </p:txBody>
      </p:sp>
    </p:spTree>
    <p:extLst>
      <p:ext uri="{BB962C8B-B14F-4D97-AF65-F5344CB8AC3E}">
        <p14:creationId xmlns:p14="http://schemas.microsoft.com/office/powerpoint/2010/main" val="1722680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/>
          <a:lstStyle/>
          <a:p>
            <a:r>
              <a:rPr lang="en-US" i="1" dirty="0" smtClean="0"/>
              <a:t>TANNERELLA (</a:t>
            </a:r>
            <a:r>
              <a:rPr lang="en-US" i="1" dirty="0" err="1" smtClean="0"/>
              <a:t>T.forsythia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162800" cy="3894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Habitat </a:t>
            </a:r>
            <a:r>
              <a:rPr lang="en-US" dirty="0">
                <a:solidFill>
                  <a:srgbClr val="FF0000"/>
                </a:solidFill>
              </a:rPr>
              <a:t>and transmission</a:t>
            </a:r>
          </a:p>
          <a:p>
            <a:r>
              <a:rPr lang="en-US" dirty="0"/>
              <a:t>Both </a:t>
            </a:r>
            <a:r>
              <a:rPr lang="en-US" dirty="0" err="1"/>
              <a:t>supragingival</a:t>
            </a:r>
            <a:r>
              <a:rPr lang="en-US" dirty="0"/>
              <a:t> and subgingival sites but more common </a:t>
            </a:r>
            <a:r>
              <a:rPr lang="en-US" dirty="0" smtClean="0"/>
              <a:t>in the </a:t>
            </a:r>
            <a:r>
              <a:rPr lang="en-US" dirty="0"/>
              <a:t>latter; the degree of isolation strongly related to </a:t>
            </a:r>
            <a:r>
              <a:rPr lang="en-US" dirty="0" smtClean="0"/>
              <a:t>increasing pocket </a:t>
            </a:r>
            <a:r>
              <a:rPr lang="en-US" dirty="0"/>
              <a:t>depth and, increasingly</a:t>
            </a:r>
            <a:r>
              <a:rPr lang="en-US" dirty="0" smtClean="0"/>
              <a:t>,</a:t>
            </a:r>
          </a:p>
          <a:p>
            <a:r>
              <a:rPr lang="en-US" dirty="0" smtClean="0"/>
              <a:t>Considered </a:t>
            </a:r>
            <a:r>
              <a:rPr lang="en-US" dirty="0"/>
              <a:t>a consensus </a:t>
            </a:r>
            <a:r>
              <a:rPr lang="en-US" b="1" dirty="0" smtClean="0">
                <a:solidFill>
                  <a:srgbClr val="00B050"/>
                </a:solidFill>
              </a:rPr>
              <a:t>periodontal pathogen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65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33600"/>
            <a:ext cx="6196405" cy="35894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Non-motile</a:t>
            </a:r>
            <a:r>
              <a:rPr lang="en-US" sz="3200" dirty="0"/>
              <a:t>, pleomorphic, spindle-shaped Gram-negative </a:t>
            </a:r>
            <a:r>
              <a:rPr lang="en-US" sz="3200" dirty="0" smtClean="0"/>
              <a:t>rods</a:t>
            </a:r>
            <a:r>
              <a:rPr lang="en-US" sz="3200" dirty="0"/>
              <a:t>, Anaerobic Rod</a:t>
            </a:r>
          </a:p>
        </p:txBody>
      </p:sp>
    </p:spTree>
    <p:extLst>
      <p:ext uri="{BB962C8B-B14F-4D97-AF65-F5344CB8AC3E}">
        <p14:creationId xmlns:p14="http://schemas.microsoft.com/office/powerpoint/2010/main" val="2221786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i="1" dirty="0">
                <a:solidFill>
                  <a:schemeClr val="accent6">
                    <a:lumMod val="25000"/>
                  </a:schemeClr>
                </a:solidFill>
              </a:rPr>
              <a:t>Porphyromonas</a:t>
            </a:r>
          </a:p>
        </p:txBody>
      </p:sp>
    </p:spTree>
    <p:extLst>
      <p:ext uri="{BB962C8B-B14F-4D97-AF65-F5344CB8AC3E}">
        <p14:creationId xmlns:p14="http://schemas.microsoft.com/office/powerpoint/2010/main" val="3872575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Porphyromonas </a:t>
            </a:r>
            <a:r>
              <a:rPr lang="en-US" dirty="0" err="1"/>
              <a:t>gingivalis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00B0F0"/>
                </a:solidFill>
              </a:rPr>
              <a:t>Habitat </a:t>
            </a:r>
            <a:r>
              <a:rPr lang="en-US" sz="3500" dirty="0">
                <a:solidFill>
                  <a:srgbClr val="00B0F0"/>
                </a:solidFill>
              </a:rPr>
              <a:t>and transmission</a:t>
            </a:r>
          </a:p>
          <a:p>
            <a:r>
              <a:rPr lang="en-US" dirty="0"/>
              <a:t>Found almost solely at subgingival sites, particularly in </a:t>
            </a:r>
            <a:r>
              <a:rPr lang="en-US" dirty="0" smtClean="0"/>
              <a:t>advanced periodontal </a:t>
            </a:r>
            <a:r>
              <a:rPr lang="en-US" dirty="0"/>
              <a:t>disease: considered a consensus </a:t>
            </a:r>
            <a:r>
              <a:rPr lang="en-US" dirty="0" smtClean="0"/>
              <a:t>periodontal pathogen</a:t>
            </a:r>
            <a:r>
              <a:rPr lang="en-US" dirty="0"/>
              <a:t>. Sometimes recovered from the tongue and tonsils.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B0F0"/>
                </a:solidFill>
              </a:rPr>
              <a:t>Characteristics</a:t>
            </a:r>
          </a:p>
          <a:p>
            <a:r>
              <a:rPr lang="en-US" dirty="0"/>
              <a:t>Non-motile, </a:t>
            </a:r>
            <a:r>
              <a:rPr lang="en-US" dirty="0" err="1"/>
              <a:t>asaccharolytic</a:t>
            </a:r>
            <a:r>
              <a:rPr lang="en-US" dirty="0"/>
              <a:t>, short, pleomorphic, </a:t>
            </a:r>
            <a:r>
              <a:rPr lang="en-US" dirty="0" smtClean="0"/>
              <a:t>Gram-negative </a:t>
            </a:r>
            <a:r>
              <a:rPr lang="en-US" dirty="0" err="1" smtClean="0"/>
              <a:t>coccobacilli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767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Culture and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Grows </a:t>
            </a:r>
            <a:r>
              <a:rPr lang="en-US" dirty="0"/>
              <a:t>anaerobically, with dark pigmentation, on </a:t>
            </a:r>
            <a:r>
              <a:rPr lang="en-US" dirty="0" smtClean="0"/>
              <a:t>media containing </a:t>
            </a:r>
            <a:r>
              <a:rPr lang="en-US" dirty="0"/>
              <a:t>lysed blood </a:t>
            </a:r>
            <a:r>
              <a:rPr lang="en-US" dirty="0" smtClean="0"/>
              <a:t> identified </a:t>
            </a:r>
            <a:r>
              <a:rPr lang="en-US" dirty="0"/>
              <a:t>by biochemical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B0F0"/>
                </a:solidFill>
              </a:rPr>
              <a:t>Characteristics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using </a:t>
            </a:r>
            <a:r>
              <a:rPr lang="en-US" dirty="0"/>
              <a:t>commercially available kits </a:t>
            </a:r>
            <a:endParaRPr lang="en-US" dirty="0" smtClean="0"/>
          </a:p>
          <a:p>
            <a:r>
              <a:rPr lang="en-US" dirty="0" smtClean="0"/>
              <a:t>DNA </a:t>
            </a:r>
            <a:r>
              <a:rPr lang="en-US" dirty="0"/>
              <a:t>and molecular probes are now used to identify </a:t>
            </a:r>
            <a:r>
              <a:rPr lang="en-US" dirty="0" smtClean="0"/>
              <a:t>these organisms </a:t>
            </a:r>
            <a:r>
              <a:rPr lang="en-US" dirty="0"/>
              <a:t>directly from plaque samples.</a:t>
            </a:r>
          </a:p>
        </p:txBody>
      </p:sp>
    </p:spTree>
    <p:extLst>
      <p:ext uri="{BB962C8B-B14F-4D97-AF65-F5344CB8AC3E}">
        <p14:creationId xmlns:p14="http://schemas.microsoft.com/office/powerpoint/2010/main" val="334886976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Pathogenicity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696200" cy="4800917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aggressive periodontal pathogen in both humans and </a:t>
            </a:r>
            <a:r>
              <a:rPr lang="en-US" dirty="0" smtClean="0"/>
              <a:t>animals.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virulence </a:t>
            </a:r>
            <a:r>
              <a:rPr lang="en-US" dirty="0">
                <a:solidFill>
                  <a:srgbClr val="FF0000"/>
                </a:solidFill>
              </a:rPr>
              <a:t>factors </a:t>
            </a:r>
            <a:r>
              <a:rPr lang="en-US" dirty="0" smtClean="0">
                <a:solidFill>
                  <a:srgbClr val="FF0000"/>
                </a:solidFill>
              </a:rPr>
              <a:t>including: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fimbriae</a:t>
            </a:r>
            <a:r>
              <a:rPr lang="en-US" dirty="0" smtClean="0"/>
              <a:t> mediate adhesion </a:t>
            </a:r>
            <a:r>
              <a:rPr lang="en-US" dirty="0"/>
              <a:t>and the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capsule</a:t>
            </a:r>
            <a:r>
              <a:rPr lang="en-US" dirty="0"/>
              <a:t> defends against phagocytosis. </a:t>
            </a:r>
            <a:endParaRPr lang="en-US" dirty="0" smtClean="0"/>
          </a:p>
          <a:p>
            <a:r>
              <a:rPr lang="en-US" dirty="0" smtClean="0"/>
              <a:t>Produces a </a:t>
            </a:r>
            <a:r>
              <a:rPr lang="en-US" dirty="0"/>
              <a:t>range of </a:t>
            </a:r>
            <a:r>
              <a:rPr lang="en-US" dirty="0" smtClean="0">
                <a:solidFill>
                  <a:srgbClr val="C00000"/>
                </a:solidFill>
              </a:rPr>
              <a:t>collagenase</a:t>
            </a:r>
            <a:r>
              <a:rPr lang="en-US" dirty="0">
                <a:solidFill>
                  <a:srgbClr val="C00000"/>
                </a:solidFill>
              </a:rPr>
              <a:t>, endotoxin</a:t>
            </a:r>
            <a:r>
              <a:rPr lang="en-US" dirty="0" smtClean="0">
                <a:solidFill>
                  <a:srgbClr val="C00000"/>
                </a:solidFill>
              </a:rPr>
              <a:t>, fibrinolysin</a:t>
            </a:r>
            <a:r>
              <a:rPr lang="en-US" dirty="0">
                <a:solidFill>
                  <a:srgbClr val="C00000"/>
                </a:solidFill>
              </a:rPr>
              <a:t>, phospholipase A, many proteases</a:t>
            </a:r>
            <a:r>
              <a:rPr lang="en-US" dirty="0"/>
              <a:t> that destroy</a:t>
            </a:r>
          </a:p>
          <a:p>
            <a:pPr marL="293688" indent="0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immunoglobulins</a:t>
            </a:r>
            <a:r>
              <a:rPr lang="en-US" dirty="0">
                <a:solidFill>
                  <a:srgbClr val="00B050"/>
                </a:solidFill>
              </a:rPr>
              <a:t>, gingipain, a fibroblast-inhibitory factor, </a:t>
            </a:r>
            <a:r>
              <a:rPr lang="en-US" dirty="0" smtClean="0">
                <a:solidFill>
                  <a:srgbClr val="00B050"/>
                </a:solidFill>
              </a:rPr>
              <a:t>complement and </a:t>
            </a:r>
            <a:r>
              <a:rPr lang="en-US" dirty="0">
                <a:solidFill>
                  <a:srgbClr val="00B050"/>
                </a:solidFill>
              </a:rPr>
              <a:t>haem-sequestering proteins and a haemolysin</a:t>
            </a:r>
          </a:p>
        </p:txBody>
      </p:sp>
    </p:spTree>
    <p:extLst>
      <p:ext uri="{BB962C8B-B14F-4D97-AF65-F5344CB8AC3E}">
        <p14:creationId xmlns:p14="http://schemas.microsoft.com/office/powerpoint/2010/main" val="25975233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genera described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1628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obligatory </a:t>
            </a:r>
            <a:r>
              <a:rPr lang="en-US" dirty="0"/>
              <a:t>anaerobic,</a:t>
            </a:r>
          </a:p>
          <a:p>
            <a:r>
              <a:rPr lang="en-US" dirty="0"/>
              <a:t>short Gram-negative rods or </a:t>
            </a:r>
            <a:r>
              <a:rPr lang="en-US" dirty="0" smtClean="0"/>
              <a:t>coccobacilli.</a:t>
            </a:r>
          </a:p>
          <a:p>
            <a:pPr marL="0" indent="0">
              <a:buNone/>
            </a:pPr>
            <a:r>
              <a:rPr lang="en-US" dirty="0"/>
              <a:t>Historically </a:t>
            </a:r>
            <a:r>
              <a:rPr lang="en-US" dirty="0" smtClean="0"/>
              <a:t>only the </a:t>
            </a:r>
            <a:r>
              <a:rPr lang="en-US" dirty="0">
                <a:solidFill>
                  <a:srgbClr val="FF0000"/>
                </a:solidFill>
              </a:rPr>
              <a:t>Bacteroides</a:t>
            </a:r>
            <a:r>
              <a:rPr lang="en-US" dirty="0"/>
              <a:t> genus was known, but the application of </a:t>
            </a:r>
            <a:r>
              <a:rPr lang="en-US" dirty="0" smtClean="0"/>
              <a:t>new taxonomic </a:t>
            </a:r>
            <a:r>
              <a:rPr lang="en-US" dirty="0"/>
              <a:t>techniques has resulted in the definition of </a:t>
            </a:r>
            <a:r>
              <a:rPr lang="en-US" dirty="0" smtClean="0"/>
              <a:t>three additional </a:t>
            </a:r>
            <a:r>
              <a:rPr lang="en-US" dirty="0"/>
              <a:t>genera: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Tannerella</a:t>
            </a:r>
            <a:r>
              <a:rPr lang="en-US" dirty="0">
                <a:solidFill>
                  <a:srgbClr val="FF0000"/>
                </a:solidFill>
              </a:rPr>
              <a:t>, Porphyromonas and Prevotella.</a:t>
            </a:r>
          </a:p>
          <a:p>
            <a:pPr marL="0" indent="0">
              <a:buNone/>
            </a:pPr>
            <a:r>
              <a:rPr lang="en-US" dirty="0"/>
              <a:t>Together they comprise a substantial proportion of the </a:t>
            </a:r>
            <a:r>
              <a:rPr lang="en-US" dirty="0" smtClean="0"/>
              <a:t>microflora of </a:t>
            </a:r>
            <a:r>
              <a:rPr lang="en-US" dirty="0"/>
              <a:t>the dental plaque, intestine and the female </a:t>
            </a:r>
            <a:r>
              <a:rPr lang="en-US" dirty="0" smtClean="0"/>
              <a:t>genital tract.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8254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i="1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i="1" dirty="0" smtClean="0">
                <a:solidFill>
                  <a:schemeClr val="accent6">
                    <a:lumMod val="25000"/>
                  </a:schemeClr>
                </a:solidFill>
              </a:rPr>
              <a:t>PREVOTELLAE</a:t>
            </a:r>
            <a:endParaRPr lang="en-US" sz="4800" i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2059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8580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25000"/>
                  </a:schemeClr>
                </a:solidFill>
              </a:rPr>
              <a:t>PREVOTELLAE</a:t>
            </a:r>
            <a:endParaRPr lang="en-US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6705600" cy="4046669"/>
          </a:xfrm>
        </p:spPr>
        <p:txBody>
          <a:bodyPr/>
          <a:lstStyle/>
          <a:p>
            <a:r>
              <a:rPr lang="en-US" sz="3200" dirty="0" smtClean="0"/>
              <a:t>This </a:t>
            </a:r>
            <a:r>
              <a:rPr lang="en-US" sz="3200" dirty="0"/>
              <a:t>genus includes a number of </a:t>
            </a:r>
            <a:r>
              <a:rPr lang="en-US" sz="3200" b="1" dirty="0">
                <a:solidFill>
                  <a:srgbClr val="00B050"/>
                </a:solidFill>
              </a:rPr>
              <a:t>pigmented as well </a:t>
            </a:r>
            <a:r>
              <a:rPr lang="en-US" sz="3200" b="1" dirty="0" smtClean="0">
                <a:solidFill>
                  <a:srgbClr val="00B050"/>
                </a:solidFill>
              </a:rPr>
              <a:t>as non-pigmented</a:t>
            </a:r>
            <a:r>
              <a:rPr lang="en-US" sz="3200" dirty="0" smtClean="0"/>
              <a:t> </a:t>
            </a:r>
            <a:r>
              <a:rPr lang="en-US" sz="3200" dirty="0"/>
              <a:t>species that are </a:t>
            </a:r>
            <a:r>
              <a:rPr lang="en-US" sz="3200" b="1" dirty="0" err="1" smtClean="0">
                <a:solidFill>
                  <a:srgbClr val="C00000"/>
                </a:solidFill>
              </a:rPr>
              <a:t>saccharolytic</a:t>
            </a:r>
            <a:r>
              <a:rPr lang="en-US" sz="3200" dirty="0"/>
              <a:t>; </a:t>
            </a:r>
            <a:r>
              <a:rPr lang="en-US" sz="3200" dirty="0" smtClean="0"/>
              <a:t>all produce </a:t>
            </a:r>
            <a:r>
              <a:rPr lang="en-US" sz="3200" dirty="0"/>
              <a:t>acetic and succinic acid from glucose. </a:t>
            </a:r>
            <a:endParaRPr lang="en-US" sz="32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469145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0"/>
            <a:ext cx="6965245" cy="990601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25000"/>
                  </a:schemeClr>
                </a:solidFill>
              </a:rPr>
              <a:t>Prevotella spp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8580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Habitat </a:t>
            </a:r>
            <a:r>
              <a:rPr lang="en-US" sz="2800" b="1" dirty="0">
                <a:solidFill>
                  <a:srgbClr val="00B050"/>
                </a:solidFill>
              </a:rPr>
              <a:t>and transmission</a:t>
            </a:r>
          </a:p>
          <a:p>
            <a:r>
              <a:rPr lang="en-US" sz="2800" dirty="0"/>
              <a:t>The predominant ecological </a:t>
            </a:r>
            <a:r>
              <a:rPr lang="en-US" sz="2800" dirty="0" smtClean="0"/>
              <a:t>niche </a:t>
            </a:r>
            <a:r>
              <a:rPr lang="en-US" sz="2800" dirty="0"/>
              <a:t>of all Prevotella </a:t>
            </a:r>
            <a:r>
              <a:rPr lang="en-US" sz="2800" dirty="0" smtClean="0"/>
              <a:t>species appears </a:t>
            </a:r>
            <a:r>
              <a:rPr lang="en-US" sz="2800" dirty="0"/>
              <a:t>to be the human oral cavity. </a:t>
            </a:r>
            <a:r>
              <a:rPr lang="en-US" sz="2800" dirty="0" smtClean="0"/>
              <a:t> Strains </a:t>
            </a:r>
            <a:r>
              <a:rPr lang="en-US" sz="2800" dirty="0"/>
              <a:t>of </a:t>
            </a:r>
            <a:r>
              <a:rPr lang="en-US" sz="2800" i="1" dirty="0">
                <a:solidFill>
                  <a:schemeClr val="accent6">
                    <a:lumMod val="25000"/>
                  </a:schemeClr>
                </a:solidFill>
              </a:rPr>
              <a:t>P. </a:t>
            </a:r>
            <a:r>
              <a:rPr lang="en-US" sz="2800" i="1" dirty="0" smtClean="0">
                <a:solidFill>
                  <a:schemeClr val="accent6">
                    <a:lumMod val="25000"/>
                  </a:schemeClr>
                </a:solidFill>
              </a:rPr>
              <a:t>intermedia </a:t>
            </a:r>
            <a:r>
              <a:rPr lang="en-US" sz="2800" dirty="0" smtClean="0"/>
              <a:t>are </a:t>
            </a:r>
            <a:r>
              <a:rPr lang="en-US" sz="2800" dirty="0"/>
              <a:t>associated more with </a:t>
            </a:r>
            <a:r>
              <a:rPr lang="en-US" sz="2800" dirty="0">
                <a:solidFill>
                  <a:schemeClr val="accent6">
                    <a:lumMod val="25000"/>
                  </a:schemeClr>
                </a:solidFill>
              </a:rPr>
              <a:t>periodontal </a:t>
            </a:r>
            <a:r>
              <a:rPr lang="en-US" sz="2800" dirty="0"/>
              <a:t>disease, </a:t>
            </a:r>
            <a:r>
              <a:rPr lang="en-US" sz="2800" dirty="0" smtClean="0"/>
              <a:t>while  </a:t>
            </a:r>
            <a:r>
              <a:rPr lang="en-US" sz="2800" i="1" dirty="0" smtClean="0">
                <a:solidFill>
                  <a:srgbClr val="00B0F0"/>
                </a:solidFill>
              </a:rPr>
              <a:t>P</a:t>
            </a:r>
            <a:r>
              <a:rPr lang="en-US" sz="2800" i="1" dirty="0">
                <a:solidFill>
                  <a:srgbClr val="00B0F0"/>
                </a:solidFill>
              </a:rPr>
              <a:t>. nigrescens </a:t>
            </a:r>
            <a:r>
              <a:rPr lang="en-US" sz="2800" dirty="0"/>
              <a:t>is isolated more often from </a:t>
            </a:r>
            <a:r>
              <a:rPr lang="en-US" sz="2800" dirty="0">
                <a:solidFill>
                  <a:srgbClr val="00B0F0"/>
                </a:solidFill>
              </a:rPr>
              <a:t>healthy gingival sites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64258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782618"/>
          </a:xfrm>
        </p:spPr>
        <p:txBody>
          <a:bodyPr/>
          <a:lstStyle/>
          <a:p>
            <a:r>
              <a:rPr lang="en-US" dirty="0"/>
              <a:t>Prevotella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43800" cy="487711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Culture </a:t>
            </a:r>
            <a:r>
              <a:rPr lang="en-US" sz="3200" b="1" dirty="0">
                <a:solidFill>
                  <a:srgbClr val="00B050"/>
                </a:solidFill>
              </a:rPr>
              <a:t>and identification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Non-motile</a:t>
            </a:r>
            <a:r>
              <a:rPr lang="en-US" sz="3200" dirty="0"/>
              <a:t>, short, round-ended, Gram-negative rods; </a:t>
            </a:r>
            <a:r>
              <a:rPr lang="en-US" sz="3200" dirty="0" smtClean="0"/>
              <a:t>brownblack colonies </a:t>
            </a:r>
            <a:r>
              <a:rPr lang="en-US" sz="3200" dirty="0"/>
              <a:t>on blood agar (when pigmented). </a:t>
            </a:r>
            <a:r>
              <a:rPr lang="en-US" sz="3200" dirty="0" smtClean="0"/>
              <a:t>Molecular techniques </a:t>
            </a:r>
            <a:r>
              <a:rPr lang="en-US" sz="3200" dirty="0"/>
              <a:t>are required to differentiate some species.</a:t>
            </a:r>
          </a:p>
        </p:txBody>
      </p:sp>
    </p:spTree>
    <p:extLst>
      <p:ext uri="{BB962C8B-B14F-4D97-AF65-F5344CB8AC3E}">
        <p14:creationId xmlns:p14="http://schemas.microsoft.com/office/powerpoint/2010/main" val="199692799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706418"/>
          </a:xfrm>
        </p:spPr>
        <p:txBody>
          <a:bodyPr>
            <a:normAutofit fontScale="90000"/>
          </a:bodyPr>
          <a:lstStyle/>
          <a:p>
            <a:r>
              <a:rPr lang="en-US" dirty="0"/>
              <a:t>Prevotella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543800" cy="4953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600" b="1" dirty="0">
                <a:solidFill>
                  <a:srgbClr val="00B050"/>
                </a:solidFill>
              </a:rPr>
              <a:t>Pathogenicity</a:t>
            </a:r>
          </a:p>
          <a:p>
            <a:r>
              <a:rPr lang="en-US" sz="2800" i="1" dirty="0">
                <a:solidFill>
                  <a:srgbClr val="00B0F0"/>
                </a:solidFill>
              </a:rPr>
              <a:t>Prevotella intermedia </a:t>
            </a:r>
            <a:r>
              <a:rPr lang="en-US" sz="2800" dirty="0"/>
              <a:t>is closely associated with </a:t>
            </a:r>
            <a:r>
              <a:rPr lang="en-US" sz="2800" dirty="0" smtClean="0"/>
              <a:t>periodontal disease </a:t>
            </a:r>
            <a:r>
              <a:rPr lang="en-US" sz="2800" dirty="0"/>
              <a:t>and shares a number of virulence properties </a:t>
            </a:r>
            <a:r>
              <a:rPr lang="en-US" sz="2800" dirty="0" smtClean="0"/>
              <a:t>exhibited by </a:t>
            </a:r>
            <a:r>
              <a:rPr lang="en-US" sz="2800" i="1" dirty="0">
                <a:solidFill>
                  <a:srgbClr val="C00000"/>
                </a:solidFill>
              </a:rPr>
              <a:t>P. </a:t>
            </a:r>
            <a:r>
              <a:rPr lang="en-US" sz="2800" i="1" dirty="0" err="1">
                <a:solidFill>
                  <a:srgbClr val="C00000"/>
                </a:solidFill>
              </a:rPr>
              <a:t>gingivalis</a:t>
            </a:r>
            <a:r>
              <a:rPr lang="en-US" sz="2800" i="1" dirty="0">
                <a:solidFill>
                  <a:srgbClr val="FFFF00"/>
                </a:solidFill>
              </a:rPr>
              <a:t>. 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Oral </a:t>
            </a:r>
            <a:r>
              <a:rPr lang="en-US" sz="2800" dirty="0"/>
              <a:t>non-pigmented species such </a:t>
            </a:r>
            <a:r>
              <a:rPr lang="en-US" sz="2800" dirty="0" smtClean="0"/>
              <a:t>as </a:t>
            </a:r>
            <a:r>
              <a:rPr lang="en-US" sz="2800" i="1" dirty="0" smtClean="0">
                <a:solidFill>
                  <a:srgbClr val="00B0F0"/>
                </a:solidFill>
              </a:rPr>
              <a:t>P</a:t>
            </a:r>
            <a:r>
              <a:rPr lang="en-US" sz="2800" i="1" dirty="0">
                <a:solidFill>
                  <a:srgbClr val="00B0F0"/>
                </a:solidFill>
              </a:rPr>
              <a:t>. buccae, P. oralis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rgbClr val="00B0F0"/>
                </a:solidFill>
              </a:rPr>
              <a:t>P. dentalis </a:t>
            </a:r>
            <a:r>
              <a:rPr lang="en-US" sz="2800" dirty="0"/>
              <a:t>are isolated </a:t>
            </a:r>
            <a:r>
              <a:rPr lang="en-US" sz="2800" dirty="0" smtClean="0"/>
              <a:t>from healthy </a:t>
            </a:r>
            <a:r>
              <a:rPr lang="en-US" sz="2800" dirty="0" err="1"/>
              <a:t>subgingival</a:t>
            </a:r>
            <a:r>
              <a:rPr lang="en-US" sz="2800" dirty="0"/>
              <a:t> </a:t>
            </a:r>
            <a:r>
              <a:rPr lang="en-US" sz="2800" dirty="0" smtClean="0"/>
              <a:t>plaque, </a:t>
            </a:r>
            <a:r>
              <a:rPr lang="en-US" sz="2800" dirty="0"/>
              <a:t>and increase in numbers </a:t>
            </a:r>
            <a:r>
              <a:rPr lang="en-US" sz="2800" dirty="0" smtClean="0"/>
              <a:t>and proportions during periodontal </a:t>
            </a:r>
            <a:r>
              <a:rPr lang="en-US" sz="2800" dirty="0"/>
              <a:t>disease.</a:t>
            </a:r>
          </a:p>
        </p:txBody>
      </p:sp>
    </p:spTree>
    <p:extLst>
      <p:ext uri="{BB962C8B-B14F-4D97-AF65-F5344CB8AC3E}">
        <p14:creationId xmlns:p14="http://schemas.microsoft.com/office/powerpoint/2010/main" val="140989124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45400" cy="5734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8006" y="2362200"/>
            <a:ext cx="54465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85959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467600" cy="5257800"/>
          </a:xfrm>
        </p:spPr>
        <p:txBody>
          <a:bodyPr>
            <a:normAutofit/>
          </a:bodyPr>
          <a:lstStyle/>
          <a:p>
            <a:r>
              <a:rPr lang="en-US" sz="2800" i="1" dirty="0" err="1" smtClean="0"/>
              <a:t>Bacteroides</a:t>
            </a:r>
            <a:r>
              <a:rPr lang="en-US" sz="2800" i="1" dirty="0" smtClean="0"/>
              <a:t> </a:t>
            </a:r>
            <a:r>
              <a:rPr lang="en-US" sz="2800" i="1" dirty="0"/>
              <a:t>spp</a:t>
            </a:r>
            <a:r>
              <a:rPr lang="en-US" sz="2800" dirty="0"/>
              <a:t>. are mainly restricted to species found </a:t>
            </a:r>
            <a:r>
              <a:rPr lang="en-US" sz="2800" dirty="0" smtClean="0"/>
              <a:t>predominantly in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gut and are the most common </a:t>
            </a:r>
            <a:r>
              <a:rPr lang="en-US" sz="2800" dirty="0" smtClean="0">
                <a:solidFill>
                  <a:srgbClr val="FF0000"/>
                </a:solidFill>
              </a:rPr>
              <a:t>agents of </a:t>
            </a:r>
            <a:r>
              <a:rPr lang="en-US" sz="2800" dirty="0">
                <a:solidFill>
                  <a:srgbClr val="FF0000"/>
                </a:solidFill>
              </a:rPr>
              <a:t>serious anaerobic infections</a:t>
            </a:r>
            <a:r>
              <a:rPr lang="en-US" sz="2800" dirty="0"/>
              <a:t>; </a:t>
            </a:r>
            <a:r>
              <a:rPr lang="en-US" sz="2800" i="1" dirty="0"/>
              <a:t>B. fragilis </a:t>
            </a:r>
            <a:r>
              <a:rPr lang="en-US" sz="2800" dirty="0"/>
              <a:t>is the </a:t>
            </a:r>
            <a:r>
              <a:rPr lang="en-US" sz="2800" dirty="0" smtClean="0"/>
              <a:t>main pathogen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i="1" dirty="0"/>
              <a:t>Tannerella spp</a:t>
            </a:r>
            <a:r>
              <a:rPr lang="en-US" sz="2800" dirty="0"/>
              <a:t>. are </a:t>
            </a:r>
            <a:r>
              <a:rPr lang="en-US" sz="2800" b="1" dirty="0">
                <a:solidFill>
                  <a:srgbClr val="C00000"/>
                </a:solidFill>
              </a:rPr>
              <a:t>black pigmented</a:t>
            </a:r>
            <a:r>
              <a:rPr lang="en-US" sz="2800" dirty="0"/>
              <a:t>, anaerobic rods</a:t>
            </a:r>
            <a:r>
              <a:rPr lang="en-US" sz="2800" dirty="0" smtClean="0"/>
              <a:t>, strongly </a:t>
            </a:r>
            <a:r>
              <a:rPr lang="en-US" sz="2800" dirty="0"/>
              <a:t>implicated as a </a:t>
            </a:r>
            <a:r>
              <a:rPr lang="en-US" sz="2800" b="1" dirty="0">
                <a:solidFill>
                  <a:srgbClr val="00B050"/>
                </a:solidFill>
              </a:rPr>
              <a:t>major pathogen of </a:t>
            </a:r>
            <a:r>
              <a:rPr lang="en-US" sz="2800" b="1" dirty="0" smtClean="0">
                <a:solidFill>
                  <a:srgbClr val="00B050"/>
                </a:solidFill>
              </a:rPr>
              <a:t>periodontal disease</a:t>
            </a:r>
            <a:r>
              <a:rPr lang="en-US" sz="2800" dirty="0"/>
              <a:t>. </a:t>
            </a:r>
            <a:r>
              <a:rPr lang="en-US" sz="2800" i="1" dirty="0"/>
              <a:t>T. forsythia </a:t>
            </a:r>
            <a:r>
              <a:rPr lang="en-US" sz="2800" dirty="0"/>
              <a:t>is </a:t>
            </a:r>
            <a:r>
              <a:rPr lang="en-US" sz="2800" dirty="0" smtClean="0"/>
              <a:t>frequently isolated </a:t>
            </a:r>
            <a:r>
              <a:rPr lang="en-US" sz="2800" dirty="0"/>
              <a:t>with </a:t>
            </a:r>
            <a:r>
              <a:rPr lang="en-US" sz="2800" i="1" dirty="0"/>
              <a:t>P. </a:t>
            </a:r>
            <a:r>
              <a:rPr lang="en-US" sz="2800" i="1" dirty="0" smtClean="0"/>
              <a:t>gingivalis </a:t>
            </a:r>
            <a:r>
              <a:rPr lang="en-US" sz="2800" dirty="0" smtClean="0"/>
              <a:t>indicating </a:t>
            </a:r>
            <a:r>
              <a:rPr lang="en-US" sz="2800" dirty="0"/>
              <a:t>an ecological relationship between them.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916737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6781800" cy="4351469"/>
          </a:xfrm>
        </p:spPr>
        <p:txBody>
          <a:bodyPr/>
          <a:lstStyle/>
          <a:p>
            <a:r>
              <a:rPr lang="en-US" sz="2800" i="1" dirty="0" err="1"/>
              <a:t>Porphyromonas</a:t>
            </a:r>
            <a:r>
              <a:rPr lang="en-US" sz="2800" i="1" dirty="0"/>
              <a:t> spp</a:t>
            </a:r>
            <a:r>
              <a:rPr lang="en-US" sz="2800" dirty="0"/>
              <a:t>. are </a:t>
            </a:r>
            <a:r>
              <a:rPr lang="en-US" sz="2800" dirty="0" err="1">
                <a:solidFill>
                  <a:srgbClr val="C00000"/>
                </a:solidFill>
              </a:rPr>
              <a:t>asaccharolytic</a:t>
            </a:r>
            <a:r>
              <a:rPr lang="en-US" sz="2800" dirty="0">
                <a:solidFill>
                  <a:srgbClr val="C00000"/>
                </a:solidFill>
              </a:rPr>
              <a:t> pigmented </a:t>
            </a:r>
            <a:r>
              <a:rPr lang="en-US" sz="2800" dirty="0"/>
              <a:t>species and form part of the normal oral flora. They are </a:t>
            </a:r>
            <a:r>
              <a:rPr lang="en-US" sz="2800" b="1" dirty="0">
                <a:solidFill>
                  <a:srgbClr val="0070C0"/>
                </a:solidFill>
              </a:rPr>
              <a:t>agents of periodontal disease</a:t>
            </a:r>
            <a:r>
              <a:rPr lang="en-US" sz="2800" dirty="0"/>
              <a:t> and </a:t>
            </a:r>
            <a:r>
              <a:rPr lang="en-US" sz="2800" dirty="0" smtClean="0"/>
              <a:t>considered </a:t>
            </a:r>
            <a:r>
              <a:rPr lang="en-US" sz="2800" dirty="0"/>
              <a:t>as </a:t>
            </a:r>
            <a:r>
              <a:rPr lang="en-US" sz="2800" dirty="0" err="1"/>
              <a:t>periodontopathic</a:t>
            </a:r>
            <a:r>
              <a:rPr lang="en-US" sz="2800" dirty="0"/>
              <a:t> organisms</a:t>
            </a:r>
            <a:r>
              <a:rPr lang="en-US" sz="2800" dirty="0" smtClean="0"/>
              <a:t>.</a:t>
            </a:r>
          </a:p>
          <a:p>
            <a:r>
              <a:rPr lang="en-US" sz="2800" i="1" dirty="0" err="1"/>
              <a:t>Prevotella</a:t>
            </a:r>
            <a:r>
              <a:rPr lang="en-US" sz="2800" i="1" dirty="0"/>
              <a:t> spp</a:t>
            </a:r>
            <a:r>
              <a:rPr lang="en-US" sz="2800" dirty="0"/>
              <a:t>. include </a:t>
            </a:r>
            <a:r>
              <a:rPr lang="en-US" sz="2800" b="1" dirty="0" err="1">
                <a:solidFill>
                  <a:srgbClr val="FF0000"/>
                </a:solidFill>
              </a:rPr>
              <a:t>saccharolytic</a:t>
            </a:r>
            <a:r>
              <a:rPr lang="en-US" sz="2800" b="1" dirty="0">
                <a:solidFill>
                  <a:srgbClr val="FF0000"/>
                </a:solidFill>
              </a:rPr>
              <a:t> oral and genitourinary species;</a:t>
            </a:r>
            <a:r>
              <a:rPr lang="en-US" sz="2800" dirty="0"/>
              <a:t> some species are </a:t>
            </a:r>
            <a:r>
              <a:rPr lang="en-US" sz="2800" dirty="0" err="1"/>
              <a:t>periodontopathic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866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6781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● Collectively</a:t>
            </a:r>
            <a:r>
              <a:rPr lang="en-US" sz="2800" dirty="0"/>
              <a:t>, </a:t>
            </a:r>
            <a:r>
              <a:rPr lang="en-US" sz="2800" b="1" i="1" dirty="0">
                <a:solidFill>
                  <a:srgbClr val="C00000"/>
                </a:solidFill>
              </a:rPr>
              <a:t>Tannerella, Porphyromonas </a:t>
            </a:r>
            <a:r>
              <a:rPr lang="en-US" sz="2800" dirty="0"/>
              <a:t>and </a:t>
            </a:r>
            <a:r>
              <a:rPr lang="en-US" sz="2800" b="1" i="1" dirty="0">
                <a:solidFill>
                  <a:srgbClr val="C00000"/>
                </a:solidFill>
              </a:rPr>
              <a:t>Prevotella</a:t>
            </a:r>
            <a:r>
              <a:rPr lang="en-US" sz="2800" dirty="0"/>
              <a:t> </a:t>
            </a:r>
            <a:r>
              <a:rPr lang="en-US" sz="2800" dirty="0" smtClean="0"/>
              <a:t>species are </a:t>
            </a:r>
            <a:r>
              <a:rPr lang="en-US" sz="2800" dirty="0"/>
              <a:t>referred to as </a:t>
            </a:r>
            <a:r>
              <a:rPr lang="en-US" sz="2800" b="1" dirty="0">
                <a:solidFill>
                  <a:srgbClr val="00B0F0"/>
                </a:solidFill>
              </a:rPr>
              <a:t>black-pigmented anaerobes</a:t>
            </a:r>
            <a:r>
              <a:rPr lang="en-US" sz="2800" dirty="0"/>
              <a:t>, as </a:t>
            </a:r>
            <a:r>
              <a:rPr lang="en-US" sz="2800" dirty="0" smtClean="0"/>
              <a:t>some organisms </a:t>
            </a:r>
            <a:r>
              <a:rPr lang="en-US" sz="2800" dirty="0"/>
              <a:t>from these genera form a characteristic </a:t>
            </a:r>
            <a:r>
              <a:rPr lang="en-US" sz="2800" b="1" dirty="0">
                <a:solidFill>
                  <a:srgbClr val="00B050"/>
                </a:solidFill>
              </a:rPr>
              <a:t>brown </a:t>
            </a:r>
            <a:r>
              <a:rPr lang="en-US" sz="2800" b="1" dirty="0" smtClean="0">
                <a:solidFill>
                  <a:srgbClr val="00B050"/>
                </a:solidFill>
              </a:rPr>
              <a:t>or black </a:t>
            </a:r>
            <a:r>
              <a:rPr lang="en-US" sz="2800" dirty="0"/>
              <a:t>pigment on </a:t>
            </a:r>
            <a:r>
              <a:rPr lang="en-US" sz="2800" dirty="0">
                <a:solidFill>
                  <a:srgbClr val="00B050"/>
                </a:solidFill>
              </a:rPr>
              <a:t>blood </a:t>
            </a:r>
            <a:r>
              <a:rPr lang="en-US" sz="2800" dirty="0" smtClean="0">
                <a:solidFill>
                  <a:srgbClr val="00B050"/>
                </a:solidFill>
              </a:rPr>
              <a:t>agar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718804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>
            <a:normAutofit/>
          </a:bodyPr>
          <a:lstStyle/>
          <a:p>
            <a:r>
              <a:rPr lang="en-US" i="1" dirty="0" err="1"/>
              <a:t>Bacteroides</a:t>
            </a:r>
            <a:r>
              <a:rPr lang="en-US" i="1" dirty="0"/>
              <a:t> </a:t>
            </a:r>
            <a:r>
              <a:rPr lang="en-US" i="1" dirty="0" err="1" smtClean="0"/>
              <a:t>fragilis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162800" cy="4343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Habitat </a:t>
            </a:r>
            <a:r>
              <a:rPr lang="en-US" sz="3600" dirty="0">
                <a:solidFill>
                  <a:srgbClr val="FF0000"/>
                </a:solidFill>
              </a:rPr>
              <a:t>and transmission</a:t>
            </a:r>
          </a:p>
          <a:p>
            <a:r>
              <a:rPr lang="en-US" sz="2800" dirty="0"/>
              <a:t>Bacteroides species are the most predominant flora in </a:t>
            </a:r>
            <a:r>
              <a:rPr lang="en-US" sz="2800" dirty="0" smtClean="0"/>
              <a:t>the intestine (10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cells </a:t>
            </a:r>
            <a:r>
              <a:rPr lang="en-US" sz="2800" dirty="0"/>
              <a:t>per gram of faeces</a:t>
            </a:r>
            <a:r>
              <a:rPr lang="en-US" sz="28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081277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i="1" dirty="0" err="1"/>
              <a:t>Bacteroides</a:t>
            </a:r>
            <a:r>
              <a:rPr lang="en-US" i="1" dirty="0"/>
              <a:t> fragilis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Characteristics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Strictly </a:t>
            </a:r>
            <a:r>
              <a:rPr lang="en-US" sz="2800" dirty="0"/>
              <a:t>anaerobic, Gram-negative, non-motile, </a:t>
            </a:r>
            <a:r>
              <a:rPr lang="en-US" sz="2800" dirty="0" smtClean="0"/>
              <a:t>non-spore forming bacilli</a:t>
            </a:r>
            <a:r>
              <a:rPr lang="en-US" sz="2800" dirty="0"/>
              <a:t>, but may </a:t>
            </a:r>
            <a:r>
              <a:rPr lang="en-US" sz="2800" dirty="0" smtClean="0"/>
              <a:t>appear pleomorphic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polysaccharide capsule </a:t>
            </a:r>
            <a:r>
              <a:rPr lang="en-US" sz="2800" dirty="0"/>
              <a:t>is an important </a:t>
            </a:r>
            <a:r>
              <a:rPr lang="en-US" sz="2800" dirty="0">
                <a:solidFill>
                  <a:srgbClr val="FF0000"/>
                </a:solidFill>
              </a:rPr>
              <a:t>virulence factor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863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Bacteroides</a:t>
            </a:r>
            <a:r>
              <a:rPr lang="en-US" dirty="0"/>
              <a:t> Gram Stain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52" y="2057400"/>
            <a:ext cx="589903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145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1"/>
            <a:ext cx="6965245" cy="914400"/>
          </a:xfrm>
        </p:spPr>
        <p:txBody>
          <a:bodyPr>
            <a:normAutofit/>
          </a:bodyPr>
          <a:lstStyle/>
          <a:p>
            <a:r>
              <a:rPr lang="en-US" sz="3200" i="1" dirty="0" err="1">
                <a:solidFill>
                  <a:schemeClr val="tx1"/>
                </a:solidFill>
              </a:rPr>
              <a:t>Bacteroides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</a:rPr>
              <a:t>fragilis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9342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200" b="1" dirty="0">
                <a:solidFill>
                  <a:srgbClr val="FF0000"/>
                </a:solidFill>
              </a:rPr>
              <a:t>Culture and identification</a:t>
            </a:r>
            <a:endParaRPr lang="en-US" sz="4200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These </a:t>
            </a:r>
            <a:r>
              <a:rPr lang="en-US" dirty="0"/>
              <a:t>organisms have stringent growth requirements; </a:t>
            </a:r>
            <a:r>
              <a:rPr lang="en-US" dirty="0" smtClean="0"/>
              <a:t>they demonstrate </a:t>
            </a:r>
            <a:r>
              <a:rPr lang="en-US" dirty="0"/>
              <a:t>slow growth on blood agar and appear as </a:t>
            </a:r>
            <a:r>
              <a:rPr lang="en-US" dirty="0">
                <a:solidFill>
                  <a:srgbClr val="00B0F0"/>
                </a:solidFill>
              </a:rPr>
              <a:t>grey </a:t>
            </a:r>
            <a:r>
              <a:rPr lang="en-US" dirty="0" smtClean="0">
                <a:solidFill>
                  <a:srgbClr val="00B0F0"/>
                </a:solidFill>
              </a:rPr>
              <a:t>to opaque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translucent colonies</a:t>
            </a:r>
            <a:r>
              <a:rPr lang="en-US" dirty="0"/>
              <a:t>. They grow well in </a:t>
            </a:r>
            <a:r>
              <a:rPr lang="en-US" b="1" dirty="0" smtClean="0">
                <a:solidFill>
                  <a:srgbClr val="C00000"/>
                </a:solidFill>
              </a:rPr>
              <a:t>Robertson's cooked </a:t>
            </a:r>
            <a:r>
              <a:rPr lang="en-US" b="1" dirty="0">
                <a:solidFill>
                  <a:srgbClr val="C00000"/>
                </a:solidFill>
              </a:rPr>
              <a:t>meat</a:t>
            </a:r>
            <a:r>
              <a:rPr lang="en-US" dirty="0"/>
              <a:t> medium supplemented with yeast extract.</a:t>
            </a:r>
          </a:p>
          <a:p>
            <a:r>
              <a:rPr lang="en-US" dirty="0"/>
              <a:t>Identified by biochemical tests, growth inhibition by </a:t>
            </a:r>
            <a:r>
              <a:rPr lang="en-US" dirty="0" smtClean="0"/>
              <a:t>bile salts</a:t>
            </a:r>
            <a:r>
              <a:rPr lang="en-US" dirty="0"/>
              <a:t>, antibiotic resistance tests and gas-liquid </a:t>
            </a:r>
            <a:r>
              <a:rPr lang="en-US" dirty="0" smtClean="0"/>
              <a:t>chromatographic analysis </a:t>
            </a:r>
            <a:r>
              <a:rPr lang="en-US" dirty="0"/>
              <a:t>of fatty </a:t>
            </a:r>
            <a:r>
              <a:rPr lang="en-US" dirty="0" smtClean="0"/>
              <a:t>acid, </a:t>
            </a:r>
            <a:r>
              <a:rPr lang="en-US" dirty="0"/>
              <a:t>end-products of glucose metabolism.</a:t>
            </a:r>
          </a:p>
        </p:txBody>
      </p:sp>
    </p:spTree>
    <p:extLst>
      <p:ext uri="{BB962C8B-B14F-4D97-AF65-F5344CB8AC3E}">
        <p14:creationId xmlns:p14="http://schemas.microsoft.com/office/powerpoint/2010/main" val="108288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ass Layers">
  <a:themeElements>
    <a:clrScheme name="Glass Layers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lass Layers">
  <a:themeElements>
    <a:clrScheme name="Glass Layers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lass Layers">
  <a:themeElements>
    <a:clrScheme name="Glass Layers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Glass Layers">
  <a:themeElements>
    <a:clrScheme name="Glass Layers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385</TotalTime>
  <Words>820</Words>
  <Application>Microsoft Office PowerPoint</Application>
  <PresentationFormat>عرض على الشاشة (3:4)‏</PresentationFormat>
  <Paragraphs>87</Paragraphs>
  <Slides>25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6</vt:i4>
      </vt:variant>
      <vt:variant>
        <vt:lpstr>عناوين الشرائح</vt:lpstr>
      </vt:variant>
      <vt:variant>
        <vt:i4>25</vt:i4>
      </vt:variant>
    </vt:vector>
  </HeadingPairs>
  <TitlesOfParts>
    <vt:vector size="31" baseType="lpstr">
      <vt:lpstr>Theme1</vt:lpstr>
      <vt:lpstr>Glass Layers</vt:lpstr>
      <vt:lpstr>1_Glass Layers</vt:lpstr>
      <vt:lpstr>2_Glass Layers</vt:lpstr>
      <vt:lpstr>3_Glass Layers</vt:lpstr>
      <vt:lpstr>Pushpin</vt:lpstr>
      <vt:lpstr>Bacteroides, Tannerella, Porphyromonas and Prevotella</vt:lpstr>
      <vt:lpstr>The genera described </vt:lpstr>
      <vt:lpstr>عرض تقديمي في PowerPoint</vt:lpstr>
      <vt:lpstr>عرض تقديمي في PowerPoint</vt:lpstr>
      <vt:lpstr>عرض تقديمي في PowerPoint</vt:lpstr>
      <vt:lpstr>Bacteroides fragilis</vt:lpstr>
      <vt:lpstr>Bacteroides fragilis</vt:lpstr>
      <vt:lpstr>Bacteroides Gram Stain</vt:lpstr>
      <vt:lpstr>Bacteroides fragilis</vt:lpstr>
      <vt:lpstr>Bacteroides Virulence Factors</vt:lpstr>
      <vt:lpstr>Bacteroides fragilis</vt:lpstr>
      <vt:lpstr>B. fragilis</vt:lpstr>
      <vt:lpstr>Bacteroides fragilis </vt:lpstr>
      <vt:lpstr>TANNERELLA (T.forsythia)</vt:lpstr>
      <vt:lpstr>Characteristics</vt:lpstr>
      <vt:lpstr>عرض تقديمي في PowerPoint</vt:lpstr>
      <vt:lpstr>Porphyromonas gingivalis</vt:lpstr>
      <vt:lpstr>Culture and identification</vt:lpstr>
      <vt:lpstr>Pathogenicity</vt:lpstr>
      <vt:lpstr>عرض تقديمي في PowerPoint</vt:lpstr>
      <vt:lpstr>PREVOTELLAE</vt:lpstr>
      <vt:lpstr>Prevotella spp.</vt:lpstr>
      <vt:lpstr>Prevotella</vt:lpstr>
      <vt:lpstr>Prevotella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Bacteroides, Tannerella, Porphyromonas and Prevotella</dc:title>
  <dc:creator>Salwa</dc:creator>
  <cp:lastModifiedBy>Dell</cp:lastModifiedBy>
  <cp:revision>40</cp:revision>
  <dcterms:created xsi:type="dcterms:W3CDTF">2006-08-16T00:00:00Z</dcterms:created>
  <dcterms:modified xsi:type="dcterms:W3CDTF">2014-03-06T19:54:55Z</dcterms:modified>
</cp:coreProperties>
</file>