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8"/>
  </p:notesMasterIdLst>
  <p:sldIdLst>
    <p:sldId id="256" r:id="rId2"/>
    <p:sldId id="272" r:id="rId3"/>
    <p:sldId id="257" r:id="rId4"/>
    <p:sldId id="258" r:id="rId5"/>
    <p:sldId id="259" r:id="rId6"/>
    <p:sldId id="273" r:id="rId7"/>
    <p:sldId id="275" r:id="rId8"/>
    <p:sldId id="276" r:id="rId9"/>
    <p:sldId id="278" r:id="rId10"/>
    <p:sldId id="279" r:id="rId11"/>
    <p:sldId id="260" r:id="rId12"/>
    <p:sldId id="281" r:id="rId13"/>
    <p:sldId id="283" r:id="rId14"/>
    <p:sldId id="285" r:id="rId15"/>
    <p:sldId id="286" r:id="rId16"/>
    <p:sldId id="287" r:id="rId17"/>
    <p:sldId id="270" r:id="rId18"/>
    <p:sldId id="288" r:id="rId19"/>
    <p:sldId id="290" r:id="rId20"/>
    <p:sldId id="291" r:id="rId21"/>
    <p:sldId id="293" r:id="rId22"/>
    <p:sldId id="295" r:id="rId23"/>
    <p:sldId id="297" r:id="rId24"/>
    <p:sldId id="299" r:id="rId25"/>
    <p:sldId id="303" r:id="rId26"/>
    <p:sldId id="305" r:id="rId27"/>
    <p:sldId id="261" r:id="rId28"/>
    <p:sldId id="262" r:id="rId29"/>
    <p:sldId id="263" r:id="rId30"/>
    <p:sldId id="271" r:id="rId31"/>
    <p:sldId id="264" r:id="rId32"/>
    <p:sldId id="265" r:id="rId33"/>
    <p:sldId id="266" r:id="rId34"/>
    <p:sldId id="267" r:id="rId35"/>
    <p:sldId id="268" r:id="rId36"/>
    <p:sldId id="269" r:id="rId3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276" y="-6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83A3F2-058A-4DF1-B9B4-29D4E66ACD6C}" type="datetimeFigureOut">
              <a:rPr lang="en-US" smtClean="0"/>
              <a:pPr/>
              <a:t>9/21/2013</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7E9199-41F4-4D17-A59B-371FFC49684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D2BA98A-A9E1-45DB-91C3-C0A35B7BEC74}" type="slidenum">
              <a:rPr lang="en-US"/>
              <a:pPr/>
              <a:t>7</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EEF0A179-4202-4967-8725-D376BB30D618}" type="slidenum">
              <a:rPr lang="en-US"/>
              <a:pPr/>
              <a:t>18</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6C932725-FA0B-47AB-A84B-B177597001B3}" type="slidenum">
              <a:rPr lang="en-US"/>
              <a:pPr/>
              <a:t>19</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3CBF5216-C3A8-4EE1-B497-E321BD2D4148}" type="slidenum">
              <a:rPr lang="en-US"/>
              <a:pPr/>
              <a:t>20</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C8ECDF5F-E2F9-4010-ACC6-E0888CD704E7}" type="slidenum">
              <a:rPr lang="en-US"/>
              <a:pPr/>
              <a:t>21</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C2ADB58D-9C56-41F3-BF64-65094BA69AF3}" type="slidenum">
              <a:rPr lang="en-US"/>
              <a:pPr/>
              <a:t>22</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5DF05EF5-3E42-4612-AE4F-3A37FED25467}" type="slidenum">
              <a:rPr lang="en-US"/>
              <a:pPr/>
              <a:t>23</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B0A1E633-D7B5-4256-9D16-74C56E8998F5}" type="slidenum">
              <a:rPr lang="en-US"/>
              <a:pPr/>
              <a:t>24</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FF07C7CA-E9B1-4FB4-AFC8-BF0E287F4595}" type="slidenum">
              <a:rPr lang="en-US"/>
              <a:pPr/>
              <a:t>25</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3C873EF8-F742-4F57-963B-7865C72BCF94}" type="slidenum">
              <a:rPr lang="en-US"/>
              <a:pPr/>
              <a:t>26</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8E9DA80-96B2-4C22-80F4-12DD2F58F68F}" type="slidenum">
              <a:rPr lang="en-US"/>
              <a:pPr/>
              <a:t>8</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605D462-B67D-4ECD-A1A1-5506920C4530}" type="slidenum">
              <a:rPr lang="en-US"/>
              <a:pPr/>
              <a:t>9</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BDB70AE-1072-4328-89B4-8F19218B9003}" type="slidenum">
              <a:rPr lang="en-US"/>
              <a:pPr/>
              <a:t>10</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5BAD4FD5-BF1D-4049-B6B8-2D2D1DEF7D3D}" type="slidenum">
              <a:rPr lang="en-US"/>
              <a:pPr/>
              <a:t>12</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3A732B0-EF97-450E-B811-CB6323675C7F}" type="slidenum">
              <a:rPr lang="en-US"/>
              <a:pPr/>
              <a:t>13</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5A12FBF5-3937-4AF5-BC3D-4793AC97E901}" type="slidenum">
              <a:rPr lang="en-US"/>
              <a:pPr/>
              <a:t>14</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6FE4904-9952-4860-B1DA-2C1ABB99FD2B}" type="slidenum">
              <a:rPr lang="en-US"/>
              <a:pPr/>
              <a:t>15</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2CC893E0-D2D0-47A4-A958-0B547B8401F7}" type="slidenum">
              <a:rPr lang="en-US"/>
              <a:pPr/>
              <a:t>16</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مستدير الزوايا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وان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ar-SA" smtClean="0"/>
              <a:t>انقر لتحرير نمط العنوان الرئيسي</a:t>
            </a:r>
            <a:endParaRPr kumimoji="0" lang="en-US"/>
          </a:p>
        </p:txBody>
      </p:sp>
      <p:sp>
        <p:nvSpPr>
          <p:cNvPr id="20" name="عنوان فرعي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9" name="عنصر نائب للتاريخ 18"/>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11" name="عنصر نائب لرقم الشريحة 10"/>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02920" y="530352"/>
            <a:ext cx="8183880" cy="4187952"/>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4"/>
            <a:ext cx="1981200" cy="5257799"/>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33400" y="533402"/>
            <a:ext cx="5943600" cy="525780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502920" y="530352"/>
            <a:ext cx="8183880" cy="4187952"/>
          </a:xfrm>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مستطيل مستدير الزوايا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مستدير الزوايا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nchor="b"/>
          <a:lstStyle>
            <a:lvl1pPr>
              <a:defRPr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7402BA-208B-4355-96A3-F25ACB1CD41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ذو زاوية واحدة مستديرة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AABDA00-760D-4CE1-B9DE-8B744948B17B}" type="datetimeFigureOut">
              <a:rPr lang="ar-IQ" smtClean="0"/>
              <a:pPr/>
              <a:t>17/11/1434</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E7402BA-208B-4355-96A3-F25ACB1CD418}" type="slidenum">
              <a:rPr lang="ar-IQ" smtClean="0"/>
              <a:pPr/>
              <a:t>‹#›</a:t>
            </a:fld>
            <a:endParaRPr lang="ar-IQ"/>
          </a:p>
        </p:txBody>
      </p:sp>
      <p:sp>
        <p:nvSpPr>
          <p:cNvPr id="3" name="عنصر نائب للصورة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ar-SA" smtClean="0"/>
              <a:t>انقر فوق الرمز لإضافة صورة</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مستدير الزوايا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عنصر نائب للعنوان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5" name="عنصر نائب للتاريخ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AABDA00-760D-4CE1-B9DE-8B744948B17B}" type="datetimeFigureOut">
              <a:rPr lang="ar-IQ" smtClean="0"/>
              <a:pPr/>
              <a:t>17/11/1434</a:t>
            </a:fld>
            <a:endParaRPr lang="ar-IQ"/>
          </a:p>
        </p:txBody>
      </p:sp>
      <p:sp>
        <p:nvSpPr>
          <p:cNvPr id="18" name="عنصر نائب للتذييل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عنصر نائب لرقم الشريحة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E7402BA-208B-4355-96A3-F25ACB1CD41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2200" y="1988840"/>
            <a:ext cx="2361104" cy="1470025"/>
          </a:xfrm>
        </p:spPr>
        <p:txBody>
          <a:bodyPr>
            <a:normAutofit fontScale="90000"/>
          </a:bodyPr>
          <a:lstStyle/>
          <a:p>
            <a:r>
              <a:rPr lang="en-US" sz="4800" dirty="0">
                <a:latin typeface="Balthazar" pitchFamily="2" charset="0"/>
              </a:rPr>
              <a:t>Intelligence</a:t>
            </a:r>
            <a:r>
              <a:rPr lang="en-US" dirty="0"/>
              <a:t/>
            </a:r>
            <a:br>
              <a:rPr lang="en-US" dirty="0"/>
            </a:br>
            <a:endParaRPr lang="ar-IQ" dirty="0"/>
          </a:p>
        </p:txBody>
      </p:sp>
      <p:sp>
        <p:nvSpPr>
          <p:cNvPr id="3" name="Subtitle 2"/>
          <p:cNvSpPr>
            <a:spLocks noGrp="1"/>
          </p:cNvSpPr>
          <p:nvPr>
            <p:ph type="subTitle" idx="1"/>
          </p:nvPr>
        </p:nvSpPr>
        <p:spPr>
          <a:xfrm>
            <a:off x="539552" y="5996264"/>
            <a:ext cx="7117180" cy="861420"/>
          </a:xfrm>
        </p:spPr>
        <p:txBody>
          <a:bodyPr/>
          <a:lstStyle/>
          <a:p>
            <a:r>
              <a:rPr lang="en-US" dirty="0" smtClean="0">
                <a:latin typeface="Balthazar" pitchFamily="2" charset="0"/>
              </a:rPr>
              <a:t>Prof. Dr. </a:t>
            </a:r>
            <a:r>
              <a:rPr lang="en-US" dirty="0" err="1" smtClean="0">
                <a:latin typeface="Balthazar" pitchFamily="2" charset="0"/>
              </a:rPr>
              <a:t>Elham</a:t>
            </a:r>
            <a:r>
              <a:rPr lang="en-US" dirty="0" smtClean="0">
                <a:latin typeface="Balthazar" pitchFamily="2" charset="0"/>
              </a:rPr>
              <a:t> </a:t>
            </a:r>
            <a:r>
              <a:rPr lang="en-US" dirty="0" err="1" smtClean="0">
                <a:latin typeface="Balthazar" pitchFamily="2" charset="0"/>
              </a:rPr>
              <a:t>AlJammas</a:t>
            </a:r>
            <a:endParaRPr lang="en-US" dirty="0" smtClean="0">
              <a:latin typeface="Balthazar" pitchFamily="2" charset="0"/>
              <a:ea typeface="BatangChe" pitchFamily="49" charset="-127"/>
            </a:endParaRPr>
          </a:p>
          <a:p>
            <a:r>
              <a:rPr lang="en-US" dirty="0" smtClean="0">
                <a:latin typeface="BatangChe" pitchFamily="49" charset="-127"/>
                <a:ea typeface="BatangChe" pitchFamily="49" charset="-127"/>
              </a:rPr>
              <a:t>22/9/2013</a:t>
            </a:r>
            <a:endParaRPr lang="ar-IQ" dirty="0">
              <a:latin typeface="BatangChe" pitchFamily="49" charset="-127"/>
              <a:ea typeface="BatangChe" pitchFamily="49" charset="-127"/>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5536" y="548680"/>
            <a:ext cx="4896544" cy="5472608"/>
          </a:xfrm>
          <a:prstGeom prst="rect">
            <a:avLst/>
          </a:prstGeom>
        </p:spPr>
      </p:pic>
    </p:spTree>
    <p:extLst>
      <p:ext uri="{BB962C8B-B14F-4D97-AF65-F5344CB8AC3E}">
        <p14:creationId xmlns="" xmlns:p14="http://schemas.microsoft.com/office/powerpoint/2010/main" val="976052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502920" y="404664"/>
            <a:ext cx="8183880" cy="1080120"/>
          </a:xfrm>
        </p:spPr>
        <p:txBody>
          <a:bodyPr/>
          <a:lstStyle/>
          <a:p>
            <a:pPr eaLnBrk="1" hangingPunct="1">
              <a:defRPr/>
            </a:pPr>
            <a:r>
              <a:rPr lang="en-US" dirty="0" smtClean="0"/>
              <a:t>5.The Stanford-</a:t>
            </a:r>
            <a:r>
              <a:rPr lang="en-US" dirty="0" err="1" smtClean="0"/>
              <a:t>Binet</a:t>
            </a:r>
            <a:r>
              <a:rPr lang="en-US" dirty="0" smtClean="0"/>
              <a:t> Test</a:t>
            </a:r>
          </a:p>
        </p:txBody>
      </p:sp>
      <p:sp>
        <p:nvSpPr>
          <p:cNvPr id="196611" name="Rectangle 3"/>
          <p:cNvSpPr>
            <a:spLocks noGrp="1" noChangeArrowheads="1"/>
          </p:cNvSpPr>
          <p:nvPr>
            <p:ph idx="1"/>
          </p:nvPr>
        </p:nvSpPr>
        <p:spPr>
          <a:xfrm>
            <a:off x="467544" y="1556792"/>
            <a:ext cx="8183880" cy="3600400"/>
          </a:xfrm>
        </p:spPr>
        <p:txBody>
          <a:bodyPr>
            <a:noAutofit/>
          </a:bodyPr>
          <a:lstStyle/>
          <a:p>
            <a:pPr eaLnBrk="1" hangingPunct="1">
              <a:lnSpc>
                <a:spcPct val="80000"/>
              </a:lnSpc>
              <a:defRPr/>
            </a:pPr>
            <a:r>
              <a:rPr lang="en-US" sz="2000" dirty="0" smtClean="0"/>
              <a:t>Originated in early 1900s by </a:t>
            </a:r>
            <a:r>
              <a:rPr lang="en-US" sz="2000" dirty="0" err="1" smtClean="0"/>
              <a:t>Binet</a:t>
            </a:r>
            <a:r>
              <a:rPr lang="en-US" sz="2000" dirty="0" smtClean="0"/>
              <a:t> and Simon as a means of placing children in appropriate tracks in school--basically a project of finding questions that discriminated among children and successfully predicted school performance (grades, teachers' opinions). They didn't have a theory</a:t>
            </a:r>
            <a:r>
              <a:rPr lang="en-US" sz="2000" dirty="0" smtClean="0"/>
              <a:t>.</a:t>
            </a:r>
          </a:p>
          <a:p>
            <a:pPr eaLnBrk="1" hangingPunct="1">
              <a:lnSpc>
                <a:spcPct val="80000"/>
              </a:lnSpc>
              <a:defRPr/>
            </a:pPr>
            <a:endParaRPr lang="en-US" sz="2000" dirty="0" smtClean="0"/>
          </a:p>
          <a:p>
            <a:pPr eaLnBrk="1" hangingPunct="1">
              <a:lnSpc>
                <a:spcPct val="80000"/>
              </a:lnSpc>
              <a:defRPr/>
            </a:pPr>
            <a:r>
              <a:rPr lang="en-US" sz="2000" dirty="0" smtClean="0"/>
              <a:t>The point was to find items that discriminated among children as follows</a:t>
            </a:r>
            <a:r>
              <a:rPr lang="en-US" sz="2000" dirty="0" smtClean="0"/>
              <a:t>:</a:t>
            </a:r>
          </a:p>
          <a:p>
            <a:pPr eaLnBrk="1" hangingPunct="1">
              <a:lnSpc>
                <a:spcPct val="80000"/>
              </a:lnSpc>
              <a:defRPr/>
            </a:pPr>
            <a:endParaRPr lang="en-US" sz="2000" dirty="0" smtClean="0"/>
          </a:p>
          <a:p>
            <a:pPr eaLnBrk="1" hangingPunct="1">
              <a:lnSpc>
                <a:spcPct val="80000"/>
              </a:lnSpc>
              <a:defRPr/>
            </a:pPr>
            <a:r>
              <a:rPr lang="en-US" sz="2000" dirty="0" smtClean="0"/>
              <a:t>The items of the test were retained only if they were useful in sorting children by age. E.g., an item would be retained if it was passed by 40% of 5-year olds, 60% of 6-year-olds, and 80% of 7-year-olds</a:t>
            </a:r>
            <a:r>
              <a:rPr lang="en-US" sz="2000" dirty="0" smtClean="0"/>
              <a:t>.</a:t>
            </a:r>
          </a:p>
          <a:p>
            <a:pPr eaLnBrk="1" hangingPunct="1">
              <a:lnSpc>
                <a:spcPct val="80000"/>
              </a:lnSpc>
              <a:defRPr/>
            </a:pPr>
            <a:r>
              <a:rPr lang="en-US" sz="2000" dirty="0" smtClean="0"/>
              <a:t> </a:t>
            </a:r>
            <a:endParaRPr lang="en-US" sz="2000" dirty="0" smtClean="0"/>
          </a:p>
          <a:p>
            <a:pPr eaLnBrk="1" hangingPunct="1">
              <a:lnSpc>
                <a:spcPct val="80000"/>
              </a:lnSpc>
              <a:defRPr/>
            </a:pPr>
            <a:r>
              <a:rPr lang="en-US" sz="2000" dirty="0" smtClean="0"/>
              <a:t>Mental age is an index of child's performance level compared to the average for children of the same age.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125113" cy="636443"/>
          </a:xfrm>
        </p:spPr>
        <p:txBody>
          <a:bodyPr>
            <a:normAutofit fontScale="90000"/>
          </a:bodyPr>
          <a:lstStyle/>
          <a:p>
            <a:r>
              <a:rPr lang="en-US" sz="2400" i="1" dirty="0">
                <a:effectLst>
                  <a:outerShdw blurRad="38100" dist="38100" dir="2700000" algn="tl">
                    <a:srgbClr val="000000">
                      <a:alpha val="43137"/>
                    </a:srgbClr>
                  </a:outerShdw>
                </a:effectLst>
              </a:rPr>
              <a:t>Some important facts about intelligence:</a:t>
            </a:r>
            <a:endParaRPr lang="ar-IQ" sz="24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71600" y="1268760"/>
            <a:ext cx="7883035" cy="5040559"/>
          </a:xfrm>
        </p:spPr>
        <p:txBody>
          <a:bodyPr>
            <a:normAutofit fontScale="92500" lnSpcReduction="20000"/>
          </a:bodyPr>
          <a:lstStyle/>
          <a:p>
            <a:pPr marL="0" indent="0" algn="l">
              <a:buNone/>
            </a:pPr>
            <a:r>
              <a:rPr lang="en-US" sz="2400" dirty="0"/>
              <a:t/>
            </a:r>
            <a:br>
              <a:rPr lang="en-US" sz="2400" dirty="0"/>
            </a:br>
            <a:r>
              <a:rPr lang="en-US" sz="2400" dirty="0"/>
              <a:t>* many factors could contribute to the individual differences level but culture &amp; ethnicity &amp; IQ test bias due to linguistic, economical &amp; educational differences.</a:t>
            </a:r>
            <a:br>
              <a:rPr lang="en-US" sz="2400" dirty="0"/>
            </a:br>
            <a:r>
              <a:rPr lang="en-US" sz="2400" dirty="0"/>
              <a:t>* Mental ability tends to increase up to the age of 26, level off for the next 10 years , and then decline after age 49 but recent research proved that IQ is increasing all over the world due to positive environmental influences through stimulation &amp; communication.</a:t>
            </a:r>
            <a:br>
              <a:rPr lang="en-US" sz="2400" dirty="0"/>
            </a:br>
            <a:r>
              <a:rPr lang="en-US" sz="2400" dirty="0"/>
              <a:t>* The most useful intelligence test must measure a variety of skills and abilities including verbal – performance timed untimed culture free culture bound early learned late learned,.</a:t>
            </a:r>
            <a:br>
              <a:rPr lang="en-US" sz="2400" dirty="0"/>
            </a:br>
            <a:r>
              <a:rPr lang="en-US" sz="2400" dirty="0"/>
              <a:t>* Test measure present functioning ability not necessarily of future potential</a:t>
            </a:r>
          </a:p>
          <a:p>
            <a:pPr marL="0" indent="0" algn="l">
              <a:buNone/>
            </a:pPr>
            <a:endParaRPr lang="ar-IQ" dirty="0"/>
          </a:p>
        </p:txBody>
      </p:sp>
    </p:spTree>
    <p:extLst>
      <p:ext uri="{BB962C8B-B14F-4D97-AF65-F5344CB8AC3E}">
        <p14:creationId xmlns="" xmlns:p14="http://schemas.microsoft.com/office/powerpoint/2010/main" val="509816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371600" y="152400"/>
            <a:ext cx="6477000" cy="1548408"/>
          </a:xfrm>
        </p:spPr>
        <p:txBody>
          <a:bodyPr>
            <a:normAutofit/>
          </a:bodyPr>
          <a:lstStyle/>
          <a:p>
            <a:pPr eaLnBrk="1" hangingPunct="1">
              <a:defRPr/>
            </a:pPr>
            <a:r>
              <a:rPr lang="en-US" sz="3300" b="1" dirty="0" smtClean="0"/>
              <a:t>The Traditional Approach: The Wechsler Scales</a:t>
            </a:r>
          </a:p>
        </p:txBody>
      </p:sp>
      <p:sp>
        <p:nvSpPr>
          <p:cNvPr id="199683" name="Rectangle 3"/>
          <p:cNvSpPr>
            <a:spLocks noGrp="1" noChangeArrowheads="1"/>
          </p:cNvSpPr>
          <p:nvPr>
            <p:ph idx="1"/>
          </p:nvPr>
        </p:nvSpPr>
        <p:spPr>
          <a:xfrm>
            <a:off x="685800" y="1916832"/>
            <a:ext cx="7696200" cy="3874368"/>
          </a:xfrm>
        </p:spPr>
        <p:txBody>
          <a:bodyPr/>
          <a:lstStyle/>
          <a:p>
            <a:pPr eaLnBrk="1" hangingPunct="1">
              <a:defRPr/>
            </a:pPr>
            <a:r>
              <a:rPr lang="en-US" sz="2800" b="1" dirty="0" smtClean="0"/>
              <a:t>The Wechsler Scales: Separate verbal and performance scores</a:t>
            </a:r>
          </a:p>
          <a:p>
            <a:pPr lvl="2" eaLnBrk="1" hangingPunct="1">
              <a:defRPr/>
            </a:pPr>
            <a:r>
              <a:rPr lang="en-US" b="1" dirty="0" smtClean="0">
                <a:solidFill>
                  <a:srgbClr val="FF0000"/>
                </a:solidFill>
              </a:rPr>
              <a:t>Verbal</a:t>
            </a:r>
            <a:r>
              <a:rPr lang="en-US" b="1" dirty="0" smtClean="0"/>
              <a:t>: General information, arithmetic, similarities between words, digit </a:t>
            </a:r>
            <a:r>
              <a:rPr lang="en-US" b="1" dirty="0" smtClean="0"/>
              <a:t>span</a:t>
            </a:r>
          </a:p>
          <a:p>
            <a:pPr lvl="2" eaLnBrk="1" hangingPunct="1">
              <a:defRPr/>
            </a:pPr>
            <a:endParaRPr lang="en-US" b="1" dirty="0" smtClean="0"/>
          </a:p>
          <a:p>
            <a:pPr lvl="2" eaLnBrk="1" hangingPunct="1">
              <a:defRPr/>
            </a:pPr>
            <a:r>
              <a:rPr lang="en-US" b="1" dirty="0" smtClean="0">
                <a:solidFill>
                  <a:srgbClr val="FF0000"/>
                </a:solidFill>
              </a:rPr>
              <a:t>Performance</a:t>
            </a:r>
            <a:r>
              <a:rPr lang="en-US" b="1" dirty="0" smtClean="0"/>
              <a:t>: Picture completion, Picture arrangement, Reproducing Block designs, assemble jigsaw puzzle</a:t>
            </a:r>
          </a:p>
        </p:txBody>
      </p:sp>
      <p:grpSp>
        <p:nvGrpSpPr>
          <p:cNvPr id="2" name="Group 5"/>
          <p:cNvGrpSpPr>
            <a:grpSpLocks/>
          </p:cNvGrpSpPr>
          <p:nvPr/>
        </p:nvGrpSpPr>
        <p:grpSpPr bwMode="auto">
          <a:xfrm>
            <a:off x="7696200" y="5562600"/>
            <a:ext cx="1219200" cy="1066800"/>
            <a:chOff x="4848" y="3504"/>
            <a:chExt cx="768" cy="672"/>
          </a:xfrm>
        </p:grpSpPr>
        <p:sp>
          <p:nvSpPr>
            <p:cNvPr id="20485" name="Oval 6"/>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20486" name="Line 7"/>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20487" name="Line 8"/>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20488" name="AutoShape 9"/>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89" name="AutoShape 10"/>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0" name="AutoShape 11"/>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1" name="AutoShape 12"/>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2" name="AutoShape 13"/>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3" name="AutoShape 14"/>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4" name="AutoShape 15"/>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5" name="AutoShape 16"/>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6" name="AutoShape 17"/>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7" name="AutoShape 18"/>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8" name="AutoShape 19"/>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499" name="AutoShape 20"/>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500" name="AutoShape 21"/>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501" name="AutoShape 22"/>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502" name="Line 23"/>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20503" name="AutoShape 24"/>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504" name="AutoShape 25"/>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0505" name="AutoShape 26"/>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67544" y="476672"/>
            <a:ext cx="8245152" cy="864096"/>
          </a:xfrm>
        </p:spPr>
        <p:txBody>
          <a:bodyPr>
            <a:normAutofit fontScale="90000"/>
          </a:bodyPr>
          <a:lstStyle/>
          <a:p>
            <a:pPr eaLnBrk="1" hangingPunct="1">
              <a:defRPr/>
            </a:pPr>
            <a:r>
              <a:rPr lang="en-US" sz="3300" b="1" smtClean="0"/>
              <a:t>The Traditional Approach: The Wechsler Scales</a:t>
            </a:r>
          </a:p>
        </p:txBody>
      </p:sp>
      <p:sp>
        <p:nvSpPr>
          <p:cNvPr id="201731" name="Rectangle 3"/>
          <p:cNvSpPr>
            <a:spLocks noGrp="1" noChangeArrowheads="1"/>
          </p:cNvSpPr>
          <p:nvPr>
            <p:ph idx="1"/>
          </p:nvPr>
        </p:nvSpPr>
        <p:spPr>
          <a:xfrm>
            <a:off x="685800" y="1295400"/>
            <a:ext cx="7696200" cy="4495800"/>
          </a:xfrm>
        </p:spPr>
        <p:txBody>
          <a:bodyPr/>
          <a:lstStyle/>
          <a:p>
            <a:pPr eaLnBrk="1" hangingPunct="1">
              <a:defRPr/>
            </a:pPr>
            <a:r>
              <a:rPr lang="en-US" sz="2000" b="1" smtClean="0"/>
              <a:t>Wechsler introduced the deviation IQ. in which IQ is measured in terms of standard deviations from the mean of children the same age. </a:t>
            </a:r>
          </a:p>
          <a:p>
            <a:pPr eaLnBrk="1" hangingPunct="1">
              <a:defRPr/>
            </a:pPr>
            <a:r>
              <a:rPr lang="en-US" sz="2000" b="1" smtClean="0"/>
              <a:t>This results in the familiar Bell Curve. Average IQ is 100.</a:t>
            </a:r>
            <a:br>
              <a:rPr lang="en-US" sz="2000" b="1" smtClean="0"/>
            </a:br>
            <a:r>
              <a:rPr lang="en-US" sz="2000" b="1" smtClean="0"/>
              <a:t>An IQ of 115 is 1 Standard Deviation above the mean, 130 is 2 standard deviations above the mean.</a:t>
            </a:r>
          </a:p>
          <a:p>
            <a:pPr eaLnBrk="1" hangingPunct="1">
              <a:defRPr/>
            </a:pPr>
            <a:endParaRPr lang="en-US" sz="2000" b="1" smtClean="0"/>
          </a:p>
          <a:p>
            <a:pPr eaLnBrk="1" hangingPunct="1">
              <a:defRPr/>
            </a:pPr>
            <a:endParaRPr lang="en-US" b="1" smtClean="0"/>
          </a:p>
        </p:txBody>
      </p:sp>
      <p:pic>
        <p:nvPicPr>
          <p:cNvPr id="21508" name="Picture 5" descr="normalCurve"/>
          <p:cNvPicPr>
            <a:picLocks noChangeAspect="1" noChangeArrowheads="1"/>
          </p:cNvPicPr>
          <p:nvPr/>
        </p:nvPicPr>
        <p:blipFill>
          <a:blip r:embed="rId3" cstate="print"/>
          <a:srcRect/>
          <a:stretch>
            <a:fillRect/>
          </a:stretch>
        </p:blipFill>
        <p:spPr bwMode="auto">
          <a:xfrm>
            <a:off x="4572000" y="3861048"/>
            <a:ext cx="4176464" cy="2611760"/>
          </a:xfrm>
          <a:prstGeom prst="rect">
            <a:avLst/>
          </a:prstGeom>
          <a:noFill/>
          <a:ln w="9525">
            <a:noFill/>
            <a:miter lim="800000"/>
            <a:headEnd/>
            <a:tailEnd/>
          </a:ln>
        </p:spPr>
      </p:pic>
      <p:grpSp>
        <p:nvGrpSpPr>
          <p:cNvPr id="2" name="Group 6"/>
          <p:cNvGrpSpPr>
            <a:grpSpLocks/>
          </p:cNvGrpSpPr>
          <p:nvPr/>
        </p:nvGrpSpPr>
        <p:grpSpPr bwMode="auto">
          <a:xfrm>
            <a:off x="323528" y="5445224"/>
            <a:ext cx="1219200" cy="1066800"/>
            <a:chOff x="4848" y="3504"/>
            <a:chExt cx="768" cy="672"/>
          </a:xfrm>
        </p:grpSpPr>
        <p:sp>
          <p:nvSpPr>
            <p:cNvPr id="21510" name="Oval 7"/>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21511" name="Line 8"/>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21512" name="Line 9"/>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21513" name="AutoShape 10"/>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14" name="AutoShape 11"/>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15" name="AutoShape 12"/>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16" name="AutoShape 13"/>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17" name="AutoShape 14"/>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18" name="AutoShape 15"/>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19" name="AutoShape 16"/>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0" name="AutoShape 17"/>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1" name="AutoShape 18"/>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2" name="AutoShape 19"/>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3" name="AutoShape 20"/>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4" name="AutoShape 21"/>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5" name="AutoShape 22"/>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6" name="AutoShape 23"/>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7" name="Line 24"/>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21528" name="AutoShape 25"/>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29" name="AutoShape 26"/>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1530" name="AutoShape 27"/>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05000" y="457200"/>
            <a:ext cx="2362200" cy="579438"/>
          </a:xfrm>
          <a:prstGeom prst="rect">
            <a:avLst/>
          </a:prstGeom>
          <a:noFill/>
          <a:ln w="9525">
            <a:noFill/>
            <a:miter lim="800000"/>
            <a:headEnd/>
            <a:tailEnd/>
          </a:ln>
        </p:spPr>
        <p:txBody>
          <a:bodyPr>
            <a:spAutoFit/>
          </a:bodyPr>
          <a:lstStyle/>
          <a:p>
            <a:pPr eaLnBrk="1" hangingPunct="1">
              <a:spcBef>
                <a:spcPct val="50000"/>
              </a:spcBef>
            </a:pPr>
            <a:r>
              <a:rPr lang="en-US" sz="3200" b="1"/>
              <a:t>WISC-IV</a:t>
            </a:r>
          </a:p>
        </p:txBody>
      </p:sp>
      <p:sp>
        <p:nvSpPr>
          <p:cNvPr id="22531" name="AutoShape 7"/>
          <p:cNvSpPr>
            <a:spLocks noChangeArrowheads="1"/>
          </p:cNvSpPr>
          <p:nvPr/>
        </p:nvSpPr>
        <p:spPr bwMode="auto">
          <a:xfrm>
            <a:off x="1295400" y="4495800"/>
            <a:ext cx="2209800" cy="609600"/>
          </a:xfrm>
          <a:prstGeom prst="roundRect">
            <a:avLst>
              <a:gd name="adj" fmla="val 16667"/>
            </a:avLst>
          </a:prstGeom>
          <a:solidFill>
            <a:srgbClr val="FFBDA9"/>
          </a:solidFill>
          <a:ln w="9525">
            <a:noFill/>
            <a:round/>
            <a:headEnd/>
            <a:tailEnd/>
          </a:ln>
        </p:spPr>
        <p:txBody>
          <a:bodyPr wrap="none" anchor="ctr"/>
          <a:lstStyle/>
          <a:p>
            <a:pPr algn="ctr" eaLnBrk="1" hangingPunct="1"/>
            <a:r>
              <a:rPr lang="en-US" sz="2400" b="1">
                <a:solidFill>
                  <a:srgbClr val="CC0000"/>
                </a:solidFill>
              </a:rPr>
              <a:t>Block Design</a:t>
            </a:r>
          </a:p>
        </p:txBody>
      </p:sp>
      <p:sp>
        <p:nvSpPr>
          <p:cNvPr id="22532" name="AutoShape 11"/>
          <p:cNvSpPr>
            <a:spLocks noChangeArrowheads="1"/>
          </p:cNvSpPr>
          <p:nvPr/>
        </p:nvSpPr>
        <p:spPr bwMode="auto">
          <a:xfrm>
            <a:off x="3962400" y="1447800"/>
            <a:ext cx="4191000" cy="609600"/>
          </a:xfrm>
          <a:prstGeom prst="roundRect">
            <a:avLst>
              <a:gd name="adj" fmla="val 16667"/>
            </a:avLst>
          </a:prstGeom>
          <a:solidFill>
            <a:srgbClr val="C9E4FF"/>
          </a:solidFill>
          <a:ln w="9525">
            <a:noFill/>
            <a:round/>
            <a:headEnd/>
            <a:tailEnd/>
          </a:ln>
        </p:spPr>
        <p:txBody>
          <a:bodyPr wrap="none" anchor="ctr"/>
          <a:lstStyle/>
          <a:p>
            <a:pPr algn="ctr" eaLnBrk="1" hangingPunct="1"/>
            <a:r>
              <a:rPr lang="en-US" sz="2400" b="1">
                <a:solidFill>
                  <a:srgbClr val="CC0000"/>
                </a:solidFill>
              </a:rPr>
              <a:t>Letter-number sequencing</a:t>
            </a:r>
          </a:p>
        </p:txBody>
      </p:sp>
      <p:sp>
        <p:nvSpPr>
          <p:cNvPr id="22533" name="AutoShape 12"/>
          <p:cNvSpPr>
            <a:spLocks noChangeArrowheads="1"/>
          </p:cNvSpPr>
          <p:nvPr/>
        </p:nvSpPr>
        <p:spPr bwMode="auto">
          <a:xfrm>
            <a:off x="5029200" y="685800"/>
            <a:ext cx="1981200" cy="609600"/>
          </a:xfrm>
          <a:prstGeom prst="roundRect">
            <a:avLst>
              <a:gd name="adj" fmla="val 16667"/>
            </a:avLst>
          </a:prstGeom>
          <a:solidFill>
            <a:srgbClr val="FFD98D"/>
          </a:solidFill>
          <a:ln w="9525">
            <a:noFill/>
            <a:round/>
            <a:headEnd/>
            <a:tailEnd/>
          </a:ln>
        </p:spPr>
        <p:txBody>
          <a:bodyPr wrap="none" anchor="ctr"/>
          <a:lstStyle/>
          <a:p>
            <a:pPr algn="ctr" eaLnBrk="1" hangingPunct="1"/>
            <a:r>
              <a:rPr lang="en-US" sz="2400" b="1">
                <a:solidFill>
                  <a:srgbClr val="CC0000"/>
                </a:solidFill>
              </a:rPr>
              <a:t>Arithmetic</a:t>
            </a:r>
          </a:p>
        </p:txBody>
      </p:sp>
      <p:sp>
        <p:nvSpPr>
          <p:cNvPr id="22534" name="AutoShape 13"/>
          <p:cNvSpPr>
            <a:spLocks noChangeArrowheads="1"/>
          </p:cNvSpPr>
          <p:nvPr/>
        </p:nvSpPr>
        <p:spPr bwMode="auto">
          <a:xfrm>
            <a:off x="1295400" y="3733800"/>
            <a:ext cx="2133600" cy="609600"/>
          </a:xfrm>
          <a:prstGeom prst="roundRect">
            <a:avLst>
              <a:gd name="adj" fmla="val 16667"/>
            </a:avLst>
          </a:prstGeom>
          <a:solidFill>
            <a:srgbClr val="D2C5DF"/>
          </a:solidFill>
          <a:ln w="9525">
            <a:noFill/>
            <a:round/>
            <a:headEnd/>
            <a:tailEnd/>
          </a:ln>
        </p:spPr>
        <p:txBody>
          <a:bodyPr wrap="none" anchor="ctr"/>
          <a:lstStyle/>
          <a:p>
            <a:pPr algn="ctr" eaLnBrk="1" hangingPunct="1"/>
            <a:r>
              <a:rPr lang="en-US" sz="2400" b="1">
                <a:solidFill>
                  <a:srgbClr val="CC0000"/>
                </a:solidFill>
              </a:rPr>
              <a:t>Cancellation</a:t>
            </a:r>
          </a:p>
        </p:txBody>
      </p:sp>
      <p:sp>
        <p:nvSpPr>
          <p:cNvPr id="22535" name="AutoShape 15"/>
          <p:cNvSpPr>
            <a:spLocks noChangeArrowheads="1"/>
          </p:cNvSpPr>
          <p:nvPr/>
        </p:nvSpPr>
        <p:spPr bwMode="auto">
          <a:xfrm>
            <a:off x="1295400" y="1447800"/>
            <a:ext cx="2133600" cy="609600"/>
          </a:xfrm>
          <a:prstGeom prst="roundRect">
            <a:avLst>
              <a:gd name="adj" fmla="val 16667"/>
            </a:avLst>
          </a:prstGeom>
          <a:solidFill>
            <a:srgbClr val="A9FFFF"/>
          </a:solidFill>
          <a:ln w="9525">
            <a:noFill/>
            <a:round/>
            <a:headEnd/>
            <a:tailEnd/>
          </a:ln>
        </p:spPr>
        <p:txBody>
          <a:bodyPr wrap="none" anchor="ctr"/>
          <a:lstStyle/>
          <a:p>
            <a:pPr algn="ctr" eaLnBrk="1" hangingPunct="1"/>
            <a:r>
              <a:rPr lang="en-US" sz="2400" b="1">
                <a:solidFill>
                  <a:srgbClr val="CC0000"/>
                </a:solidFill>
              </a:rPr>
              <a:t>Similarities</a:t>
            </a:r>
          </a:p>
        </p:txBody>
      </p:sp>
      <p:sp>
        <p:nvSpPr>
          <p:cNvPr id="22536" name="AutoShape 16"/>
          <p:cNvSpPr>
            <a:spLocks noChangeArrowheads="1"/>
          </p:cNvSpPr>
          <p:nvPr/>
        </p:nvSpPr>
        <p:spPr bwMode="auto">
          <a:xfrm>
            <a:off x="1295400" y="2209800"/>
            <a:ext cx="2133600" cy="609600"/>
          </a:xfrm>
          <a:prstGeom prst="roundRect">
            <a:avLst>
              <a:gd name="adj" fmla="val 16667"/>
            </a:avLst>
          </a:prstGeom>
          <a:solidFill>
            <a:srgbClr val="FFCBB1"/>
          </a:solidFill>
          <a:ln w="9525">
            <a:noFill/>
            <a:round/>
            <a:headEnd/>
            <a:tailEnd/>
          </a:ln>
        </p:spPr>
        <p:txBody>
          <a:bodyPr wrap="none" anchor="ctr"/>
          <a:lstStyle/>
          <a:p>
            <a:pPr algn="ctr" eaLnBrk="1" hangingPunct="1"/>
            <a:r>
              <a:rPr lang="en-US" sz="2400" b="1">
                <a:solidFill>
                  <a:srgbClr val="CC0000"/>
                </a:solidFill>
              </a:rPr>
              <a:t>Vocabulary</a:t>
            </a:r>
          </a:p>
        </p:txBody>
      </p:sp>
      <p:sp>
        <p:nvSpPr>
          <p:cNvPr id="22537" name="AutoShape 18"/>
          <p:cNvSpPr>
            <a:spLocks noChangeArrowheads="1"/>
          </p:cNvSpPr>
          <p:nvPr/>
        </p:nvSpPr>
        <p:spPr bwMode="auto">
          <a:xfrm>
            <a:off x="4876800" y="2971800"/>
            <a:ext cx="2590800" cy="609600"/>
          </a:xfrm>
          <a:prstGeom prst="roundRect">
            <a:avLst>
              <a:gd name="adj" fmla="val 16667"/>
            </a:avLst>
          </a:prstGeom>
          <a:solidFill>
            <a:srgbClr val="81FF81"/>
          </a:solidFill>
          <a:ln w="9525">
            <a:noFill/>
            <a:round/>
            <a:headEnd/>
            <a:tailEnd/>
          </a:ln>
        </p:spPr>
        <p:txBody>
          <a:bodyPr wrap="none" anchor="ctr"/>
          <a:lstStyle/>
          <a:p>
            <a:pPr algn="ctr" eaLnBrk="1" hangingPunct="1"/>
            <a:r>
              <a:rPr lang="en-US" sz="2400" b="1">
                <a:solidFill>
                  <a:srgbClr val="CC0000"/>
                </a:solidFill>
              </a:rPr>
              <a:t>Comprehension</a:t>
            </a:r>
          </a:p>
        </p:txBody>
      </p:sp>
      <p:sp>
        <p:nvSpPr>
          <p:cNvPr id="22538" name="AutoShape 19"/>
          <p:cNvSpPr>
            <a:spLocks noChangeArrowheads="1"/>
          </p:cNvSpPr>
          <p:nvPr/>
        </p:nvSpPr>
        <p:spPr bwMode="auto">
          <a:xfrm>
            <a:off x="1295400" y="2971800"/>
            <a:ext cx="2133600" cy="609600"/>
          </a:xfrm>
          <a:prstGeom prst="roundRect">
            <a:avLst>
              <a:gd name="adj" fmla="val 16667"/>
            </a:avLst>
          </a:prstGeom>
          <a:solidFill>
            <a:srgbClr val="FFFF66"/>
          </a:solidFill>
          <a:ln w="9525">
            <a:noFill/>
            <a:round/>
            <a:headEnd/>
            <a:tailEnd/>
          </a:ln>
        </p:spPr>
        <p:txBody>
          <a:bodyPr wrap="none" anchor="ctr"/>
          <a:lstStyle/>
          <a:p>
            <a:pPr algn="ctr" eaLnBrk="1" hangingPunct="1"/>
            <a:r>
              <a:rPr lang="en-US" sz="2400" b="1">
                <a:solidFill>
                  <a:srgbClr val="CC0000"/>
                </a:solidFill>
              </a:rPr>
              <a:t>Information</a:t>
            </a:r>
          </a:p>
        </p:txBody>
      </p:sp>
      <p:sp>
        <p:nvSpPr>
          <p:cNvPr id="22539" name="AutoShape 22"/>
          <p:cNvSpPr>
            <a:spLocks noChangeArrowheads="1"/>
          </p:cNvSpPr>
          <p:nvPr/>
        </p:nvSpPr>
        <p:spPr bwMode="auto">
          <a:xfrm>
            <a:off x="4800600" y="3733800"/>
            <a:ext cx="2743200" cy="609600"/>
          </a:xfrm>
          <a:prstGeom prst="roundRect">
            <a:avLst>
              <a:gd name="adj" fmla="val 16667"/>
            </a:avLst>
          </a:prstGeom>
          <a:solidFill>
            <a:srgbClr val="FFC68D"/>
          </a:solidFill>
          <a:ln w="9525">
            <a:noFill/>
            <a:round/>
            <a:headEnd/>
            <a:tailEnd/>
          </a:ln>
        </p:spPr>
        <p:txBody>
          <a:bodyPr wrap="none" anchor="ctr"/>
          <a:lstStyle/>
          <a:p>
            <a:pPr algn="ctr" eaLnBrk="1" hangingPunct="1"/>
            <a:r>
              <a:rPr lang="en-US" sz="2400" b="1">
                <a:solidFill>
                  <a:srgbClr val="CC0000"/>
                </a:solidFill>
              </a:rPr>
              <a:t>Word Reasoning</a:t>
            </a:r>
          </a:p>
        </p:txBody>
      </p:sp>
      <p:sp>
        <p:nvSpPr>
          <p:cNvPr id="22540" name="AutoShape 28"/>
          <p:cNvSpPr>
            <a:spLocks noChangeArrowheads="1"/>
          </p:cNvSpPr>
          <p:nvPr/>
        </p:nvSpPr>
        <p:spPr bwMode="auto">
          <a:xfrm>
            <a:off x="4800600" y="4495800"/>
            <a:ext cx="2819400" cy="609600"/>
          </a:xfrm>
          <a:prstGeom prst="roundRect">
            <a:avLst>
              <a:gd name="adj" fmla="val 16667"/>
            </a:avLst>
          </a:prstGeom>
          <a:solidFill>
            <a:srgbClr val="FFFF99"/>
          </a:solidFill>
          <a:ln w="9525">
            <a:noFill/>
            <a:round/>
            <a:headEnd/>
            <a:tailEnd/>
          </a:ln>
        </p:spPr>
        <p:txBody>
          <a:bodyPr wrap="none" anchor="ctr"/>
          <a:lstStyle/>
          <a:p>
            <a:pPr algn="ctr" eaLnBrk="1" hangingPunct="1"/>
            <a:r>
              <a:rPr lang="en-US" sz="2400" b="1">
                <a:solidFill>
                  <a:srgbClr val="CC0000"/>
                </a:solidFill>
              </a:rPr>
              <a:t>Picture concepts</a:t>
            </a:r>
          </a:p>
        </p:txBody>
      </p:sp>
      <p:sp>
        <p:nvSpPr>
          <p:cNvPr id="22541" name="AutoShape 29"/>
          <p:cNvSpPr>
            <a:spLocks noChangeArrowheads="1"/>
          </p:cNvSpPr>
          <p:nvPr/>
        </p:nvSpPr>
        <p:spPr bwMode="auto">
          <a:xfrm>
            <a:off x="4800600" y="5257800"/>
            <a:ext cx="2971800" cy="609600"/>
          </a:xfrm>
          <a:prstGeom prst="roundRect">
            <a:avLst>
              <a:gd name="adj" fmla="val 16667"/>
            </a:avLst>
          </a:prstGeom>
          <a:solidFill>
            <a:srgbClr val="C0FFA1"/>
          </a:solidFill>
          <a:ln w="9525">
            <a:noFill/>
            <a:round/>
            <a:headEnd/>
            <a:tailEnd/>
          </a:ln>
        </p:spPr>
        <p:txBody>
          <a:bodyPr wrap="none" anchor="ctr"/>
          <a:lstStyle/>
          <a:p>
            <a:pPr algn="ctr" eaLnBrk="1" hangingPunct="1"/>
            <a:r>
              <a:rPr lang="en-US" sz="2400" b="1">
                <a:solidFill>
                  <a:srgbClr val="CC0000"/>
                </a:solidFill>
              </a:rPr>
              <a:t>Matrix reasoning</a:t>
            </a:r>
          </a:p>
        </p:txBody>
      </p:sp>
      <p:sp>
        <p:nvSpPr>
          <p:cNvPr id="22542" name="AutoShape 30"/>
          <p:cNvSpPr>
            <a:spLocks noChangeArrowheads="1"/>
          </p:cNvSpPr>
          <p:nvPr/>
        </p:nvSpPr>
        <p:spPr bwMode="auto">
          <a:xfrm>
            <a:off x="4495800" y="2209800"/>
            <a:ext cx="3124200" cy="609600"/>
          </a:xfrm>
          <a:prstGeom prst="roundRect">
            <a:avLst>
              <a:gd name="adj" fmla="val 16667"/>
            </a:avLst>
          </a:prstGeom>
          <a:solidFill>
            <a:srgbClr val="FFFFBD"/>
          </a:solidFill>
          <a:ln w="9525">
            <a:noFill/>
            <a:round/>
            <a:headEnd/>
            <a:tailEnd/>
          </a:ln>
        </p:spPr>
        <p:txBody>
          <a:bodyPr wrap="none" anchor="ctr"/>
          <a:lstStyle/>
          <a:p>
            <a:pPr algn="ctr" eaLnBrk="1" hangingPunct="1"/>
            <a:r>
              <a:rPr lang="en-US" sz="2400" b="1">
                <a:solidFill>
                  <a:srgbClr val="CC0000"/>
                </a:solidFill>
              </a:rPr>
              <a:t>Picture completion</a:t>
            </a:r>
          </a:p>
        </p:txBody>
      </p:sp>
      <p:sp>
        <p:nvSpPr>
          <p:cNvPr id="22543" name="AutoShape 31"/>
          <p:cNvSpPr>
            <a:spLocks noChangeArrowheads="1"/>
          </p:cNvSpPr>
          <p:nvPr/>
        </p:nvSpPr>
        <p:spPr bwMode="auto">
          <a:xfrm>
            <a:off x="1447800" y="5257800"/>
            <a:ext cx="1828800" cy="609600"/>
          </a:xfrm>
          <a:prstGeom prst="roundRect">
            <a:avLst>
              <a:gd name="adj" fmla="val 16667"/>
            </a:avLst>
          </a:prstGeom>
          <a:solidFill>
            <a:srgbClr val="FFC5E2"/>
          </a:solidFill>
          <a:ln w="9525">
            <a:noFill/>
            <a:round/>
            <a:headEnd/>
            <a:tailEnd/>
          </a:ln>
        </p:spPr>
        <p:txBody>
          <a:bodyPr wrap="none" anchor="ctr"/>
          <a:lstStyle/>
          <a:p>
            <a:pPr algn="ctr" eaLnBrk="1" hangingPunct="1"/>
            <a:r>
              <a:rPr lang="en-US" sz="2400" b="1">
                <a:solidFill>
                  <a:srgbClr val="CC0000"/>
                </a:solidFill>
              </a:rPr>
              <a:t>Digit span</a:t>
            </a:r>
          </a:p>
        </p:txBody>
      </p:sp>
      <p:grpSp>
        <p:nvGrpSpPr>
          <p:cNvPr id="2" name="Group 32"/>
          <p:cNvGrpSpPr>
            <a:grpSpLocks/>
          </p:cNvGrpSpPr>
          <p:nvPr/>
        </p:nvGrpSpPr>
        <p:grpSpPr bwMode="auto">
          <a:xfrm>
            <a:off x="8028384" y="6021288"/>
            <a:ext cx="792088" cy="562744"/>
            <a:chOff x="4848" y="3504"/>
            <a:chExt cx="768" cy="672"/>
          </a:xfrm>
        </p:grpSpPr>
        <p:sp>
          <p:nvSpPr>
            <p:cNvPr id="22545" name="Oval 33"/>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22546" name="Line 34"/>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22547" name="Line 35"/>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22548" name="AutoShape 36"/>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49" name="AutoShape 37"/>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0" name="AutoShape 38"/>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1" name="AutoShape 39"/>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2" name="AutoShape 40"/>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3" name="AutoShape 41"/>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4" name="AutoShape 42"/>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5" name="AutoShape 43"/>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6" name="AutoShape 44"/>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7" name="AutoShape 45"/>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8" name="AutoShape 46"/>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59" name="AutoShape 47"/>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60" name="AutoShape 48"/>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61" name="AutoShape 49"/>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62" name="Line 50"/>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22563" name="AutoShape 51"/>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64" name="AutoShape 52"/>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22565" name="AutoShape 53"/>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467544" y="836712"/>
            <a:ext cx="8352928" cy="1008112"/>
          </a:xfrm>
        </p:spPr>
        <p:txBody>
          <a:bodyPr>
            <a:normAutofit fontScale="90000"/>
          </a:bodyPr>
          <a:lstStyle/>
          <a:p>
            <a:pPr eaLnBrk="1" hangingPunct="1">
              <a:defRPr/>
            </a:pPr>
            <a:r>
              <a:rPr lang="en-US" sz="2800" b="1" dirty="0" smtClean="0"/>
              <a:t>Why Do People Differ In Measured Intelligence</a:t>
            </a:r>
            <a:r>
              <a:rPr lang="en-US" sz="2800" b="1" dirty="0" smtClean="0"/>
              <a:t>?:</a:t>
            </a:r>
            <a:br>
              <a:rPr lang="en-US" sz="2800" b="1" dirty="0" smtClean="0"/>
            </a:br>
            <a:r>
              <a:rPr lang="en-US" sz="2800" b="1" dirty="0" smtClean="0"/>
              <a:t> </a:t>
            </a:r>
            <a:r>
              <a:rPr lang="en-US" sz="2800" b="1" dirty="0" smtClean="0"/>
              <a:t>Genetics and Intelligence</a:t>
            </a:r>
          </a:p>
        </p:txBody>
      </p:sp>
      <p:sp>
        <p:nvSpPr>
          <p:cNvPr id="301059" name="Rectangle 3"/>
          <p:cNvSpPr>
            <a:spLocks noGrp="1" noChangeArrowheads="1"/>
          </p:cNvSpPr>
          <p:nvPr>
            <p:ph idx="1"/>
          </p:nvPr>
        </p:nvSpPr>
        <p:spPr>
          <a:xfrm>
            <a:off x="762000" y="2204864"/>
            <a:ext cx="7410400" cy="3738736"/>
          </a:xfrm>
        </p:spPr>
        <p:txBody>
          <a:bodyPr>
            <a:normAutofit lnSpcReduction="10000"/>
          </a:bodyPr>
          <a:lstStyle/>
          <a:p>
            <a:pPr eaLnBrk="1" hangingPunct="1">
              <a:lnSpc>
                <a:spcPct val="80000"/>
              </a:lnSpc>
              <a:defRPr/>
            </a:pPr>
            <a:r>
              <a:rPr lang="en-US" sz="2000" dirty="0" smtClean="0">
                <a:latin typeface="Times New Roman" pitchFamily="18" charset="0"/>
              </a:rPr>
              <a:t>Responsible estimates of 40% to 80% of the variation in IQ is because people have different </a:t>
            </a:r>
            <a:r>
              <a:rPr lang="en-US" sz="2000" dirty="0" smtClean="0">
                <a:latin typeface="Times New Roman" pitchFamily="18" charset="0"/>
              </a:rPr>
              <a:t>genes</a:t>
            </a:r>
          </a:p>
          <a:p>
            <a:pPr eaLnBrk="1" hangingPunct="1">
              <a:lnSpc>
                <a:spcPct val="80000"/>
              </a:lnSpc>
              <a:defRPr/>
            </a:pPr>
            <a:endParaRPr lang="en-US" sz="2000" dirty="0" smtClean="0">
              <a:latin typeface="Times New Roman" pitchFamily="18" charset="0"/>
            </a:endParaRPr>
          </a:p>
          <a:p>
            <a:pPr eaLnBrk="1" hangingPunct="1">
              <a:lnSpc>
                <a:spcPct val="80000"/>
              </a:lnSpc>
              <a:defRPr/>
            </a:pPr>
            <a:r>
              <a:rPr lang="en-US" sz="2000" dirty="0" smtClean="0">
                <a:latin typeface="Times New Roman" pitchFamily="18" charset="0"/>
              </a:rPr>
              <a:t>The degree of genetic influence (=heritability) increases as children get older. </a:t>
            </a:r>
          </a:p>
          <a:p>
            <a:pPr eaLnBrk="1" hangingPunct="1">
              <a:lnSpc>
                <a:spcPct val="80000"/>
              </a:lnSpc>
              <a:buFont typeface="Wingdings" pitchFamily="2" charset="2"/>
              <a:buNone/>
              <a:defRPr/>
            </a:pPr>
            <a:endParaRPr lang="en-US" sz="2000" dirty="0" smtClean="0">
              <a:latin typeface="Times New Roman" pitchFamily="18" charset="0"/>
            </a:endParaRPr>
          </a:p>
          <a:p>
            <a:pPr eaLnBrk="1" hangingPunct="1">
              <a:lnSpc>
                <a:spcPct val="80000"/>
              </a:lnSpc>
              <a:buFont typeface="Wingdings" pitchFamily="2" charset="2"/>
              <a:buNone/>
              <a:defRPr/>
            </a:pPr>
            <a:endParaRPr lang="en-US" sz="2000" dirty="0" smtClean="0">
              <a:latin typeface="Times New Roman" pitchFamily="18" charset="0"/>
            </a:endParaRPr>
          </a:p>
          <a:p>
            <a:pPr eaLnBrk="1" hangingPunct="1">
              <a:lnSpc>
                <a:spcPct val="80000"/>
              </a:lnSpc>
              <a:defRPr/>
            </a:pPr>
            <a:r>
              <a:rPr lang="en-US" sz="2000" dirty="0" smtClean="0">
                <a:latin typeface="Times New Roman" pitchFamily="18" charset="0"/>
              </a:rPr>
              <a:t>All agree that environmental differences have an effect; environmental differences may be social (family, peers, school) or non-social (nutrition, pollutants, diseases). </a:t>
            </a:r>
          </a:p>
          <a:p>
            <a:pPr eaLnBrk="1" hangingPunct="1">
              <a:lnSpc>
                <a:spcPct val="80000"/>
              </a:lnSpc>
              <a:buFont typeface="Wingdings" pitchFamily="2" charset="2"/>
              <a:buNone/>
              <a:defRPr/>
            </a:pPr>
            <a:endParaRPr lang="en-US" sz="2000" dirty="0" smtClean="0">
              <a:latin typeface="Times New Roman" pitchFamily="18" charset="0"/>
            </a:endParaRPr>
          </a:p>
          <a:p>
            <a:pPr eaLnBrk="1" hangingPunct="1">
              <a:lnSpc>
                <a:spcPct val="80000"/>
              </a:lnSpc>
              <a:defRPr/>
            </a:pPr>
            <a:r>
              <a:rPr lang="en-US" sz="2000" dirty="0" smtClean="0">
                <a:latin typeface="Times New Roman" pitchFamily="18" charset="0"/>
              </a:rPr>
              <a:t>The fact that a trait is caused by genes does not mean that it can't be influenced by the environment. </a:t>
            </a:r>
            <a:br>
              <a:rPr lang="en-US" sz="2000" dirty="0" smtClean="0">
                <a:latin typeface="Times New Roman" pitchFamily="18" charset="0"/>
              </a:rPr>
            </a:br>
            <a:r>
              <a:rPr lang="en-US" sz="2000" dirty="0" smtClean="0">
                <a:latin typeface="Times New Roman" pitchFamily="18" charset="0"/>
              </a:rPr>
              <a:t>Example: Blindness, deafness, </a:t>
            </a:r>
            <a:r>
              <a:rPr lang="en-US" sz="2000" dirty="0" err="1" smtClean="0">
                <a:latin typeface="Times New Roman" pitchFamily="18" charset="0"/>
              </a:rPr>
              <a:t>Pheylketonuria</a:t>
            </a:r>
            <a:r>
              <a:rPr lang="en-US" sz="2000" dirty="0" smtClean="0">
                <a:latin typeface="Times New Roman" pitchFamily="18" charset="0"/>
              </a:rPr>
              <a:t> (PKU). </a:t>
            </a:r>
            <a:endParaRPr lang="en-US" sz="2000" b="1" dirty="0" smtClean="0">
              <a:latin typeface="Times New Roman" pitchFamily="18" charset="0"/>
            </a:endParaRPr>
          </a:p>
          <a:p>
            <a:pPr lvl="1" eaLnBrk="1" hangingPunct="1">
              <a:lnSpc>
                <a:spcPct val="80000"/>
              </a:lnSpc>
              <a:defRPr/>
            </a:pPr>
            <a:endParaRPr lang="en-US" sz="2000" b="1" dirty="0" smtClean="0">
              <a:latin typeface="Times New Roman" pitchFamily="18" charset="0"/>
            </a:endParaRPr>
          </a:p>
          <a:p>
            <a:pPr lvl="1" eaLnBrk="1" hangingPunct="1">
              <a:lnSpc>
                <a:spcPct val="80000"/>
              </a:lnSpc>
              <a:defRPr/>
            </a:pPr>
            <a:endParaRPr lang="en-US" sz="800" b="1" dirty="0" smtClean="0"/>
          </a:p>
          <a:p>
            <a:pPr lvl="1" eaLnBrk="1" hangingPunct="1">
              <a:lnSpc>
                <a:spcPct val="80000"/>
              </a:lnSpc>
              <a:buFontTx/>
              <a:buNone/>
              <a:defRPr/>
            </a:pPr>
            <a:endParaRPr lang="en-US" sz="800" b="1" dirty="0" smtClean="0"/>
          </a:p>
          <a:p>
            <a:pPr lvl="1" eaLnBrk="1" hangingPunct="1">
              <a:lnSpc>
                <a:spcPct val="80000"/>
              </a:lnSpc>
              <a:defRPr/>
            </a:pPr>
            <a:endParaRPr lang="en-US" sz="800" b="1" dirty="0" smtClean="0"/>
          </a:p>
        </p:txBody>
      </p:sp>
      <p:grpSp>
        <p:nvGrpSpPr>
          <p:cNvPr id="2" name="Group 4"/>
          <p:cNvGrpSpPr>
            <a:grpSpLocks/>
          </p:cNvGrpSpPr>
          <p:nvPr/>
        </p:nvGrpSpPr>
        <p:grpSpPr bwMode="auto">
          <a:xfrm>
            <a:off x="7467600" y="5562600"/>
            <a:ext cx="1447800" cy="1143000"/>
            <a:chOff x="631" y="1440"/>
            <a:chExt cx="2777" cy="2718"/>
          </a:xfrm>
        </p:grpSpPr>
        <p:sp>
          <p:nvSpPr>
            <p:cNvPr id="24581" name="AutoShape 5"/>
            <p:cNvSpPr>
              <a:spLocks noChangeArrowheads="1"/>
            </p:cNvSpPr>
            <p:nvPr/>
          </p:nvSpPr>
          <p:spPr bwMode="auto">
            <a:xfrm>
              <a:off x="960" y="3008"/>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82" name="AutoShape 6"/>
            <p:cNvSpPr>
              <a:spLocks noChangeArrowheads="1"/>
            </p:cNvSpPr>
            <p:nvPr/>
          </p:nvSpPr>
          <p:spPr bwMode="auto">
            <a:xfrm>
              <a:off x="960" y="3531"/>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83" name="AutoShape 7"/>
            <p:cNvSpPr>
              <a:spLocks noChangeArrowheads="1"/>
            </p:cNvSpPr>
            <p:nvPr/>
          </p:nvSpPr>
          <p:spPr bwMode="auto">
            <a:xfrm rot="-3356841">
              <a:off x="2865" y="1742"/>
              <a:ext cx="75" cy="918"/>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84" name="AutoShape 8"/>
            <p:cNvSpPr>
              <a:spLocks noChangeArrowheads="1"/>
            </p:cNvSpPr>
            <p:nvPr/>
          </p:nvSpPr>
          <p:spPr bwMode="auto">
            <a:xfrm>
              <a:off x="960" y="2485"/>
              <a:ext cx="2448" cy="150"/>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85" name="AutoShape 9"/>
            <p:cNvSpPr>
              <a:spLocks noChangeArrowheads="1"/>
            </p:cNvSpPr>
            <p:nvPr/>
          </p:nvSpPr>
          <p:spPr bwMode="auto">
            <a:xfrm>
              <a:off x="1817" y="1440"/>
              <a:ext cx="122" cy="2613"/>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86" name="AutoShape 10"/>
            <p:cNvSpPr>
              <a:spLocks noChangeArrowheads="1"/>
            </p:cNvSpPr>
            <p:nvPr/>
          </p:nvSpPr>
          <p:spPr bwMode="auto">
            <a:xfrm>
              <a:off x="1205" y="1664"/>
              <a:ext cx="122" cy="238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87" name="AutoShape 11"/>
            <p:cNvSpPr>
              <a:spLocks noChangeArrowheads="1"/>
            </p:cNvSpPr>
            <p:nvPr/>
          </p:nvSpPr>
          <p:spPr bwMode="auto">
            <a:xfrm>
              <a:off x="2490" y="1739"/>
              <a:ext cx="61" cy="1866"/>
            </a:xfrm>
            <a:prstGeom prst="roundRect">
              <a:avLst>
                <a:gd name="adj" fmla="val 16667"/>
              </a:avLst>
            </a:prstGeom>
            <a:solidFill>
              <a:schemeClr val="accent1"/>
            </a:solidFill>
            <a:ln w="6350">
              <a:noFill/>
              <a:round/>
              <a:headEnd/>
              <a:tailEnd/>
            </a:ln>
          </p:spPr>
          <p:txBody>
            <a:bodyPr wrap="none" anchor="ctr"/>
            <a:lstStyle/>
            <a:p>
              <a:endParaRPr lang="en-US"/>
            </a:p>
          </p:txBody>
        </p:sp>
        <p:sp>
          <p:nvSpPr>
            <p:cNvPr id="24588" name="AutoShape 12"/>
            <p:cNvSpPr>
              <a:spLocks noChangeArrowheads="1"/>
            </p:cNvSpPr>
            <p:nvPr/>
          </p:nvSpPr>
          <p:spPr bwMode="auto">
            <a:xfrm>
              <a:off x="1327" y="2187"/>
              <a:ext cx="367" cy="224"/>
            </a:xfrm>
            <a:prstGeom prst="upArrow">
              <a:avLst>
                <a:gd name="adj1" fmla="val 50000"/>
                <a:gd name="adj2" fmla="val 25000"/>
              </a:avLst>
            </a:prstGeom>
            <a:solidFill>
              <a:srgbClr val="00FFFF"/>
            </a:solidFill>
            <a:ln w="9525">
              <a:solidFill>
                <a:schemeClr val="tx1"/>
              </a:solidFill>
              <a:miter lim="800000"/>
              <a:headEnd/>
              <a:tailEnd/>
            </a:ln>
          </p:spPr>
          <p:txBody>
            <a:bodyPr wrap="none" anchor="ctr"/>
            <a:lstStyle/>
            <a:p>
              <a:endParaRPr lang="en-US"/>
            </a:p>
          </p:txBody>
        </p:sp>
        <p:sp>
          <p:nvSpPr>
            <p:cNvPr id="24589" name="Rectangle 13"/>
            <p:cNvSpPr>
              <a:spLocks noChangeArrowheads="1"/>
            </p:cNvSpPr>
            <p:nvPr/>
          </p:nvSpPr>
          <p:spPr bwMode="auto">
            <a:xfrm>
              <a:off x="1450" y="2261"/>
              <a:ext cx="61" cy="15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4590" name="AutoShape 14"/>
            <p:cNvSpPr>
              <a:spLocks noChangeArrowheads="1"/>
            </p:cNvSpPr>
            <p:nvPr/>
          </p:nvSpPr>
          <p:spPr bwMode="auto">
            <a:xfrm>
              <a:off x="2551" y="3232"/>
              <a:ext cx="367" cy="224"/>
            </a:xfrm>
            <a:prstGeom prst="up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en-US"/>
            </a:p>
          </p:txBody>
        </p:sp>
        <p:sp>
          <p:nvSpPr>
            <p:cNvPr id="24591" name="Rectangle 15"/>
            <p:cNvSpPr>
              <a:spLocks noChangeArrowheads="1"/>
            </p:cNvSpPr>
            <p:nvPr/>
          </p:nvSpPr>
          <p:spPr bwMode="auto">
            <a:xfrm>
              <a:off x="2674" y="3307"/>
              <a:ext cx="61" cy="149"/>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3" name="Group 16"/>
            <p:cNvGrpSpPr>
              <a:grpSpLocks/>
            </p:cNvGrpSpPr>
            <p:nvPr/>
          </p:nvGrpSpPr>
          <p:grpSpPr bwMode="auto">
            <a:xfrm>
              <a:off x="2551" y="2187"/>
              <a:ext cx="367" cy="224"/>
              <a:chOff x="3024" y="2400"/>
              <a:chExt cx="288" cy="144"/>
            </a:xfrm>
          </p:grpSpPr>
          <p:sp>
            <p:nvSpPr>
              <p:cNvPr id="24616" name="AutoShape 17"/>
              <p:cNvSpPr>
                <a:spLocks noChangeArrowheads="1"/>
              </p:cNvSpPr>
              <p:nvPr/>
            </p:nvSpPr>
            <p:spPr bwMode="auto">
              <a:xfrm>
                <a:off x="3024" y="2400"/>
                <a:ext cx="288" cy="144"/>
              </a:xfrm>
              <a:prstGeom prst="up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sp>
            <p:nvSpPr>
              <p:cNvPr id="24617" name="Rectangle 18"/>
              <p:cNvSpPr>
                <a:spLocks noChangeArrowheads="1"/>
              </p:cNvSpPr>
              <p:nvPr/>
            </p:nvSpPr>
            <p:spPr bwMode="auto">
              <a:xfrm>
                <a:off x="3120" y="2448"/>
                <a:ext cx="48" cy="96"/>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24593" name="AutoShape 19"/>
            <p:cNvSpPr>
              <a:spLocks noChangeArrowheads="1"/>
            </p:cNvSpPr>
            <p:nvPr/>
          </p:nvSpPr>
          <p:spPr bwMode="auto">
            <a:xfrm rot="-2195405">
              <a:off x="1205" y="1813"/>
              <a:ext cx="734" cy="75"/>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94" name="AutoShape 20"/>
            <p:cNvSpPr>
              <a:spLocks noChangeArrowheads="1"/>
            </p:cNvSpPr>
            <p:nvPr/>
          </p:nvSpPr>
          <p:spPr bwMode="auto">
            <a:xfrm>
              <a:off x="3041" y="2560"/>
              <a:ext cx="61" cy="971"/>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4595" name="Line 21"/>
            <p:cNvSpPr>
              <a:spLocks noChangeShapeType="1"/>
            </p:cNvSpPr>
            <p:nvPr/>
          </p:nvSpPr>
          <p:spPr bwMode="auto">
            <a:xfrm>
              <a:off x="2184" y="1589"/>
              <a:ext cx="0" cy="2464"/>
            </a:xfrm>
            <a:prstGeom prst="line">
              <a:avLst/>
            </a:prstGeom>
            <a:noFill/>
            <a:ln w="76200">
              <a:solidFill>
                <a:schemeClr val="tx1"/>
              </a:solidFill>
              <a:prstDash val="sysDot"/>
              <a:round/>
              <a:headEnd/>
              <a:tailEnd/>
            </a:ln>
          </p:spPr>
          <p:txBody>
            <a:bodyPr wrap="none"/>
            <a:lstStyle/>
            <a:p>
              <a:endParaRPr lang="en-US"/>
            </a:p>
          </p:txBody>
        </p:sp>
        <p:sp>
          <p:nvSpPr>
            <p:cNvPr id="24596" name="Line 22"/>
            <p:cNvSpPr>
              <a:spLocks noChangeShapeType="1"/>
            </p:cNvSpPr>
            <p:nvPr/>
          </p:nvSpPr>
          <p:spPr bwMode="auto">
            <a:xfrm rot="2914888">
              <a:off x="384" y="3072"/>
              <a:ext cx="2016" cy="0"/>
            </a:xfrm>
            <a:prstGeom prst="line">
              <a:avLst/>
            </a:prstGeom>
            <a:noFill/>
            <a:ln w="38100">
              <a:solidFill>
                <a:schemeClr val="tx1"/>
              </a:solidFill>
              <a:round/>
              <a:headEnd/>
              <a:tailEnd/>
            </a:ln>
          </p:spPr>
          <p:txBody>
            <a:bodyPr wrap="none"/>
            <a:lstStyle/>
            <a:p>
              <a:endParaRPr lang="en-US"/>
            </a:p>
          </p:txBody>
        </p:sp>
        <p:sp>
          <p:nvSpPr>
            <p:cNvPr id="24597" name="Line 23"/>
            <p:cNvSpPr>
              <a:spLocks noChangeShapeType="1"/>
            </p:cNvSpPr>
            <p:nvPr/>
          </p:nvSpPr>
          <p:spPr bwMode="auto">
            <a:xfrm rot="2914888">
              <a:off x="918" y="2530"/>
              <a:ext cx="0" cy="184"/>
            </a:xfrm>
            <a:prstGeom prst="line">
              <a:avLst/>
            </a:prstGeom>
            <a:noFill/>
            <a:ln w="38100">
              <a:solidFill>
                <a:schemeClr val="tx1"/>
              </a:solidFill>
              <a:round/>
              <a:headEnd/>
              <a:tailEnd/>
            </a:ln>
          </p:spPr>
          <p:txBody>
            <a:bodyPr wrap="none"/>
            <a:lstStyle/>
            <a:p>
              <a:endParaRPr lang="en-US"/>
            </a:p>
          </p:txBody>
        </p:sp>
        <p:sp>
          <p:nvSpPr>
            <p:cNvPr id="24598" name="Line 24"/>
            <p:cNvSpPr>
              <a:spLocks noChangeShapeType="1"/>
            </p:cNvSpPr>
            <p:nvPr/>
          </p:nvSpPr>
          <p:spPr bwMode="auto">
            <a:xfrm rot="2914888">
              <a:off x="1016" y="2641"/>
              <a:ext cx="0" cy="184"/>
            </a:xfrm>
            <a:prstGeom prst="line">
              <a:avLst/>
            </a:prstGeom>
            <a:noFill/>
            <a:ln w="38100">
              <a:solidFill>
                <a:schemeClr val="tx1"/>
              </a:solidFill>
              <a:round/>
              <a:headEnd/>
              <a:tailEnd/>
            </a:ln>
          </p:spPr>
          <p:txBody>
            <a:bodyPr wrap="none"/>
            <a:lstStyle/>
            <a:p>
              <a:endParaRPr lang="en-US"/>
            </a:p>
          </p:txBody>
        </p:sp>
        <p:sp>
          <p:nvSpPr>
            <p:cNvPr id="24599" name="Line 25"/>
            <p:cNvSpPr>
              <a:spLocks noChangeShapeType="1"/>
            </p:cNvSpPr>
            <p:nvPr/>
          </p:nvSpPr>
          <p:spPr bwMode="auto">
            <a:xfrm rot="2914888">
              <a:off x="1211" y="2862"/>
              <a:ext cx="0" cy="184"/>
            </a:xfrm>
            <a:prstGeom prst="line">
              <a:avLst/>
            </a:prstGeom>
            <a:noFill/>
            <a:ln w="38100">
              <a:solidFill>
                <a:schemeClr val="tx1"/>
              </a:solidFill>
              <a:round/>
              <a:headEnd/>
              <a:tailEnd/>
            </a:ln>
          </p:spPr>
          <p:txBody>
            <a:bodyPr wrap="none"/>
            <a:lstStyle/>
            <a:p>
              <a:endParaRPr lang="en-US"/>
            </a:p>
          </p:txBody>
        </p:sp>
        <p:sp>
          <p:nvSpPr>
            <p:cNvPr id="24600" name="Line 26"/>
            <p:cNvSpPr>
              <a:spLocks noChangeShapeType="1"/>
            </p:cNvSpPr>
            <p:nvPr/>
          </p:nvSpPr>
          <p:spPr bwMode="auto">
            <a:xfrm rot="2914888">
              <a:off x="1113" y="2751"/>
              <a:ext cx="0" cy="184"/>
            </a:xfrm>
            <a:prstGeom prst="line">
              <a:avLst/>
            </a:prstGeom>
            <a:noFill/>
            <a:ln w="38100">
              <a:solidFill>
                <a:schemeClr val="tx1"/>
              </a:solidFill>
              <a:round/>
              <a:headEnd/>
              <a:tailEnd/>
            </a:ln>
          </p:spPr>
          <p:txBody>
            <a:bodyPr wrap="none"/>
            <a:lstStyle/>
            <a:p>
              <a:endParaRPr lang="en-US"/>
            </a:p>
          </p:txBody>
        </p:sp>
        <p:sp>
          <p:nvSpPr>
            <p:cNvPr id="24601" name="Line 27"/>
            <p:cNvSpPr>
              <a:spLocks noChangeShapeType="1"/>
            </p:cNvSpPr>
            <p:nvPr/>
          </p:nvSpPr>
          <p:spPr bwMode="auto">
            <a:xfrm rot="2914888">
              <a:off x="1309" y="2972"/>
              <a:ext cx="0" cy="184"/>
            </a:xfrm>
            <a:prstGeom prst="line">
              <a:avLst/>
            </a:prstGeom>
            <a:noFill/>
            <a:ln w="38100">
              <a:solidFill>
                <a:schemeClr val="tx1"/>
              </a:solidFill>
              <a:round/>
              <a:headEnd/>
              <a:tailEnd/>
            </a:ln>
          </p:spPr>
          <p:txBody>
            <a:bodyPr wrap="none"/>
            <a:lstStyle/>
            <a:p>
              <a:endParaRPr lang="en-US"/>
            </a:p>
          </p:txBody>
        </p:sp>
        <p:sp>
          <p:nvSpPr>
            <p:cNvPr id="24602" name="Line 28"/>
            <p:cNvSpPr>
              <a:spLocks noChangeShapeType="1"/>
            </p:cNvSpPr>
            <p:nvPr/>
          </p:nvSpPr>
          <p:spPr bwMode="auto">
            <a:xfrm rot="2914888">
              <a:off x="1406" y="3083"/>
              <a:ext cx="0" cy="184"/>
            </a:xfrm>
            <a:prstGeom prst="line">
              <a:avLst/>
            </a:prstGeom>
            <a:noFill/>
            <a:ln w="38100">
              <a:solidFill>
                <a:schemeClr val="tx1"/>
              </a:solidFill>
              <a:round/>
              <a:headEnd/>
              <a:tailEnd/>
            </a:ln>
          </p:spPr>
          <p:txBody>
            <a:bodyPr wrap="none"/>
            <a:lstStyle/>
            <a:p>
              <a:endParaRPr lang="en-US"/>
            </a:p>
          </p:txBody>
        </p:sp>
        <p:sp>
          <p:nvSpPr>
            <p:cNvPr id="24603" name="Line 29"/>
            <p:cNvSpPr>
              <a:spLocks noChangeShapeType="1"/>
            </p:cNvSpPr>
            <p:nvPr/>
          </p:nvSpPr>
          <p:spPr bwMode="auto">
            <a:xfrm rot="2914888">
              <a:off x="1602" y="3304"/>
              <a:ext cx="0" cy="184"/>
            </a:xfrm>
            <a:prstGeom prst="line">
              <a:avLst/>
            </a:prstGeom>
            <a:noFill/>
            <a:ln w="38100">
              <a:solidFill>
                <a:schemeClr val="tx1"/>
              </a:solidFill>
              <a:round/>
              <a:headEnd/>
              <a:tailEnd/>
            </a:ln>
          </p:spPr>
          <p:txBody>
            <a:bodyPr wrap="none"/>
            <a:lstStyle/>
            <a:p>
              <a:endParaRPr lang="en-US"/>
            </a:p>
          </p:txBody>
        </p:sp>
        <p:sp>
          <p:nvSpPr>
            <p:cNvPr id="24604" name="Line 30"/>
            <p:cNvSpPr>
              <a:spLocks noChangeShapeType="1"/>
            </p:cNvSpPr>
            <p:nvPr/>
          </p:nvSpPr>
          <p:spPr bwMode="auto">
            <a:xfrm rot="2914888">
              <a:off x="1504" y="3193"/>
              <a:ext cx="0" cy="184"/>
            </a:xfrm>
            <a:prstGeom prst="line">
              <a:avLst/>
            </a:prstGeom>
            <a:noFill/>
            <a:ln w="38100">
              <a:solidFill>
                <a:schemeClr val="tx1"/>
              </a:solidFill>
              <a:round/>
              <a:headEnd/>
              <a:tailEnd/>
            </a:ln>
          </p:spPr>
          <p:txBody>
            <a:bodyPr wrap="none"/>
            <a:lstStyle/>
            <a:p>
              <a:endParaRPr lang="en-US"/>
            </a:p>
          </p:txBody>
        </p:sp>
        <p:sp>
          <p:nvSpPr>
            <p:cNvPr id="24605" name="Line 31"/>
            <p:cNvSpPr>
              <a:spLocks noChangeShapeType="1"/>
            </p:cNvSpPr>
            <p:nvPr/>
          </p:nvSpPr>
          <p:spPr bwMode="auto">
            <a:xfrm rot="2914888">
              <a:off x="1699" y="3414"/>
              <a:ext cx="0" cy="184"/>
            </a:xfrm>
            <a:prstGeom prst="line">
              <a:avLst/>
            </a:prstGeom>
            <a:noFill/>
            <a:ln w="38100">
              <a:solidFill>
                <a:schemeClr val="tx1"/>
              </a:solidFill>
              <a:round/>
              <a:headEnd/>
              <a:tailEnd/>
            </a:ln>
          </p:spPr>
          <p:txBody>
            <a:bodyPr wrap="none"/>
            <a:lstStyle/>
            <a:p>
              <a:endParaRPr lang="en-US"/>
            </a:p>
          </p:txBody>
        </p:sp>
        <p:sp>
          <p:nvSpPr>
            <p:cNvPr id="24606" name="Line 32"/>
            <p:cNvSpPr>
              <a:spLocks noChangeShapeType="1"/>
            </p:cNvSpPr>
            <p:nvPr/>
          </p:nvSpPr>
          <p:spPr bwMode="auto">
            <a:xfrm rot="2914888">
              <a:off x="1797" y="3525"/>
              <a:ext cx="0" cy="184"/>
            </a:xfrm>
            <a:prstGeom prst="line">
              <a:avLst/>
            </a:prstGeom>
            <a:noFill/>
            <a:ln w="38100">
              <a:solidFill>
                <a:schemeClr val="tx1"/>
              </a:solidFill>
              <a:round/>
              <a:headEnd/>
              <a:tailEnd/>
            </a:ln>
          </p:spPr>
          <p:txBody>
            <a:bodyPr wrap="none"/>
            <a:lstStyle/>
            <a:p>
              <a:endParaRPr lang="en-US"/>
            </a:p>
          </p:txBody>
        </p:sp>
        <p:sp>
          <p:nvSpPr>
            <p:cNvPr id="24607" name="Line 33"/>
            <p:cNvSpPr>
              <a:spLocks noChangeShapeType="1"/>
            </p:cNvSpPr>
            <p:nvPr/>
          </p:nvSpPr>
          <p:spPr bwMode="auto">
            <a:xfrm rot="2914888">
              <a:off x="1992" y="3747"/>
              <a:ext cx="0" cy="184"/>
            </a:xfrm>
            <a:prstGeom prst="line">
              <a:avLst/>
            </a:prstGeom>
            <a:noFill/>
            <a:ln w="38100">
              <a:solidFill>
                <a:schemeClr val="tx1"/>
              </a:solidFill>
              <a:round/>
              <a:headEnd/>
              <a:tailEnd/>
            </a:ln>
          </p:spPr>
          <p:txBody>
            <a:bodyPr wrap="none"/>
            <a:lstStyle/>
            <a:p>
              <a:endParaRPr lang="en-US"/>
            </a:p>
          </p:txBody>
        </p:sp>
        <p:sp>
          <p:nvSpPr>
            <p:cNvPr id="24608" name="Line 34"/>
            <p:cNvSpPr>
              <a:spLocks noChangeShapeType="1"/>
            </p:cNvSpPr>
            <p:nvPr/>
          </p:nvSpPr>
          <p:spPr bwMode="auto">
            <a:xfrm rot="2914888">
              <a:off x="1894" y="3636"/>
              <a:ext cx="0" cy="184"/>
            </a:xfrm>
            <a:prstGeom prst="line">
              <a:avLst/>
            </a:prstGeom>
            <a:noFill/>
            <a:ln w="38100">
              <a:solidFill>
                <a:schemeClr val="tx1"/>
              </a:solidFill>
              <a:round/>
              <a:headEnd/>
              <a:tailEnd/>
            </a:ln>
          </p:spPr>
          <p:txBody>
            <a:bodyPr wrap="none"/>
            <a:lstStyle/>
            <a:p>
              <a:endParaRPr lang="en-US"/>
            </a:p>
          </p:txBody>
        </p:sp>
        <p:sp>
          <p:nvSpPr>
            <p:cNvPr id="24609" name="Line 35"/>
            <p:cNvSpPr>
              <a:spLocks noChangeShapeType="1"/>
            </p:cNvSpPr>
            <p:nvPr/>
          </p:nvSpPr>
          <p:spPr bwMode="auto">
            <a:xfrm rot="2914888">
              <a:off x="821" y="2419"/>
              <a:ext cx="0" cy="184"/>
            </a:xfrm>
            <a:prstGeom prst="line">
              <a:avLst/>
            </a:prstGeom>
            <a:noFill/>
            <a:ln w="38100">
              <a:solidFill>
                <a:schemeClr val="tx1"/>
              </a:solidFill>
              <a:round/>
              <a:headEnd/>
              <a:tailEnd/>
            </a:ln>
          </p:spPr>
          <p:txBody>
            <a:bodyPr wrap="none"/>
            <a:lstStyle/>
            <a:p>
              <a:endParaRPr lang="en-US"/>
            </a:p>
          </p:txBody>
        </p:sp>
        <p:sp>
          <p:nvSpPr>
            <p:cNvPr id="24610" name="Line 36"/>
            <p:cNvSpPr>
              <a:spLocks noChangeShapeType="1"/>
            </p:cNvSpPr>
            <p:nvPr/>
          </p:nvSpPr>
          <p:spPr bwMode="auto">
            <a:xfrm rot="2914888">
              <a:off x="723" y="2308"/>
              <a:ext cx="0" cy="184"/>
            </a:xfrm>
            <a:prstGeom prst="line">
              <a:avLst/>
            </a:prstGeom>
            <a:noFill/>
            <a:ln w="38100">
              <a:solidFill>
                <a:schemeClr val="tx1"/>
              </a:solidFill>
              <a:round/>
              <a:headEnd/>
              <a:tailEnd/>
            </a:ln>
          </p:spPr>
          <p:txBody>
            <a:bodyPr wrap="none"/>
            <a:lstStyle/>
            <a:p>
              <a:endParaRPr lang="en-US"/>
            </a:p>
          </p:txBody>
        </p:sp>
        <p:sp>
          <p:nvSpPr>
            <p:cNvPr id="24611" name="Line 37"/>
            <p:cNvSpPr>
              <a:spLocks noChangeShapeType="1"/>
            </p:cNvSpPr>
            <p:nvPr/>
          </p:nvSpPr>
          <p:spPr bwMode="auto">
            <a:xfrm rot="2914888">
              <a:off x="288" y="3150"/>
              <a:ext cx="2016" cy="0"/>
            </a:xfrm>
            <a:prstGeom prst="line">
              <a:avLst/>
            </a:prstGeom>
            <a:noFill/>
            <a:ln w="38100">
              <a:solidFill>
                <a:schemeClr val="tx1"/>
              </a:solidFill>
              <a:round/>
              <a:headEnd/>
              <a:tailEnd/>
            </a:ln>
          </p:spPr>
          <p:txBody>
            <a:bodyPr wrap="none"/>
            <a:lstStyle/>
            <a:p>
              <a:endParaRPr lang="en-US"/>
            </a:p>
          </p:txBody>
        </p:sp>
        <p:grpSp>
          <p:nvGrpSpPr>
            <p:cNvPr id="4" name="Group 38"/>
            <p:cNvGrpSpPr>
              <a:grpSpLocks/>
            </p:cNvGrpSpPr>
            <p:nvPr/>
          </p:nvGrpSpPr>
          <p:grpSpPr bwMode="auto">
            <a:xfrm>
              <a:off x="1388" y="2635"/>
              <a:ext cx="368" cy="373"/>
              <a:chOff x="3600" y="2784"/>
              <a:chExt cx="336" cy="288"/>
            </a:xfrm>
          </p:grpSpPr>
          <p:sp>
            <p:nvSpPr>
              <p:cNvPr id="24613" name="Rectangle 39"/>
              <p:cNvSpPr>
                <a:spLocks noChangeArrowheads="1"/>
              </p:cNvSpPr>
              <p:nvPr/>
            </p:nvSpPr>
            <p:spPr bwMode="auto">
              <a:xfrm>
                <a:off x="3600" y="2784"/>
                <a:ext cx="336" cy="28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4614" name="Rectangle 40"/>
              <p:cNvSpPr>
                <a:spLocks noChangeArrowheads="1"/>
              </p:cNvSpPr>
              <p:nvPr/>
            </p:nvSpPr>
            <p:spPr bwMode="auto">
              <a:xfrm>
                <a:off x="3648" y="2832"/>
                <a:ext cx="240" cy="192"/>
              </a:xfrm>
              <a:prstGeom prst="rect">
                <a:avLst/>
              </a:prstGeom>
              <a:solidFill>
                <a:srgbClr val="FFA74F"/>
              </a:solidFill>
              <a:ln w="9525">
                <a:solidFill>
                  <a:schemeClr val="tx1"/>
                </a:solidFill>
                <a:miter lim="800000"/>
                <a:headEnd/>
                <a:tailEnd/>
              </a:ln>
            </p:spPr>
            <p:txBody>
              <a:bodyPr wrap="none" anchor="ctr"/>
              <a:lstStyle/>
              <a:p>
                <a:endParaRPr lang="en-US"/>
              </a:p>
            </p:txBody>
          </p:sp>
          <p:sp>
            <p:nvSpPr>
              <p:cNvPr id="24615" name="Rectangle 41"/>
              <p:cNvSpPr>
                <a:spLocks noChangeArrowheads="1"/>
              </p:cNvSpPr>
              <p:nvPr/>
            </p:nvSpPr>
            <p:spPr bwMode="auto">
              <a:xfrm>
                <a:off x="3696" y="2880"/>
                <a:ext cx="144" cy="96"/>
              </a:xfrm>
              <a:prstGeom prst="rect">
                <a:avLst/>
              </a:prstGeom>
              <a:solidFill>
                <a:srgbClr val="FFCC99"/>
              </a:solidFill>
              <a:ln w="9525">
                <a:solidFill>
                  <a:schemeClr val="tx1"/>
                </a:solidFill>
                <a:miter lim="800000"/>
                <a:headEnd/>
                <a:tailEnd/>
              </a:ln>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611560" y="-5283968"/>
            <a:ext cx="8183880" cy="6696744"/>
          </a:xfrm>
        </p:spPr>
        <p:txBody>
          <a:bodyPr/>
          <a:lstStyle/>
          <a:p>
            <a:pPr eaLnBrk="1" hangingPunct="1">
              <a:defRPr/>
            </a:pPr>
            <a:r>
              <a:rPr lang="en-US" dirty="0" smtClean="0"/>
              <a:t>Heritability</a:t>
            </a:r>
          </a:p>
        </p:txBody>
      </p:sp>
      <p:sp>
        <p:nvSpPr>
          <p:cNvPr id="305155" name="Rectangle 3"/>
          <p:cNvSpPr>
            <a:spLocks noGrp="1" noChangeArrowheads="1"/>
          </p:cNvSpPr>
          <p:nvPr>
            <p:ph idx="1"/>
          </p:nvPr>
        </p:nvSpPr>
        <p:spPr>
          <a:xfrm>
            <a:off x="502920" y="1484784"/>
            <a:ext cx="8183880" cy="5040560"/>
          </a:xfrm>
        </p:spPr>
        <p:txBody>
          <a:bodyPr>
            <a:normAutofit/>
          </a:bodyPr>
          <a:lstStyle/>
          <a:p>
            <a:pPr eaLnBrk="1" hangingPunct="1">
              <a:lnSpc>
                <a:spcPct val="80000"/>
              </a:lnSpc>
              <a:defRPr/>
            </a:pPr>
            <a:r>
              <a:rPr lang="en-US" sz="2400" i="1" dirty="0" smtClean="0"/>
              <a:t>Estimates of heritability apply to the entire population studied; </a:t>
            </a:r>
          </a:p>
          <a:p>
            <a:pPr eaLnBrk="1" hangingPunct="1">
              <a:lnSpc>
                <a:spcPct val="80000"/>
              </a:lnSpc>
              <a:defRPr/>
            </a:pPr>
            <a:r>
              <a:rPr lang="en-US" sz="2400" i="1" dirty="0" smtClean="0"/>
              <a:t>Estimates of heritability are averages, and they do not apply to particular people.</a:t>
            </a:r>
            <a:r>
              <a:rPr lang="en-US" sz="2400" dirty="0" smtClean="0"/>
              <a:t> </a:t>
            </a:r>
            <a:br>
              <a:rPr lang="en-US" sz="2400" dirty="0" smtClean="0"/>
            </a:br>
            <a:r>
              <a:rPr lang="en-US" sz="2400" i="1" dirty="0" smtClean="0"/>
              <a:t>Can't say: He has a heritability of .6 for IQ.</a:t>
            </a:r>
            <a:r>
              <a:rPr lang="en-US" sz="2400" dirty="0" smtClean="0"/>
              <a:t> </a:t>
            </a:r>
            <a:br>
              <a:rPr lang="en-US" sz="2400" dirty="0" smtClean="0"/>
            </a:br>
            <a:r>
              <a:rPr lang="en-US" sz="2400" i="1" dirty="0" smtClean="0"/>
              <a:t>. </a:t>
            </a:r>
            <a:endParaRPr lang="en-US" sz="2400" i="1" dirty="0" smtClean="0"/>
          </a:p>
          <a:p>
            <a:pPr eaLnBrk="1" hangingPunct="1">
              <a:lnSpc>
                <a:spcPct val="80000"/>
              </a:lnSpc>
              <a:defRPr/>
            </a:pPr>
            <a:r>
              <a:rPr lang="en-US" sz="2400" i="1" dirty="0" smtClean="0"/>
              <a:t>This would be compatible with some children's IQ being strongly influenced by the environment and other children's IQ not being influenced by the environment. </a:t>
            </a:r>
          </a:p>
          <a:p>
            <a:pPr eaLnBrk="1" hangingPunct="1">
              <a:lnSpc>
                <a:spcPct val="80000"/>
              </a:lnSpc>
              <a:defRPr/>
            </a:pPr>
            <a:r>
              <a:rPr lang="en-US" sz="2400" i="1" dirty="0" smtClean="0"/>
              <a:t>The heritability estimate is an average of all the influences for the entire sample</a:t>
            </a:r>
            <a:r>
              <a:rPr lang="en-US" sz="2400" dirty="0" smtClean="0"/>
              <a:t> </a:t>
            </a:r>
          </a:p>
        </p:txBody>
      </p:sp>
      <p:grpSp>
        <p:nvGrpSpPr>
          <p:cNvPr id="2" name="Group 4"/>
          <p:cNvGrpSpPr>
            <a:grpSpLocks/>
          </p:cNvGrpSpPr>
          <p:nvPr/>
        </p:nvGrpSpPr>
        <p:grpSpPr bwMode="auto">
          <a:xfrm>
            <a:off x="7467600" y="5562600"/>
            <a:ext cx="1447800" cy="1143000"/>
            <a:chOff x="631" y="1440"/>
            <a:chExt cx="2777" cy="2718"/>
          </a:xfrm>
        </p:grpSpPr>
        <p:sp>
          <p:nvSpPr>
            <p:cNvPr id="26629" name="AutoShape 5"/>
            <p:cNvSpPr>
              <a:spLocks noChangeArrowheads="1"/>
            </p:cNvSpPr>
            <p:nvPr/>
          </p:nvSpPr>
          <p:spPr bwMode="auto">
            <a:xfrm>
              <a:off x="960" y="3008"/>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30" name="AutoShape 6"/>
            <p:cNvSpPr>
              <a:spLocks noChangeArrowheads="1"/>
            </p:cNvSpPr>
            <p:nvPr/>
          </p:nvSpPr>
          <p:spPr bwMode="auto">
            <a:xfrm>
              <a:off x="960" y="3531"/>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31" name="AutoShape 7"/>
            <p:cNvSpPr>
              <a:spLocks noChangeArrowheads="1"/>
            </p:cNvSpPr>
            <p:nvPr/>
          </p:nvSpPr>
          <p:spPr bwMode="auto">
            <a:xfrm rot="-3356841">
              <a:off x="2865" y="1742"/>
              <a:ext cx="75" cy="918"/>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32" name="AutoShape 8"/>
            <p:cNvSpPr>
              <a:spLocks noChangeArrowheads="1"/>
            </p:cNvSpPr>
            <p:nvPr/>
          </p:nvSpPr>
          <p:spPr bwMode="auto">
            <a:xfrm>
              <a:off x="960" y="2485"/>
              <a:ext cx="2448" cy="150"/>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33" name="AutoShape 9"/>
            <p:cNvSpPr>
              <a:spLocks noChangeArrowheads="1"/>
            </p:cNvSpPr>
            <p:nvPr/>
          </p:nvSpPr>
          <p:spPr bwMode="auto">
            <a:xfrm>
              <a:off x="1817" y="1440"/>
              <a:ext cx="122" cy="2613"/>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34" name="AutoShape 10"/>
            <p:cNvSpPr>
              <a:spLocks noChangeArrowheads="1"/>
            </p:cNvSpPr>
            <p:nvPr/>
          </p:nvSpPr>
          <p:spPr bwMode="auto">
            <a:xfrm>
              <a:off x="1205" y="1664"/>
              <a:ext cx="122" cy="238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35" name="AutoShape 11"/>
            <p:cNvSpPr>
              <a:spLocks noChangeArrowheads="1"/>
            </p:cNvSpPr>
            <p:nvPr/>
          </p:nvSpPr>
          <p:spPr bwMode="auto">
            <a:xfrm>
              <a:off x="2490" y="1739"/>
              <a:ext cx="61" cy="1866"/>
            </a:xfrm>
            <a:prstGeom prst="roundRect">
              <a:avLst>
                <a:gd name="adj" fmla="val 16667"/>
              </a:avLst>
            </a:prstGeom>
            <a:solidFill>
              <a:schemeClr val="accent1"/>
            </a:solidFill>
            <a:ln w="6350">
              <a:noFill/>
              <a:round/>
              <a:headEnd/>
              <a:tailEnd/>
            </a:ln>
          </p:spPr>
          <p:txBody>
            <a:bodyPr wrap="none" anchor="ctr"/>
            <a:lstStyle/>
            <a:p>
              <a:endParaRPr lang="en-US"/>
            </a:p>
          </p:txBody>
        </p:sp>
        <p:sp>
          <p:nvSpPr>
            <p:cNvPr id="26636" name="AutoShape 12"/>
            <p:cNvSpPr>
              <a:spLocks noChangeArrowheads="1"/>
            </p:cNvSpPr>
            <p:nvPr/>
          </p:nvSpPr>
          <p:spPr bwMode="auto">
            <a:xfrm>
              <a:off x="1327" y="2187"/>
              <a:ext cx="367" cy="224"/>
            </a:xfrm>
            <a:prstGeom prst="upArrow">
              <a:avLst>
                <a:gd name="adj1" fmla="val 50000"/>
                <a:gd name="adj2" fmla="val 25000"/>
              </a:avLst>
            </a:prstGeom>
            <a:solidFill>
              <a:srgbClr val="00FFFF"/>
            </a:solidFill>
            <a:ln w="9525">
              <a:solidFill>
                <a:schemeClr val="tx1"/>
              </a:solidFill>
              <a:miter lim="800000"/>
              <a:headEnd/>
              <a:tailEnd/>
            </a:ln>
          </p:spPr>
          <p:txBody>
            <a:bodyPr wrap="none" anchor="ctr"/>
            <a:lstStyle/>
            <a:p>
              <a:endParaRPr lang="en-US"/>
            </a:p>
          </p:txBody>
        </p:sp>
        <p:sp>
          <p:nvSpPr>
            <p:cNvPr id="26637" name="Rectangle 13"/>
            <p:cNvSpPr>
              <a:spLocks noChangeArrowheads="1"/>
            </p:cNvSpPr>
            <p:nvPr/>
          </p:nvSpPr>
          <p:spPr bwMode="auto">
            <a:xfrm>
              <a:off x="1450" y="2261"/>
              <a:ext cx="61" cy="15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6638" name="AutoShape 14"/>
            <p:cNvSpPr>
              <a:spLocks noChangeArrowheads="1"/>
            </p:cNvSpPr>
            <p:nvPr/>
          </p:nvSpPr>
          <p:spPr bwMode="auto">
            <a:xfrm>
              <a:off x="2551" y="3232"/>
              <a:ext cx="367" cy="224"/>
            </a:xfrm>
            <a:prstGeom prst="up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en-US"/>
            </a:p>
          </p:txBody>
        </p:sp>
        <p:sp>
          <p:nvSpPr>
            <p:cNvPr id="26639" name="Rectangle 15"/>
            <p:cNvSpPr>
              <a:spLocks noChangeArrowheads="1"/>
            </p:cNvSpPr>
            <p:nvPr/>
          </p:nvSpPr>
          <p:spPr bwMode="auto">
            <a:xfrm>
              <a:off x="2674" y="3307"/>
              <a:ext cx="61" cy="149"/>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3" name="Group 16"/>
            <p:cNvGrpSpPr>
              <a:grpSpLocks/>
            </p:cNvGrpSpPr>
            <p:nvPr/>
          </p:nvGrpSpPr>
          <p:grpSpPr bwMode="auto">
            <a:xfrm>
              <a:off x="2551" y="2187"/>
              <a:ext cx="367" cy="224"/>
              <a:chOff x="3024" y="2400"/>
              <a:chExt cx="288" cy="144"/>
            </a:xfrm>
          </p:grpSpPr>
          <p:sp>
            <p:nvSpPr>
              <p:cNvPr id="26664" name="AutoShape 17"/>
              <p:cNvSpPr>
                <a:spLocks noChangeArrowheads="1"/>
              </p:cNvSpPr>
              <p:nvPr/>
            </p:nvSpPr>
            <p:spPr bwMode="auto">
              <a:xfrm>
                <a:off x="3024" y="2400"/>
                <a:ext cx="288" cy="144"/>
              </a:xfrm>
              <a:prstGeom prst="up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sp>
            <p:nvSpPr>
              <p:cNvPr id="26665" name="Rectangle 18"/>
              <p:cNvSpPr>
                <a:spLocks noChangeArrowheads="1"/>
              </p:cNvSpPr>
              <p:nvPr/>
            </p:nvSpPr>
            <p:spPr bwMode="auto">
              <a:xfrm>
                <a:off x="3120" y="2448"/>
                <a:ext cx="48" cy="96"/>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26641" name="AutoShape 19"/>
            <p:cNvSpPr>
              <a:spLocks noChangeArrowheads="1"/>
            </p:cNvSpPr>
            <p:nvPr/>
          </p:nvSpPr>
          <p:spPr bwMode="auto">
            <a:xfrm rot="-2195405">
              <a:off x="1205" y="1813"/>
              <a:ext cx="734" cy="75"/>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42" name="AutoShape 20"/>
            <p:cNvSpPr>
              <a:spLocks noChangeArrowheads="1"/>
            </p:cNvSpPr>
            <p:nvPr/>
          </p:nvSpPr>
          <p:spPr bwMode="auto">
            <a:xfrm>
              <a:off x="3041" y="2560"/>
              <a:ext cx="61" cy="971"/>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26643" name="Line 21"/>
            <p:cNvSpPr>
              <a:spLocks noChangeShapeType="1"/>
            </p:cNvSpPr>
            <p:nvPr/>
          </p:nvSpPr>
          <p:spPr bwMode="auto">
            <a:xfrm>
              <a:off x="2184" y="1589"/>
              <a:ext cx="0" cy="2464"/>
            </a:xfrm>
            <a:prstGeom prst="line">
              <a:avLst/>
            </a:prstGeom>
            <a:noFill/>
            <a:ln w="76200">
              <a:solidFill>
                <a:schemeClr val="tx1"/>
              </a:solidFill>
              <a:prstDash val="sysDot"/>
              <a:round/>
              <a:headEnd/>
              <a:tailEnd/>
            </a:ln>
          </p:spPr>
          <p:txBody>
            <a:bodyPr wrap="none"/>
            <a:lstStyle/>
            <a:p>
              <a:endParaRPr lang="en-US"/>
            </a:p>
          </p:txBody>
        </p:sp>
        <p:sp>
          <p:nvSpPr>
            <p:cNvPr id="26644" name="Line 22"/>
            <p:cNvSpPr>
              <a:spLocks noChangeShapeType="1"/>
            </p:cNvSpPr>
            <p:nvPr/>
          </p:nvSpPr>
          <p:spPr bwMode="auto">
            <a:xfrm rot="2914888">
              <a:off x="384" y="3072"/>
              <a:ext cx="2016" cy="0"/>
            </a:xfrm>
            <a:prstGeom prst="line">
              <a:avLst/>
            </a:prstGeom>
            <a:noFill/>
            <a:ln w="38100">
              <a:solidFill>
                <a:schemeClr val="tx1"/>
              </a:solidFill>
              <a:round/>
              <a:headEnd/>
              <a:tailEnd/>
            </a:ln>
          </p:spPr>
          <p:txBody>
            <a:bodyPr wrap="none"/>
            <a:lstStyle/>
            <a:p>
              <a:endParaRPr lang="en-US"/>
            </a:p>
          </p:txBody>
        </p:sp>
        <p:sp>
          <p:nvSpPr>
            <p:cNvPr id="26645" name="Line 23"/>
            <p:cNvSpPr>
              <a:spLocks noChangeShapeType="1"/>
            </p:cNvSpPr>
            <p:nvPr/>
          </p:nvSpPr>
          <p:spPr bwMode="auto">
            <a:xfrm rot="2914888">
              <a:off x="918" y="2530"/>
              <a:ext cx="0" cy="184"/>
            </a:xfrm>
            <a:prstGeom prst="line">
              <a:avLst/>
            </a:prstGeom>
            <a:noFill/>
            <a:ln w="38100">
              <a:solidFill>
                <a:schemeClr val="tx1"/>
              </a:solidFill>
              <a:round/>
              <a:headEnd/>
              <a:tailEnd/>
            </a:ln>
          </p:spPr>
          <p:txBody>
            <a:bodyPr wrap="none"/>
            <a:lstStyle/>
            <a:p>
              <a:endParaRPr lang="en-US"/>
            </a:p>
          </p:txBody>
        </p:sp>
        <p:sp>
          <p:nvSpPr>
            <p:cNvPr id="26646" name="Line 24"/>
            <p:cNvSpPr>
              <a:spLocks noChangeShapeType="1"/>
            </p:cNvSpPr>
            <p:nvPr/>
          </p:nvSpPr>
          <p:spPr bwMode="auto">
            <a:xfrm rot="2914888">
              <a:off x="1016" y="2641"/>
              <a:ext cx="0" cy="184"/>
            </a:xfrm>
            <a:prstGeom prst="line">
              <a:avLst/>
            </a:prstGeom>
            <a:noFill/>
            <a:ln w="38100">
              <a:solidFill>
                <a:schemeClr val="tx1"/>
              </a:solidFill>
              <a:round/>
              <a:headEnd/>
              <a:tailEnd/>
            </a:ln>
          </p:spPr>
          <p:txBody>
            <a:bodyPr wrap="none"/>
            <a:lstStyle/>
            <a:p>
              <a:endParaRPr lang="en-US"/>
            </a:p>
          </p:txBody>
        </p:sp>
        <p:sp>
          <p:nvSpPr>
            <p:cNvPr id="26647" name="Line 25"/>
            <p:cNvSpPr>
              <a:spLocks noChangeShapeType="1"/>
            </p:cNvSpPr>
            <p:nvPr/>
          </p:nvSpPr>
          <p:spPr bwMode="auto">
            <a:xfrm rot="2914888">
              <a:off x="1211" y="2862"/>
              <a:ext cx="0" cy="184"/>
            </a:xfrm>
            <a:prstGeom prst="line">
              <a:avLst/>
            </a:prstGeom>
            <a:noFill/>
            <a:ln w="38100">
              <a:solidFill>
                <a:schemeClr val="tx1"/>
              </a:solidFill>
              <a:round/>
              <a:headEnd/>
              <a:tailEnd/>
            </a:ln>
          </p:spPr>
          <p:txBody>
            <a:bodyPr wrap="none"/>
            <a:lstStyle/>
            <a:p>
              <a:endParaRPr lang="en-US"/>
            </a:p>
          </p:txBody>
        </p:sp>
        <p:sp>
          <p:nvSpPr>
            <p:cNvPr id="26648" name="Line 26"/>
            <p:cNvSpPr>
              <a:spLocks noChangeShapeType="1"/>
            </p:cNvSpPr>
            <p:nvPr/>
          </p:nvSpPr>
          <p:spPr bwMode="auto">
            <a:xfrm rot="2914888">
              <a:off x="1113" y="2751"/>
              <a:ext cx="0" cy="184"/>
            </a:xfrm>
            <a:prstGeom prst="line">
              <a:avLst/>
            </a:prstGeom>
            <a:noFill/>
            <a:ln w="38100">
              <a:solidFill>
                <a:schemeClr val="tx1"/>
              </a:solidFill>
              <a:round/>
              <a:headEnd/>
              <a:tailEnd/>
            </a:ln>
          </p:spPr>
          <p:txBody>
            <a:bodyPr wrap="none"/>
            <a:lstStyle/>
            <a:p>
              <a:endParaRPr lang="en-US"/>
            </a:p>
          </p:txBody>
        </p:sp>
        <p:sp>
          <p:nvSpPr>
            <p:cNvPr id="26649" name="Line 27"/>
            <p:cNvSpPr>
              <a:spLocks noChangeShapeType="1"/>
            </p:cNvSpPr>
            <p:nvPr/>
          </p:nvSpPr>
          <p:spPr bwMode="auto">
            <a:xfrm rot="2914888">
              <a:off x="1309" y="2972"/>
              <a:ext cx="0" cy="184"/>
            </a:xfrm>
            <a:prstGeom prst="line">
              <a:avLst/>
            </a:prstGeom>
            <a:noFill/>
            <a:ln w="38100">
              <a:solidFill>
                <a:schemeClr val="tx1"/>
              </a:solidFill>
              <a:round/>
              <a:headEnd/>
              <a:tailEnd/>
            </a:ln>
          </p:spPr>
          <p:txBody>
            <a:bodyPr wrap="none"/>
            <a:lstStyle/>
            <a:p>
              <a:endParaRPr lang="en-US"/>
            </a:p>
          </p:txBody>
        </p:sp>
        <p:sp>
          <p:nvSpPr>
            <p:cNvPr id="26650" name="Line 28"/>
            <p:cNvSpPr>
              <a:spLocks noChangeShapeType="1"/>
            </p:cNvSpPr>
            <p:nvPr/>
          </p:nvSpPr>
          <p:spPr bwMode="auto">
            <a:xfrm rot="2914888">
              <a:off x="1406" y="3083"/>
              <a:ext cx="0" cy="184"/>
            </a:xfrm>
            <a:prstGeom prst="line">
              <a:avLst/>
            </a:prstGeom>
            <a:noFill/>
            <a:ln w="38100">
              <a:solidFill>
                <a:schemeClr val="tx1"/>
              </a:solidFill>
              <a:round/>
              <a:headEnd/>
              <a:tailEnd/>
            </a:ln>
          </p:spPr>
          <p:txBody>
            <a:bodyPr wrap="none"/>
            <a:lstStyle/>
            <a:p>
              <a:endParaRPr lang="en-US"/>
            </a:p>
          </p:txBody>
        </p:sp>
        <p:sp>
          <p:nvSpPr>
            <p:cNvPr id="26651" name="Line 29"/>
            <p:cNvSpPr>
              <a:spLocks noChangeShapeType="1"/>
            </p:cNvSpPr>
            <p:nvPr/>
          </p:nvSpPr>
          <p:spPr bwMode="auto">
            <a:xfrm rot="2914888">
              <a:off x="1602" y="3304"/>
              <a:ext cx="0" cy="184"/>
            </a:xfrm>
            <a:prstGeom prst="line">
              <a:avLst/>
            </a:prstGeom>
            <a:noFill/>
            <a:ln w="38100">
              <a:solidFill>
                <a:schemeClr val="tx1"/>
              </a:solidFill>
              <a:round/>
              <a:headEnd/>
              <a:tailEnd/>
            </a:ln>
          </p:spPr>
          <p:txBody>
            <a:bodyPr wrap="none"/>
            <a:lstStyle/>
            <a:p>
              <a:endParaRPr lang="en-US"/>
            </a:p>
          </p:txBody>
        </p:sp>
        <p:sp>
          <p:nvSpPr>
            <p:cNvPr id="26652" name="Line 30"/>
            <p:cNvSpPr>
              <a:spLocks noChangeShapeType="1"/>
            </p:cNvSpPr>
            <p:nvPr/>
          </p:nvSpPr>
          <p:spPr bwMode="auto">
            <a:xfrm rot="2914888">
              <a:off x="1504" y="3193"/>
              <a:ext cx="0" cy="184"/>
            </a:xfrm>
            <a:prstGeom prst="line">
              <a:avLst/>
            </a:prstGeom>
            <a:noFill/>
            <a:ln w="38100">
              <a:solidFill>
                <a:schemeClr val="tx1"/>
              </a:solidFill>
              <a:round/>
              <a:headEnd/>
              <a:tailEnd/>
            </a:ln>
          </p:spPr>
          <p:txBody>
            <a:bodyPr wrap="none"/>
            <a:lstStyle/>
            <a:p>
              <a:endParaRPr lang="en-US"/>
            </a:p>
          </p:txBody>
        </p:sp>
        <p:sp>
          <p:nvSpPr>
            <p:cNvPr id="26653" name="Line 31"/>
            <p:cNvSpPr>
              <a:spLocks noChangeShapeType="1"/>
            </p:cNvSpPr>
            <p:nvPr/>
          </p:nvSpPr>
          <p:spPr bwMode="auto">
            <a:xfrm rot="2914888">
              <a:off x="1699" y="3414"/>
              <a:ext cx="0" cy="184"/>
            </a:xfrm>
            <a:prstGeom prst="line">
              <a:avLst/>
            </a:prstGeom>
            <a:noFill/>
            <a:ln w="38100">
              <a:solidFill>
                <a:schemeClr val="tx1"/>
              </a:solidFill>
              <a:round/>
              <a:headEnd/>
              <a:tailEnd/>
            </a:ln>
          </p:spPr>
          <p:txBody>
            <a:bodyPr wrap="none"/>
            <a:lstStyle/>
            <a:p>
              <a:endParaRPr lang="en-US"/>
            </a:p>
          </p:txBody>
        </p:sp>
        <p:sp>
          <p:nvSpPr>
            <p:cNvPr id="26654" name="Line 32"/>
            <p:cNvSpPr>
              <a:spLocks noChangeShapeType="1"/>
            </p:cNvSpPr>
            <p:nvPr/>
          </p:nvSpPr>
          <p:spPr bwMode="auto">
            <a:xfrm rot="2914888">
              <a:off x="1797" y="3525"/>
              <a:ext cx="0" cy="184"/>
            </a:xfrm>
            <a:prstGeom prst="line">
              <a:avLst/>
            </a:prstGeom>
            <a:noFill/>
            <a:ln w="38100">
              <a:solidFill>
                <a:schemeClr val="tx1"/>
              </a:solidFill>
              <a:round/>
              <a:headEnd/>
              <a:tailEnd/>
            </a:ln>
          </p:spPr>
          <p:txBody>
            <a:bodyPr wrap="none"/>
            <a:lstStyle/>
            <a:p>
              <a:endParaRPr lang="en-US"/>
            </a:p>
          </p:txBody>
        </p:sp>
        <p:sp>
          <p:nvSpPr>
            <p:cNvPr id="26655" name="Line 33"/>
            <p:cNvSpPr>
              <a:spLocks noChangeShapeType="1"/>
            </p:cNvSpPr>
            <p:nvPr/>
          </p:nvSpPr>
          <p:spPr bwMode="auto">
            <a:xfrm rot="2914888">
              <a:off x="1992" y="3747"/>
              <a:ext cx="0" cy="184"/>
            </a:xfrm>
            <a:prstGeom prst="line">
              <a:avLst/>
            </a:prstGeom>
            <a:noFill/>
            <a:ln w="38100">
              <a:solidFill>
                <a:schemeClr val="tx1"/>
              </a:solidFill>
              <a:round/>
              <a:headEnd/>
              <a:tailEnd/>
            </a:ln>
          </p:spPr>
          <p:txBody>
            <a:bodyPr wrap="none"/>
            <a:lstStyle/>
            <a:p>
              <a:endParaRPr lang="en-US"/>
            </a:p>
          </p:txBody>
        </p:sp>
        <p:sp>
          <p:nvSpPr>
            <p:cNvPr id="26656" name="Line 34"/>
            <p:cNvSpPr>
              <a:spLocks noChangeShapeType="1"/>
            </p:cNvSpPr>
            <p:nvPr/>
          </p:nvSpPr>
          <p:spPr bwMode="auto">
            <a:xfrm rot="2914888">
              <a:off x="1894" y="3636"/>
              <a:ext cx="0" cy="184"/>
            </a:xfrm>
            <a:prstGeom prst="line">
              <a:avLst/>
            </a:prstGeom>
            <a:noFill/>
            <a:ln w="38100">
              <a:solidFill>
                <a:schemeClr val="tx1"/>
              </a:solidFill>
              <a:round/>
              <a:headEnd/>
              <a:tailEnd/>
            </a:ln>
          </p:spPr>
          <p:txBody>
            <a:bodyPr wrap="none"/>
            <a:lstStyle/>
            <a:p>
              <a:endParaRPr lang="en-US"/>
            </a:p>
          </p:txBody>
        </p:sp>
        <p:sp>
          <p:nvSpPr>
            <p:cNvPr id="26657" name="Line 35"/>
            <p:cNvSpPr>
              <a:spLocks noChangeShapeType="1"/>
            </p:cNvSpPr>
            <p:nvPr/>
          </p:nvSpPr>
          <p:spPr bwMode="auto">
            <a:xfrm rot="2914888">
              <a:off x="821" y="2419"/>
              <a:ext cx="0" cy="184"/>
            </a:xfrm>
            <a:prstGeom prst="line">
              <a:avLst/>
            </a:prstGeom>
            <a:noFill/>
            <a:ln w="38100">
              <a:solidFill>
                <a:schemeClr val="tx1"/>
              </a:solidFill>
              <a:round/>
              <a:headEnd/>
              <a:tailEnd/>
            </a:ln>
          </p:spPr>
          <p:txBody>
            <a:bodyPr wrap="none"/>
            <a:lstStyle/>
            <a:p>
              <a:endParaRPr lang="en-US"/>
            </a:p>
          </p:txBody>
        </p:sp>
        <p:sp>
          <p:nvSpPr>
            <p:cNvPr id="26658" name="Line 36"/>
            <p:cNvSpPr>
              <a:spLocks noChangeShapeType="1"/>
            </p:cNvSpPr>
            <p:nvPr/>
          </p:nvSpPr>
          <p:spPr bwMode="auto">
            <a:xfrm rot="2914888">
              <a:off x="723" y="2308"/>
              <a:ext cx="0" cy="184"/>
            </a:xfrm>
            <a:prstGeom prst="line">
              <a:avLst/>
            </a:prstGeom>
            <a:noFill/>
            <a:ln w="38100">
              <a:solidFill>
                <a:schemeClr val="tx1"/>
              </a:solidFill>
              <a:round/>
              <a:headEnd/>
              <a:tailEnd/>
            </a:ln>
          </p:spPr>
          <p:txBody>
            <a:bodyPr wrap="none"/>
            <a:lstStyle/>
            <a:p>
              <a:endParaRPr lang="en-US"/>
            </a:p>
          </p:txBody>
        </p:sp>
        <p:sp>
          <p:nvSpPr>
            <p:cNvPr id="26659" name="Line 37"/>
            <p:cNvSpPr>
              <a:spLocks noChangeShapeType="1"/>
            </p:cNvSpPr>
            <p:nvPr/>
          </p:nvSpPr>
          <p:spPr bwMode="auto">
            <a:xfrm rot="2914888">
              <a:off x="288" y="3150"/>
              <a:ext cx="2016" cy="0"/>
            </a:xfrm>
            <a:prstGeom prst="line">
              <a:avLst/>
            </a:prstGeom>
            <a:noFill/>
            <a:ln w="38100">
              <a:solidFill>
                <a:schemeClr val="tx1"/>
              </a:solidFill>
              <a:round/>
              <a:headEnd/>
              <a:tailEnd/>
            </a:ln>
          </p:spPr>
          <p:txBody>
            <a:bodyPr wrap="none"/>
            <a:lstStyle/>
            <a:p>
              <a:endParaRPr lang="en-US"/>
            </a:p>
          </p:txBody>
        </p:sp>
        <p:grpSp>
          <p:nvGrpSpPr>
            <p:cNvPr id="4" name="Group 38"/>
            <p:cNvGrpSpPr>
              <a:grpSpLocks/>
            </p:cNvGrpSpPr>
            <p:nvPr/>
          </p:nvGrpSpPr>
          <p:grpSpPr bwMode="auto">
            <a:xfrm>
              <a:off x="1388" y="2635"/>
              <a:ext cx="368" cy="373"/>
              <a:chOff x="3600" y="2784"/>
              <a:chExt cx="336" cy="288"/>
            </a:xfrm>
          </p:grpSpPr>
          <p:sp>
            <p:nvSpPr>
              <p:cNvPr id="26661" name="Rectangle 39"/>
              <p:cNvSpPr>
                <a:spLocks noChangeArrowheads="1"/>
              </p:cNvSpPr>
              <p:nvPr/>
            </p:nvSpPr>
            <p:spPr bwMode="auto">
              <a:xfrm>
                <a:off x="3600" y="2784"/>
                <a:ext cx="336" cy="28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6662" name="Rectangle 40"/>
              <p:cNvSpPr>
                <a:spLocks noChangeArrowheads="1"/>
              </p:cNvSpPr>
              <p:nvPr/>
            </p:nvSpPr>
            <p:spPr bwMode="auto">
              <a:xfrm>
                <a:off x="3648" y="2832"/>
                <a:ext cx="240" cy="192"/>
              </a:xfrm>
              <a:prstGeom prst="rect">
                <a:avLst/>
              </a:prstGeom>
              <a:solidFill>
                <a:srgbClr val="FFA74F"/>
              </a:solidFill>
              <a:ln w="9525">
                <a:solidFill>
                  <a:schemeClr val="tx1"/>
                </a:solidFill>
                <a:miter lim="800000"/>
                <a:headEnd/>
                <a:tailEnd/>
              </a:ln>
            </p:spPr>
            <p:txBody>
              <a:bodyPr wrap="none" anchor="ctr"/>
              <a:lstStyle/>
              <a:p>
                <a:endParaRPr lang="en-US"/>
              </a:p>
            </p:txBody>
          </p:sp>
          <p:sp>
            <p:nvSpPr>
              <p:cNvPr id="26663" name="Rectangle 41"/>
              <p:cNvSpPr>
                <a:spLocks noChangeArrowheads="1"/>
              </p:cNvSpPr>
              <p:nvPr/>
            </p:nvSpPr>
            <p:spPr bwMode="auto">
              <a:xfrm>
                <a:off x="3696" y="2880"/>
                <a:ext cx="144" cy="96"/>
              </a:xfrm>
              <a:prstGeom prst="rect">
                <a:avLst/>
              </a:prstGeom>
              <a:solidFill>
                <a:srgbClr val="FFCC99"/>
              </a:solidFill>
              <a:ln w="9525">
                <a:solidFill>
                  <a:schemeClr val="tx1"/>
                </a:solidFill>
                <a:miter lim="800000"/>
                <a:headEnd/>
                <a:tailEnd/>
              </a:ln>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259632" y="0"/>
            <a:ext cx="6873552" cy="6873552"/>
          </a:xfrm>
        </p:spPr>
      </p:pic>
    </p:spTree>
    <p:extLst>
      <p:ext uri="{BB962C8B-B14F-4D97-AF65-F5344CB8AC3E}">
        <p14:creationId xmlns="" xmlns:p14="http://schemas.microsoft.com/office/powerpoint/2010/main" val="2524606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381000" y="381000"/>
            <a:ext cx="8229600" cy="1143000"/>
          </a:xfrm>
        </p:spPr>
        <p:txBody>
          <a:bodyPr>
            <a:normAutofit fontScale="90000"/>
          </a:bodyPr>
          <a:lstStyle/>
          <a:p>
            <a:pPr eaLnBrk="1" hangingPunct="1">
              <a:defRPr/>
            </a:pPr>
            <a:r>
              <a:rPr lang="en-US" sz="2400" dirty="0" smtClean="0"/>
              <a:t>Environmental variation has most effect in poor environments, especially abusive environments</a:t>
            </a:r>
            <a:r>
              <a:rPr lang="en-US" sz="4000" dirty="0" smtClean="0"/>
              <a:t> </a:t>
            </a:r>
          </a:p>
        </p:txBody>
      </p:sp>
      <p:sp>
        <p:nvSpPr>
          <p:cNvPr id="315395" name="Rectangle 3"/>
          <p:cNvSpPr>
            <a:spLocks noGrp="1" noChangeArrowheads="1"/>
          </p:cNvSpPr>
          <p:nvPr>
            <p:ph idx="1"/>
          </p:nvPr>
        </p:nvSpPr>
        <p:spPr>
          <a:xfrm>
            <a:off x="1475656" y="2492896"/>
            <a:ext cx="7056784" cy="2232248"/>
          </a:xfrm>
        </p:spPr>
        <p:txBody>
          <a:bodyPr>
            <a:normAutofit fontScale="70000" lnSpcReduction="20000"/>
          </a:bodyPr>
          <a:lstStyle/>
          <a:p>
            <a:pPr algn="ctr" eaLnBrk="1" hangingPunct="1">
              <a:buFont typeface="Wingdings" pitchFamily="2" charset="2"/>
              <a:buNone/>
              <a:defRPr/>
            </a:pPr>
            <a:r>
              <a:rPr lang="en-US" sz="2200" dirty="0" smtClean="0"/>
              <a:t>ABUSIVE VERSUS NORMAL ENVIRONMENTS </a:t>
            </a:r>
            <a:br>
              <a:rPr lang="en-US" sz="2200" dirty="0" smtClean="0"/>
            </a:br>
            <a:r>
              <a:rPr lang="en-US" sz="2200" dirty="0" smtClean="0"/>
              <a:t>  IQ</a:t>
            </a:r>
          </a:p>
          <a:p>
            <a:pPr eaLnBrk="1" hangingPunct="1">
              <a:buFont typeface="Wingdings" pitchFamily="2" charset="2"/>
              <a:buNone/>
              <a:defRPr/>
            </a:pPr>
            <a:r>
              <a:rPr lang="en-US" sz="2800" dirty="0" smtClean="0"/>
              <a:t> </a:t>
            </a:r>
            <a:br>
              <a:rPr lang="en-US" sz="2800" dirty="0" smtClean="0"/>
            </a:br>
            <a:r>
              <a:rPr lang="en-US" sz="2800" dirty="0" smtClean="0"/>
              <a:t>  </a:t>
            </a:r>
          </a:p>
          <a:p>
            <a:pPr eaLnBrk="1" hangingPunct="1">
              <a:buFont typeface="Wingdings" pitchFamily="2" charset="2"/>
              <a:buNone/>
              <a:defRPr/>
            </a:pPr>
            <a:r>
              <a:rPr lang="en-US" sz="2800" dirty="0" smtClean="0"/>
              <a:t>  </a:t>
            </a:r>
          </a:p>
          <a:p>
            <a:pPr eaLnBrk="1" hangingPunct="1">
              <a:buFont typeface="Wingdings" pitchFamily="2" charset="2"/>
              <a:buNone/>
              <a:defRPr/>
            </a:pPr>
            <a:r>
              <a:rPr lang="en-US" sz="2800" dirty="0" smtClean="0"/>
              <a:t>    __________|___________________|_____  ABUSIVE               NORMAL             ENRICHED </a:t>
            </a:r>
            <a:br>
              <a:rPr lang="en-US" sz="2800" dirty="0" smtClean="0"/>
            </a:br>
            <a:r>
              <a:rPr lang="en-US" dirty="0" smtClean="0"/>
              <a:t>  </a:t>
            </a:r>
          </a:p>
        </p:txBody>
      </p:sp>
      <p:sp>
        <p:nvSpPr>
          <p:cNvPr id="30724" name="Line 4"/>
          <p:cNvSpPr>
            <a:spLocks noChangeShapeType="1"/>
          </p:cNvSpPr>
          <p:nvPr/>
        </p:nvSpPr>
        <p:spPr bwMode="auto">
          <a:xfrm flipV="1">
            <a:off x="2971800" y="3505200"/>
            <a:ext cx="0" cy="762000"/>
          </a:xfrm>
          <a:prstGeom prst="line">
            <a:avLst/>
          </a:prstGeom>
          <a:noFill/>
          <a:ln w="9525">
            <a:solidFill>
              <a:schemeClr val="tx1"/>
            </a:solidFill>
            <a:round/>
            <a:headEnd/>
            <a:tailEnd/>
          </a:ln>
        </p:spPr>
        <p:txBody>
          <a:bodyPr wrap="none"/>
          <a:lstStyle/>
          <a:p>
            <a:endParaRPr lang="en-US"/>
          </a:p>
        </p:txBody>
      </p:sp>
      <p:sp>
        <p:nvSpPr>
          <p:cNvPr id="30725" name="Line 5"/>
          <p:cNvSpPr>
            <a:spLocks noChangeShapeType="1"/>
          </p:cNvSpPr>
          <p:nvPr/>
        </p:nvSpPr>
        <p:spPr bwMode="auto">
          <a:xfrm flipV="1">
            <a:off x="6858000" y="2971800"/>
            <a:ext cx="0" cy="1371600"/>
          </a:xfrm>
          <a:prstGeom prst="line">
            <a:avLst/>
          </a:prstGeom>
          <a:noFill/>
          <a:ln w="9525">
            <a:solidFill>
              <a:schemeClr val="tx1"/>
            </a:solidFill>
            <a:round/>
            <a:headEnd/>
            <a:tailEnd/>
          </a:ln>
        </p:spPr>
        <p:txBody>
          <a:bodyPr wrap="none"/>
          <a:lstStyle/>
          <a:p>
            <a:endParaRPr lang="en-US"/>
          </a:p>
        </p:txBody>
      </p:sp>
      <p:sp>
        <p:nvSpPr>
          <p:cNvPr id="30726" name="Line 6"/>
          <p:cNvSpPr>
            <a:spLocks noChangeShapeType="1"/>
          </p:cNvSpPr>
          <p:nvPr/>
        </p:nvSpPr>
        <p:spPr bwMode="auto">
          <a:xfrm flipV="1">
            <a:off x="2971800" y="2971800"/>
            <a:ext cx="3886200" cy="533400"/>
          </a:xfrm>
          <a:prstGeom prst="line">
            <a:avLst/>
          </a:prstGeom>
          <a:noFill/>
          <a:ln w="9525">
            <a:solidFill>
              <a:schemeClr val="tx1"/>
            </a:solidFill>
            <a:round/>
            <a:headEnd/>
            <a:tailEnd/>
          </a:ln>
        </p:spPr>
        <p:txBody>
          <a:bodyPr wrap="none"/>
          <a:lstStyle/>
          <a:p>
            <a:endParaRPr lang="en-US"/>
          </a:p>
        </p:txBody>
      </p:sp>
      <p:sp>
        <p:nvSpPr>
          <p:cNvPr id="30727" name="Line 7"/>
          <p:cNvSpPr>
            <a:spLocks noChangeShapeType="1"/>
          </p:cNvSpPr>
          <p:nvPr/>
        </p:nvSpPr>
        <p:spPr bwMode="auto">
          <a:xfrm flipH="1">
            <a:off x="1295400" y="3505200"/>
            <a:ext cx="1676400" cy="914400"/>
          </a:xfrm>
          <a:prstGeom prst="line">
            <a:avLst/>
          </a:prstGeom>
          <a:noFill/>
          <a:ln w="9525">
            <a:solidFill>
              <a:schemeClr val="tx1"/>
            </a:solidFill>
            <a:round/>
            <a:headEnd/>
            <a:tailEnd/>
          </a:ln>
        </p:spPr>
        <p:txBody>
          <a:bodyPr wrap="none"/>
          <a:lstStyle/>
          <a:p>
            <a:endParaRPr lang="en-US"/>
          </a:p>
        </p:txBody>
      </p:sp>
      <p:sp>
        <p:nvSpPr>
          <p:cNvPr id="30728" name="Line 8"/>
          <p:cNvSpPr>
            <a:spLocks noChangeShapeType="1"/>
          </p:cNvSpPr>
          <p:nvPr/>
        </p:nvSpPr>
        <p:spPr bwMode="auto">
          <a:xfrm>
            <a:off x="2971800" y="3505200"/>
            <a:ext cx="3886200" cy="0"/>
          </a:xfrm>
          <a:prstGeom prst="line">
            <a:avLst/>
          </a:prstGeom>
          <a:noFill/>
          <a:ln w="9525">
            <a:solidFill>
              <a:schemeClr val="tx1"/>
            </a:solidFill>
            <a:round/>
            <a:headEnd/>
            <a:tailEnd/>
          </a:ln>
        </p:spPr>
        <p:txBody>
          <a:bodyPr wrap="none"/>
          <a:lstStyle/>
          <a:p>
            <a:endParaRPr lang="en-US"/>
          </a:p>
        </p:txBody>
      </p:sp>
      <p:sp>
        <p:nvSpPr>
          <p:cNvPr id="30729" name="AutoShape 9"/>
          <p:cNvSpPr>
            <a:spLocks/>
          </p:cNvSpPr>
          <p:nvPr/>
        </p:nvSpPr>
        <p:spPr bwMode="auto">
          <a:xfrm>
            <a:off x="7086600" y="2895600"/>
            <a:ext cx="152400" cy="609600"/>
          </a:xfrm>
          <a:prstGeom prst="rightBrace">
            <a:avLst>
              <a:gd name="adj1" fmla="val 33333"/>
              <a:gd name="adj2" fmla="val 50000"/>
            </a:avLst>
          </a:prstGeom>
          <a:noFill/>
          <a:ln w="9525">
            <a:solidFill>
              <a:schemeClr val="tx1"/>
            </a:solidFill>
            <a:round/>
            <a:headEnd/>
            <a:tailEnd/>
          </a:ln>
        </p:spPr>
        <p:txBody>
          <a:bodyPr wrap="none" anchor="ctr"/>
          <a:lstStyle/>
          <a:p>
            <a:endParaRPr lang="en-US"/>
          </a:p>
        </p:txBody>
      </p:sp>
      <p:sp>
        <p:nvSpPr>
          <p:cNvPr id="30730" name="Oval 10"/>
          <p:cNvSpPr>
            <a:spLocks noChangeArrowheads="1"/>
          </p:cNvSpPr>
          <p:nvPr/>
        </p:nvSpPr>
        <p:spPr bwMode="auto">
          <a:xfrm>
            <a:off x="7164288" y="2780928"/>
            <a:ext cx="914400" cy="1066800"/>
          </a:xfrm>
          <a:prstGeom prst="ellipse">
            <a:avLst/>
          </a:prstGeom>
          <a:solidFill>
            <a:schemeClr val="accent1"/>
          </a:solidFill>
          <a:ln w="9525">
            <a:solidFill>
              <a:schemeClr val="tx1"/>
            </a:solidFill>
            <a:round/>
            <a:headEnd/>
            <a:tailEnd/>
          </a:ln>
        </p:spPr>
        <p:txBody>
          <a:bodyPr wrap="none" anchor="ctr"/>
          <a:lstStyle/>
          <a:p>
            <a:pPr algn="ctr"/>
            <a:r>
              <a:rPr lang="en-US" dirty="0"/>
              <a:t>Gain from</a:t>
            </a:r>
          </a:p>
          <a:p>
            <a:pPr algn="ctr"/>
            <a:r>
              <a:rPr lang="en-US" dirty="0"/>
              <a:t>Better Normal</a:t>
            </a:r>
          </a:p>
          <a:p>
            <a:pPr algn="ctr"/>
            <a:r>
              <a:rPr lang="en-US" dirty="0"/>
              <a:t>E</a:t>
            </a:r>
          </a:p>
          <a:p>
            <a:pPr algn="ctr"/>
            <a:endParaRPr lang="en-US" dirty="0"/>
          </a:p>
        </p:txBody>
      </p:sp>
      <p:sp>
        <p:nvSpPr>
          <p:cNvPr id="30731" name="Line 11"/>
          <p:cNvSpPr>
            <a:spLocks noChangeShapeType="1"/>
          </p:cNvSpPr>
          <p:nvPr/>
        </p:nvSpPr>
        <p:spPr bwMode="auto">
          <a:xfrm flipH="1">
            <a:off x="7308304" y="3200400"/>
            <a:ext cx="540296" cy="156592"/>
          </a:xfrm>
          <a:prstGeom prst="line">
            <a:avLst/>
          </a:prstGeom>
          <a:noFill/>
          <a:ln w="9525">
            <a:solidFill>
              <a:schemeClr val="tx1"/>
            </a:solidFill>
            <a:round/>
            <a:headEnd/>
            <a:tailEnd type="triangle" w="med" len="med"/>
          </a:ln>
        </p:spPr>
        <p:txBody>
          <a:bodyPr wrap="none"/>
          <a:lstStyle/>
          <a:p>
            <a:endParaRPr lang="en-US"/>
          </a:p>
        </p:txBody>
      </p:sp>
      <p:sp>
        <p:nvSpPr>
          <p:cNvPr id="30732" name="Oval 12"/>
          <p:cNvSpPr>
            <a:spLocks noChangeArrowheads="1"/>
          </p:cNvSpPr>
          <p:nvPr/>
        </p:nvSpPr>
        <p:spPr bwMode="auto">
          <a:xfrm>
            <a:off x="838200" y="3352800"/>
            <a:ext cx="76200" cy="76200"/>
          </a:xfrm>
          <a:prstGeom prst="ellipse">
            <a:avLst/>
          </a:prstGeom>
          <a:solidFill>
            <a:schemeClr val="accent1"/>
          </a:solidFill>
          <a:ln w="9525">
            <a:solidFill>
              <a:schemeClr val="tx1"/>
            </a:solidFill>
            <a:round/>
            <a:headEnd/>
            <a:tailEnd/>
          </a:ln>
        </p:spPr>
        <p:txBody>
          <a:bodyPr wrap="none" anchor="ctr"/>
          <a:lstStyle/>
          <a:p>
            <a:pPr algn="ctr"/>
            <a:r>
              <a:rPr lang="en-US" dirty="0"/>
              <a:t>Bad E’s have </a:t>
            </a:r>
            <a:r>
              <a:rPr lang="en-US" dirty="0" smtClean="0"/>
              <a:t> </a:t>
            </a:r>
            <a:endParaRPr lang="en-US" dirty="0"/>
          </a:p>
          <a:p>
            <a:pPr algn="ctr"/>
            <a:r>
              <a:rPr lang="en-US" dirty="0"/>
              <a:t>Accelerating </a:t>
            </a:r>
          </a:p>
          <a:p>
            <a:pPr algn="ctr"/>
            <a:r>
              <a:rPr lang="en-US" dirty="0"/>
              <a:t>Negative </a:t>
            </a:r>
            <a:r>
              <a:rPr lang="en-US" dirty="0" err="1" smtClean="0"/>
              <a:t>eff</a:t>
            </a:r>
            <a:endParaRPr lang="en-US" dirty="0"/>
          </a:p>
          <a:p>
            <a:pPr algn="ctr"/>
            <a:r>
              <a:rPr lang="en-US" dirty="0" err="1" smtClean="0"/>
              <a:t>ectsOn</a:t>
            </a:r>
            <a:r>
              <a:rPr lang="en-US" dirty="0" smtClean="0"/>
              <a:t> </a:t>
            </a:r>
            <a:r>
              <a:rPr lang="en-US" dirty="0"/>
              <a:t>IQ</a:t>
            </a:r>
          </a:p>
        </p:txBody>
      </p:sp>
      <p:sp>
        <p:nvSpPr>
          <p:cNvPr id="30733" name="Line 13"/>
          <p:cNvSpPr>
            <a:spLocks noChangeShapeType="1"/>
          </p:cNvSpPr>
          <p:nvPr/>
        </p:nvSpPr>
        <p:spPr bwMode="auto">
          <a:xfrm>
            <a:off x="1295400" y="3733800"/>
            <a:ext cx="304800" cy="457200"/>
          </a:xfrm>
          <a:prstGeom prst="line">
            <a:avLst/>
          </a:prstGeom>
          <a:noFill/>
          <a:ln w="9525">
            <a:solidFill>
              <a:schemeClr val="tx1"/>
            </a:solidFill>
            <a:round/>
            <a:headEnd/>
            <a:tailEnd type="triangle" w="med" len="med"/>
          </a:ln>
        </p:spPr>
        <p:txBody>
          <a:bodyPr wrap="none"/>
          <a:lstStyle/>
          <a:p>
            <a:endParaRPr lang="en-US"/>
          </a:p>
        </p:txBody>
      </p:sp>
      <p:grpSp>
        <p:nvGrpSpPr>
          <p:cNvPr id="2" name="Group 14"/>
          <p:cNvGrpSpPr>
            <a:grpSpLocks/>
          </p:cNvGrpSpPr>
          <p:nvPr/>
        </p:nvGrpSpPr>
        <p:grpSpPr bwMode="auto">
          <a:xfrm>
            <a:off x="7467600" y="5562600"/>
            <a:ext cx="1447800" cy="1143000"/>
            <a:chOff x="631" y="1440"/>
            <a:chExt cx="2777" cy="2718"/>
          </a:xfrm>
        </p:grpSpPr>
        <p:sp>
          <p:nvSpPr>
            <p:cNvPr id="30735" name="AutoShape 15"/>
            <p:cNvSpPr>
              <a:spLocks noChangeArrowheads="1"/>
            </p:cNvSpPr>
            <p:nvPr/>
          </p:nvSpPr>
          <p:spPr bwMode="auto">
            <a:xfrm>
              <a:off x="960" y="3008"/>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36" name="AutoShape 16"/>
            <p:cNvSpPr>
              <a:spLocks noChangeArrowheads="1"/>
            </p:cNvSpPr>
            <p:nvPr/>
          </p:nvSpPr>
          <p:spPr bwMode="auto">
            <a:xfrm>
              <a:off x="960" y="3531"/>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37" name="AutoShape 17"/>
            <p:cNvSpPr>
              <a:spLocks noChangeArrowheads="1"/>
            </p:cNvSpPr>
            <p:nvPr/>
          </p:nvSpPr>
          <p:spPr bwMode="auto">
            <a:xfrm rot="-3356841">
              <a:off x="2865" y="1742"/>
              <a:ext cx="75" cy="918"/>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38" name="AutoShape 18"/>
            <p:cNvSpPr>
              <a:spLocks noChangeArrowheads="1"/>
            </p:cNvSpPr>
            <p:nvPr/>
          </p:nvSpPr>
          <p:spPr bwMode="auto">
            <a:xfrm>
              <a:off x="960" y="2485"/>
              <a:ext cx="2448" cy="150"/>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39" name="AutoShape 19"/>
            <p:cNvSpPr>
              <a:spLocks noChangeArrowheads="1"/>
            </p:cNvSpPr>
            <p:nvPr/>
          </p:nvSpPr>
          <p:spPr bwMode="auto">
            <a:xfrm>
              <a:off x="1817" y="1440"/>
              <a:ext cx="122" cy="2613"/>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40" name="AutoShape 20"/>
            <p:cNvSpPr>
              <a:spLocks noChangeArrowheads="1"/>
            </p:cNvSpPr>
            <p:nvPr/>
          </p:nvSpPr>
          <p:spPr bwMode="auto">
            <a:xfrm>
              <a:off x="1205" y="1664"/>
              <a:ext cx="122" cy="238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41" name="AutoShape 21"/>
            <p:cNvSpPr>
              <a:spLocks noChangeArrowheads="1"/>
            </p:cNvSpPr>
            <p:nvPr/>
          </p:nvSpPr>
          <p:spPr bwMode="auto">
            <a:xfrm>
              <a:off x="2490" y="1739"/>
              <a:ext cx="61" cy="1866"/>
            </a:xfrm>
            <a:prstGeom prst="roundRect">
              <a:avLst>
                <a:gd name="adj" fmla="val 16667"/>
              </a:avLst>
            </a:prstGeom>
            <a:solidFill>
              <a:schemeClr val="accent1"/>
            </a:solidFill>
            <a:ln w="6350">
              <a:noFill/>
              <a:round/>
              <a:headEnd/>
              <a:tailEnd/>
            </a:ln>
          </p:spPr>
          <p:txBody>
            <a:bodyPr wrap="none" anchor="ctr"/>
            <a:lstStyle/>
            <a:p>
              <a:endParaRPr lang="en-US"/>
            </a:p>
          </p:txBody>
        </p:sp>
        <p:sp>
          <p:nvSpPr>
            <p:cNvPr id="30742" name="AutoShape 22"/>
            <p:cNvSpPr>
              <a:spLocks noChangeArrowheads="1"/>
            </p:cNvSpPr>
            <p:nvPr/>
          </p:nvSpPr>
          <p:spPr bwMode="auto">
            <a:xfrm>
              <a:off x="1327" y="2187"/>
              <a:ext cx="367" cy="224"/>
            </a:xfrm>
            <a:prstGeom prst="upArrow">
              <a:avLst>
                <a:gd name="adj1" fmla="val 50000"/>
                <a:gd name="adj2" fmla="val 25000"/>
              </a:avLst>
            </a:prstGeom>
            <a:solidFill>
              <a:srgbClr val="00FFFF"/>
            </a:solidFill>
            <a:ln w="9525">
              <a:solidFill>
                <a:schemeClr val="tx1"/>
              </a:solidFill>
              <a:miter lim="800000"/>
              <a:headEnd/>
              <a:tailEnd/>
            </a:ln>
          </p:spPr>
          <p:txBody>
            <a:bodyPr wrap="none" anchor="ctr"/>
            <a:lstStyle/>
            <a:p>
              <a:endParaRPr lang="en-US"/>
            </a:p>
          </p:txBody>
        </p:sp>
        <p:sp>
          <p:nvSpPr>
            <p:cNvPr id="30743" name="Rectangle 23"/>
            <p:cNvSpPr>
              <a:spLocks noChangeArrowheads="1"/>
            </p:cNvSpPr>
            <p:nvPr/>
          </p:nvSpPr>
          <p:spPr bwMode="auto">
            <a:xfrm>
              <a:off x="1450" y="2261"/>
              <a:ext cx="61" cy="15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0744" name="AutoShape 24"/>
            <p:cNvSpPr>
              <a:spLocks noChangeArrowheads="1"/>
            </p:cNvSpPr>
            <p:nvPr/>
          </p:nvSpPr>
          <p:spPr bwMode="auto">
            <a:xfrm>
              <a:off x="2551" y="3232"/>
              <a:ext cx="367" cy="224"/>
            </a:xfrm>
            <a:prstGeom prst="up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en-US"/>
            </a:p>
          </p:txBody>
        </p:sp>
        <p:sp>
          <p:nvSpPr>
            <p:cNvPr id="30745" name="Rectangle 25"/>
            <p:cNvSpPr>
              <a:spLocks noChangeArrowheads="1"/>
            </p:cNvSpPr>
            <p:nvPr/>
          </p:nvSpPr>
          <p:spPr bwMode="auto">
            <a:xfrm>
              <a:off x="2674" y="3307"/>
              <a:ext cx="61" cy="149"/>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3" name="Group 26"/>
            <p:cNvGrpSpPr>
              <a:grpSpLocks/>
            </p:cNvGrpSpPr>
            <p:nvPr/>
          </p:nvGrpSpPr>
          <p:grpSpPr bwMode="auto">
            <a:xfrm>
              <a:off x="2551" y="2187"/>
              <a:ext cx="367" cy="224"/>
              <a:chOff x="3024" y="2400"/>
              <a:chExt cx="288" cy="144"/>
            </a:xfrm>
          </p:grpSpPr>
          <p:sp>
            <p:nvSpPr>
              <p:cNvPr id="30770" name="AutoShape 27"/>
              <p:cNvSpPr>
                <a:spLocks noChangeArrowheads="1"/>
              </p:cNvSpPr>
              <p:nvPr/>
            </p:nvSpPr>
            <p:spPr bwMode="auto">
              <a:xfrm>
                <a:off x="3024" y="2400"/>
                <a:ext cx="288" cy="144"/>
              </a:xfrm>
              <a:prstGeom prst="up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sp>
            <p:nvSpPr>
              <p:cNvPr id="30771" name="Rectangle 28"/>
              <p:cNvSpPr>
                <a:spLocks noChangeArrowheads="1"/>
              </p:cNvSpPr>
              <p:nvPr/>
            </p:nvSpPr>
            <p:spPr bwMode="auto">
              <a:xfrm>
                <a:off x="3120" y="2448"/>
                <a:ext cx="48" cy="96"/>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30747" name="AutoShape 29"/>
            <p:cNvSpPr>
              <a:spLocks noChangeArrowheads="1"/>
            </p:cNvSpPr>
            <p:nvPr/>
          </p:nvSpPr>
          <p:spPr bwMode="auto">
            <a:xfrm rot="-2195405">
              <a:off x="1205" y="1813"/>
              <a:ext cx="734" cy="75"/>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48" name="AutoShape 30"/>
            <p:cNvSpPr>
              <a:spLocks noChangeArrowheads="1"/>
            </p:cNvSpPr>
            <p:nvPr/>
          </p:nvSpPr>
          <p:spPr bwMode="auto">
            <a:xfrm>
              <a:off x="3041" y="2560"/>
              <a:ext cx="61" cy="971"/>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0749" name="Line 31"/>
            <p:cNvSpPr>
              <a:spLocks noChangeShapeType="1"/>
            </p:cNvSpPr>
            <p:nvPr/>
          </p:nvSpPr>
          <p:spPr bwMode="auto">
            <a:xfrm>
              <a:off x="2184" y="1589"/>
              <a:ext cx="0" cy="2464"/>
            </a:xfrm>
            <a:prstGeom prst="line">
              <a:avLst/>
            </a:prstGeom>
            <a:noFill/>
            <a:ln w="76200">
              <a:solidFill>
                <a:schemeClr val="tx1"/>
              </a:solidFill>
              <a:prstDash val="sysDot"/>
              <a:round/>
              <a:headEnd/>
              <a:tailEnd/>
            </a:ln>
          </p:spPr>
          <p:txBody>
            <a:bodyPr wrap="none"/>
            <a:lstStyle/>
            <a:p>
              <a:endParaRPr lang="en-US"/>
            </a:p>
          </p:txBody>
        </p:sp>
        <p:sp>
          <p:nvSpPr>
            <p:cNvPr id="30750" name="Line 32"/>
            <p:cNvSpPr>
              <a:spLocks noChangeShapeType="1"/>
            </p:cNvSpPr>
            <p:nvPr/>
          </p:nvSpPr>
          <p:spPr bwMode="auto">
            <a:xfrm rot="2914888">
              <a:off x="384" y="3072"/>
              <a:ext cx="2016" cy="0"/>
            </a:xfrm>
            <a:prstGeom prst="line">
              <a:avLst/>
            </a:prstGeom>
            <a:noFill/>
            <a:ln w="38100">
              <a:solidFill>
                <a:schemeClr val="tx1"/>
              </a:solidFill>
              <a:round/>
              <a:headEnd/>
              <a:tailEnd/>
            </a:ln>
          </p:spPr>
          <p:txBody>
            <a:bodyPr wrap="none"/>
            <a:lstStyle/>
            <a:p>
              <a:endParaRPr lang="en-US"/>
            </a:p>
          </p:txBody>
        </p:sp>
        <p:sp>
          <p:nvSpPr>
            <p:cNvPr id="30751" name="Line 33"/>
            <p:cNvSpPr>
              <a:spLocks noChangeShapeType="1"/>
            </p:cNvSpPr>
            <p:nvPr/>
          </p:nvSpPr>
          <p:spPr bwMode="auto">
            <a:xfrm rot="2914888">
              <a:off x="918" y="2530"/>
              <a:ext cx="0" cy="184"/>
            </a:xfrm>
            <a:prstGeom prst="line">
              <a:avLst/>
            </a:prstGeom>
            <a:noFill/>
            <a:ln w="38100">
              <a:solidFill>
                <a:schemeClr val="tx1"/>
              </a:solidFill>
              <a:round/>
              <a:headEnd/>
              <a:tailEnd/>
            </a:ln>
          </p:spPr>
          <p:txBody>
            <a:bodyPr wrap="none"/>
            <a:lstStyle/>
            <a:p>
              <a:endParaRPr lang="en-US"/>
            </a:p>
          </p:txBody>
        </p:sp>
        <p:sp>
          <p:nvSpPr>
            <p:cNvPr id="30752" name="Line 34"/>
            <p:cNvSpPr>
              <a:spLocks noChangeShapeType="1"/>
            </p:cNvSpPr>
            <p:nvPr/>
          </p:nvSpPr>
          <p:spPr bwMode="auto">
            <a:xfrm rot="2914888">
              <a:off x="1016" y="2641"/>
              <a:ext cx="0" cy="184"/>
            </a:xfrm>
            <a:prstGeom prst="line">
              <a:avLst/>
            </a:prstGeom>
            <a:noFill/>
            <a:ln w="38100">
              <a:solidFill>
                <a:schemeClr val="tx1"/>
              </a:solidFill>
              <a:round/>
              <a:headEnd/>
              <a:tailEnd/>
            </a:ln>
          </p:spPr>
          <p:txBody>
            <a:bodyPr wrap="none"/>
            <a:lstStyle/>
            <a:p>
              <a:endParaRPr lang="en-US"/>
            </a:p>
          </p:txBody>
        </p:sp>
        <p:sp>
          <p:nvSpPr>
            <p:cNvPr id="30753" name="Line 35"/>
            <p:cNvSpPr>
              <a:spLocks noChangeShapeType="1"/>
            </p:cNvSpPr>
            <p:nvPr/>
          </p:nvSpPr>
          <p:spPr bwMode="auto">
            <a:xfrm rot="2914888">
              <a:off x="1211" y="2862"/>
              <a:ext cx="0" cy="184"/>
            </a:xfrm>
            <a:prstGeom prst="line">
              <a:avLst/>
            </a:prstGeom>
            <a:noFill/>
            <a:ln w="38100">
              <a:solidFill>
                <a:schemeClr val="tx1"/>
              </a:solidFill>
              <a:round/>
              <a:headEnd/>
              <a:tailEnd/>
            </a:ln>
          </p:spPr>
          <p:txBody>
            <a:bodyPr wrap="none"/>
            <a:lstStyle/>
            <a:p>
              <a:endParaRPr lang="en-US"/>
            </a:p>
          </p:txBody>
        </p:sp>
        <p:sp>
          <p:nvSpPr>
            <p:cNvPr id="30754" name="Line 36"/>
            <p:cNvSpPr>
              <a:spLocks noChangeShapeType="1"/>
            </p:cNvSpPr>
            <p:nvPr/>
          </p:nvSpPr>
          <p:spPr bwMode="auto">
            <a:xfrm rot="2914888">
              <a:off x="1113" y="2751"/>
              <a:ext cx="0" cy="184"/>
            </a:xfrm>
            <a:prstGeom prst="line">
              <a:avLst/>
            </a:prstGeom>
            <a:noFill/>
            <a:ln w="38100">
              <a:solidFill>
                <a:schemeClr val="tx1"/>
              </a:solidFill>
              <a:round/>
              <a:headEnd/>
              <a:tailEnd/>
            </a:ln>
          </p:spPr>
          <p:txBody>
            <a:bodyPr wrap="none"/>
            <a:lstStyle/>
            <a:p>
              <a:endParaRPr lang="en-US"/>
            </a:p>
          </p:txBody>
        </p:sp>
        <p:sp>
          <p:nvSpPr>
            <p:cNvPr id="30755" name="Line 37"/>
            <p:cNvSpPr>
              <a:spLocks noChangeShapeType="1"/>
            </p:cNvSpPr>
            <p:nvPr/>
          </p:nvSpPr>
          <p:spPr bwMode="auto">
            <a:xfrm rot="2914888">
              <a:off x="1309" y="2972"/>
              <a:ext cx="0" cy="184"/>
            </a:xfrm>
            <a:prstGeom prst="line">
              <a:avLst/>
            </a:prstGeom>
            <a:noFill/>
            <a:ln w="38100">
              <a:solidFill>
                <a:schemeClr val="tx1"/>
              </a:solidFill>
              <a:round/>
              <a:headEnd/>
              <a:tailEnd/>
            </a:ln>
          </p:spPr>
          <p:txBody>
            <a:bodyPr wrap="none"/>
            <a:lstStyle/>
            <a:p>
              <a:endParaRPr lang="en-US"/>
            </a:p>
          </p:txBody>
        </p:sp>
        <p:sp>
          <p:nvSpPr>
            <p:cNvPr id="30756" name="Line 38"/>
            <p:cNvSpPr>
              <a:spLocks noChangeShapeType="1"/>
            </p:cNvSpPr>
            <p:nvPr/>
          </p:nvSpPr>
          <p:spPr bwMode="auto">
            <a:xfrm rot="2914888">
              <a:off x="1406" y="3083"/>
              <a:ext cx="0" cy="184"/>
            </a:xfrm>
            <a:prstGeom prst="line">
              <a:avLst/>
            </a:prstGeom>
            <a:noFill/>
            <a:ln w="38100">
              <a:solidFill>
                <a:schemeClr val="tx1"/>
              </a:solidFill>
              <a:round/>
              <a:headEnd/>
              <a:tailEnd/>
            </a:ln>
          </p:spPr>
          <p:txBody>
            <a:bodyPr wrap="none"/>
            <a:lstStyle/>
            <a:p>
              <a:endParaRPr lang="en-US"/>
            </a:p>
          </p:txBody>
        </p:sp>
        <p:sp>
          <p:nvSpPr>
            <p:cNvPr id="30757" name="Line 39"/>
            <p:cNvSpPr>
              <a:spLocks noChangeShapeType="1"/>
            </p:cNvSpPr>
            <p:nvPr/>
          </p:nvSpPr>
          <p:spPr bwMode="auto">
            <a:xfrm rot="2914888">
              <a:off x="1602" y="3304"/>
              <a:ext cx="0" cy="184"/>
            </a:xfrm>
            <a:prstGeom prst="line">
              <a:avLst/>
            </a:prstGeom>
            <a:noFill/>
            <a:ln w="38100">
              <a:solidFill>
                <a:schemeClr val="tx1"/>
              </a:solidFill>
              <a:round/>
              <a:headEnd/>
              <a:tailEnd/>
            </a:ln>
          </p:spPr>
          <p:txBody>
            <a:bodyPr wrap="none"/>
            <a:lstStyle/>
            <a:p>
              <a:endParaRPr lang="en-US"/>
            </a:p>
          </p:txBody>
        </p:sp>
        <p:sp>
          <p:nvSpPr>
            <p:cNvPr id="30758" name="Line 40"/>
            <p:cNvSpPr>
              <a:spLocks noChangeShapeType="1"/>
            </p:cNvSpPr>
            <p:nvPr/>
          </p:nvSpPr>
          <p:spPr bwMode="auto">
            <a:xfrm rot="2914888">
              <a:off x="1504" y="3193"/>
              <a:ext cx="0" cy="184"/>
            </a:xfrm>
            <a:prstGeom prst="line">
              <a:avLst/>
            </a:prstGeom>
            <a:noFill/>
            <a:ln w="38100">
              <a:solidFill>
                <a:schemeClr val="tx1"/>
              </a:solidFill>
              <a:round/>
              <a:headEnd/>
              <a:tailEnd/>
            </a:ln>
          </p:spPr>
          <p:txBody>
            <a:bodyPr wrap="none"/>
            <a:lstStyle/>
            <a:p>
              <a:endParaRPr lang="en-US"/>
            </a:p>
          </p:txBody>
        </p:sp>
        <p:sp>
          <p:nvSpPr>
            <p:cNvPr id="30759" name="Line 41"/>
            <p:cNvSpPr>
              <a:spLocks noChangeShapeType="1"/>
            </p:cNvSpPr>
            <p:nvPr/>
          </p:nvSpPr>
          <p:spPr bwMode="auto">
            <a:xfrm rot="2914888">
              <a:off x="1699" y="3414"/>
              <a:ext cx="0" cy="184"/>
            </a:xfrm>
            <a:prstGeom prst="line">
              <a:avLst/>
            </a:prstGeom>
            <a:noFill/>
            <a:ln w="38100">
              <a:solidFill>
                <a:schemeClr val="tx1"/>
              </a:solidFill>
              <a:round/>
              <a:headEnd/>
              <a:tailEnd/>
            </a:ln>
          </p:spPr>
          <p:txBody>
            <a:bodyPr wrap="none"/>
            <a:lstStyle/>
            <a:p>
              <a:endParaRPr lang="en-US"/>
            </a:p>
          </p:txBody>
        </p:sp>
        <p:sp>
          <p:nvSpPr>
            <p:cNvPr id="30760" name="Line 42"/>
            <p:cNvSpPr>
              <a:spLocks noChangeShapeType="1"/>
            </p:cNvSpPr>
            <p:nvPr/>
          </p:nvSpPr>
          <p:spPr bwMode="auto">
            <a:xfrm rot="2914888">
              <a:off x="1797" y="3525"/>
              <a:ext cx="0" cy="184"/>
            </a:xfrm>
            <a:prstGeom prst="line">
              <a:avLst/>
            </a:prstGeom>
            <a:noFill/>
            <a:ln w="38100">
              <a:solidFill>
                <a:schemeClr val="tx1"/>
              </a:solidFill>
              <a:round/>
              <a:headEnd/>
              <a:tailEnd/>
            </a:ln>
          </p:spPr>
          <p:txBody>
            <a:bodyPr wrap="none"/>
            <a:lstStyle/>
            <a:p>
              <a:endParaRPr lang="en-US"/>
            </a:p>
          </p:txBody>
        </p:sp>
        <p:sp>
          <p:nvSpPr>
            <p:cNvPr id="30761" name="Line 43"/>
            <p:cNvSpPr>
              <a:spLocks noChangeShapeType="1"/>
            </p:cNvSpPr>
            <p:nvPr/>
          </p:nvSpPr>
          <p:spPr bwMode="auto">
            <a:xfrm rot="2914888">
              <a:off x="1992" y="3747"/>
              <a:ext cx="0" cy="184"/>
            </a:xfrm>
            <a:prstGeom prst="line">
              <a:avLst/>
            </a:prstGeom>
            <a:noFill/>
            <a:ln w="38100">
              <a:solidFill>
                <a:schemeClr val="tx1"/>
              </a:solidFill>
              <a:round/>
              <a:headEnd/>
              <a:tailEnd/>
            </a:ln>
          </p:spPr>
          <p:txBody>
            <a:bodyPr wrap="none"/>
            <a:lstStyle/>
            <a:p>
              <a:endParaRPr lang="en-US"/>
            </a:p>
          </p:txBody>
        </p:sp>
        <p:sp>
          <p:nvSpPr>
            <p:cNvPr id="30762" name="Line 44"/>
            <p:cNvSpPr>
              <a:spLocks noChangeShapeType="1"/>
            </p:cNvSpPr>
            <p:nvPr/>
          </p:nvSpPr>
          <p:spPr bwMode="auto">
            <a:xfrm rot="2914888">
              <a:off x="1894" y="3636"/>
              <a:ext cx="0" cy="184"/>
            </a:xfrm>
            <a:prstGeom prst="line">
              <a:avLst/>
            </a:prstGeom>
            <a:noFill/>
            <a:ln w="38100">
              <a:solidFill>
                <a:schemeClr val="tx1"/>
              </a:solidFill>
              <a:round/>
              <a:headEnd/>
              <a:tailEnd/>
            </a:ln>
          </p:spPr>
          <p:txBody>
            <a:bodyPr wrap="none"/>
            <a:lstStyle/>
            <a:p>
              <a:endParaRPr lang="en-US"/>
            </a:p>
          </p:txBody>
        </p:sp>
        <p:sp>
          <p:nvSpPr>
            <p:cNvPr id="30763" name="Line 45"/>
            <p:cNvSpPr>
              <a:spLocks noChangeShapeType="1"/>
            </p:cNvSpPr>
            <p:nvPr/>
          </p:nvSpPr>
          <p:spPr bwMode="auto">
            <a:xfrm rot="2914888">
              <a:off x="821" y="2419"/>
              <a:ext cx="0" cy="184"/>
            </a:xfrm>
            <a:prstGeom prst="line">
              <a:avLst/>
            </a:prstGeom>
            <a:noFill/>
            <a:ln w="38100">
              <a:solidFill>
                <a:schemeClr val="tx1"/>
              </a:solidFill>
              <a:round/>
              <a:headEnd/>
              <a:tailEnd/>
            </a:ln>
          </p:spPr>
          <p:txBody>
            <a:bodyPr wrap="none"/>
            <a:lstStyle/>
            <a:p>
              <a:endParaRPr lang="en-US"/>
            </a:p>
          </p:txBody>
        </p:sp>
        <p:sp>
          <p:nvSpPr>
            <p:cNvPr id="30764" name="Line 46"/>
            <p:cNvSpPr>
              <a:spLocks noChangeShapeType="1"/>
            </p:cNvSpPr>
            <p:nvPr/>
          </p:nvSpPr>
          <p:spPr bwMode="auto">
            <a:xfrm rot="2914888">
              <a:off x="723" y="2308"/>
              <a:ext cx="0" cy="184"/>
            </a:xfrm>
            <a:prstGeom prst="line">
              <a:avLst/>
            </a:prstGeom>
            <a:noFill/>
            <a:ln w="38100">
              <a:solidFill>
                <a:schemeClr val="tx1"/>
              </a:solidFill>
              <a:round/>
              <a:headEnd/>
              <a:tailEnd/>
            </a:ln>
          </p:spPr>
          <p:txBody>
            <a:bodyPr wrap="none"/>
            <a:lstStyle/>
            <a:p>
              <a:endParaRPr lang="en-US"/>
            </a:p>
          </p:txBody>
        </p:sp>
        <p:sp>
          <p:nvSpPr>
            <p:cNvPr id="30765" name="Line 47"/>
            <p:cNvSpPr>
              <a:spLocks noChangeShapeType="1"/>
            </p:cNvSpPr>
            <p:nvPr/>
          </p:nvSpPr>
          <p:spPr bwMode="auto">
            <a:xfrm rot="2914888">
              <a:off x="288" y="3150"/>
              <a:ext cx="2016" cy="0"/>
            </a:xfrm>
            <a:prstGeom prst="line">
              <a:avLst/>
            </a:prstGeom>
            <a:noFill/>
            <a:ln w="38100">
              <a:solidFill>
                <a:schemeClr val="tx1"/>
              </a:solidFill>
              <a:round/>
              <a:headEnd/>
              <a:tailEnd/>
            </a:ln>
          </p:spPr>
          <p:txBody>
            <a:bodyPr wrap="none"/>
            <a:lstStyle/>
            <a:p>
              <a:endParaRPr lang="en-US"/>
            </a:p>
          </p:txBody>
        </p:sp>
        <p:grpSp>
          <p:nvGrpSpPr>
            <p:cNvPr id="4" name="Group 48"/>
            <p:cNvGrpSpPr>
              <a:grpSpLocks/>
            </p:cNvGrpSpPr>
            <p:nvPr/>
          </p:nvGrpSpPr>
          <p:grpSpPr bwMode="auto">
            <a:xfrm>
              <a:off x="1388" y="2635"/>
              <a:ext cx="368" cy="373"/>
              <a:chOff x="3600" y="2784"/>
              <a:chExt cx="336" cy="288"/>
            </a:xfrm>
          </p:grpSpPr>
          <p:sp>
            <p:nvSpPr>
              <p:cNvPr id="30767" name="Rectangle 49"/>
              <p:cNvSpPr>
                <a:spLocks noChangeArrowheads="1"/>
              </p:cNvSpPr>
              <p:nvPr/>
            </p:nvSpPr>
            <p:spPr bwMode="auto">
              <a:xfrm>
                <a:off x="3600" y="2784"/>
                <a:ext cx="336" cy="28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0768" name="Rectangle 50"/>
              <p:cNvSpPr>
                <a:spLocks noChangeArrowheads="1"/>
              </p:cNvSpPr>
              <p:nvPr/>
            </p:nvSpPr>
            <p:spPr bwMode="auto">
              <a:xfrm>
                <a:off x="3648" y="2832"/>
                <a:ext cx="240" cy="192"/>
              </a:xfrm>
              <a:prstGeom prst="rect">
                <a:avLst/>
              </a:prstGeom>
              <a:solidFill>
                <a:srgbClr val="FFA74F"/>
              </a:solidFill>
              <a:ln w="9525">
                <a:solidFill>
                  <a:schemeClr val="tx1"/>
                </a:solidFill>
                <a:miter lim="800000"/>
                <a:headEnd/>
                <a:tailEnd/>
              </a:ln>
            </p:spPr>
            <p:txBody>
              <a:bodyPr wrap="none" anchor="ctr"/>
              <a:lstStyle/>
              <a:p>
                <a:endParaRPr lang="en-US"/>
              </a:p>
            </p:txBody>
          </p:sp>
          <p:sp>
            <p:nvSpPr>
              <p:cNvPr id="30769" name="Rectangle 51"/>
              <p:cNvSpPr>
                <a:spLocks noChangeArrowheads="1"/>
              </p:cNvSpPr>
              <p:nvPr/>
            </p:nvSpPr>
            <p:spPr bwMode="auto">
              <a:xfrm>
                <a:off x="3696" y="2880"/>
                <a:ext cx="144" cy="96"/>
              </a:xfrm>
              <a:prstGeom prst="rect">
                <a:avLst/>
              </a:prstGeom>
              <a:solidFill>
                <a:srgbClr val="FFCC99"/>
              </a:solidFill>
              <a:ln w="9525">
                <a:solidFill>
                  <a:schemeClr val="tx1"/>
                </a:solidFill>
                <a:miter lim="800000"/>
                <a:headEnd/>
                <a:tailEnd/>
              </a:ln>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502920" y="188640"/>
            <a:ext cx="8183880" cy="1296144"/>
          </a:xfrm>
        </p:spPr>
        <p:txBody>
          <a:bodyPr>
            <a:normAutofit fontScale="90000"/>
          </a:bodyPr>
          <a:lstStyle/>
          <a:p>
            <a:pPr eaLnBrk="1" hangingPunct="1">
              <a:defRPr/>
            </a:pPr>
            <a:r>
              <a:rPr lang="en-US" sz="2400" dirty="0" smtClean="0"/>
              <a:t>Environmental variation has most effect in poor environments, especially abusive environments</a:t>
            </a:r>
            <a:r>
              <a:rPr lang="en-US" sz="4000" dirty="0" smtClean="0"/>
              <a:t> </a:t>
            </a:r>
          </a:p>
        </p:txBody>
      </p:sp>
      <p:sp>
        <p:nvSpPr>
          <p:cNvPr id="317443" name="Rectangle 3"/>
          <p:cNvSpPr>
            <a:spLocks noGrp="1" noChangeArrowheads="1"/>
          </p:cNvSpPr>
          <p:nvPr>
            <p:ph idx="1"/>
          </p:nvPr>
        </p:nvSpPr>
        <p:spPr>
          <a:xfrm>
            <a:off x="502920" y="1628800"/>
            <a:ext cx="8183880" cy="4248472"/>
          </a:xfrm>
        </p:spPr>
        <p:txBody>
          <a:bodyPr>
            <a:normAutofit lnSpcReduction="10000"/>
          </a:bodyPr>
          <a:lstStyle/>
          <a:p>
            <a:pPr eaLnBrk="1" hangingPunct="1">
              <a:lnSpc>
                <a:spcPct val="80000"/>
              </a:lnSpc>
              <a:defRPr/>
            </a:pPr>
            <a:r>
              <a:rPr lang="en-US" sz="2000" dirty="0" smtClean="0"/>
              <a:t>ABUSIVE VERSUS NORMAL ENVIRONMENTS </a:t>
            </a:r>
            <a:br>
              <a:rPr lang="en-US" sz="2000" dirty="0" smtClean="0"/>
            </a:br>
            <a:r>
              <a:rPr lang="en-US" sz="2000" dirty="0" smtClean="0"/>
              <a:t>  </a:t>
            </a:r>
          </a:p>
          <a:p>
            <a:pPr eaLnBrk="1" hangingPunct="1">
              <a:lnSpc>
                <a:spcPct val="80000"/>
              </a:lnSpc>
              <a:defRPr/>
            </a:pPr>
            <a:r>
              <a:rPr lang="en-US" sz="2000" dirty="0" smtClean="0"/>
              <a:t>Environmental influences are highest on the left hand side of this graph. </a:t>
            </a:r>
          </a:p>
          <a:p>
            <a:pPr eaLnBrk="1" hangingPunct="1">
              <a:lnSpc>
                <a:spcPct val="80000"/>
              </a:lnSpc>
              <a:defRPr/>
            </a:pPr>
            <a:r>
              <a:rPr lang="en-US" sz="2000" dirty="0" smtClean="0"/>
              <a:t>If you had a sample of children who came from normal environments, the degree of genetic influence would be relatively high, but if you had a sample from abusive environments or even perhaps the low end of normal environments, there would be more evidence for environmental influence. </a:t>
            </a:r>
          </a:p>
          <a:p>
            <a:pPr eaLnBrk="1" hangingPunct="1">
              <a:lnSpc>
                <a:spcPct val="80000"/>
              </a:lnSpc>
              <a:defRPr/>
            </a:pPr>
            <a:r>
              <a:rPr lang="en-US" sz="2000" dirty="0" smtClean="0"/>
              <a:t>The </a:t>
            </a:r>
            <a:r>
              <a:rPr lang="en-US" sz="2000" dirty="0" smtClean="0"/>
              <a:t>low end of normal environments in the US would be working class people who send their kids to school but are not well educated and are not much interested or able to provide a lot of intellectual stimulation to their children. </a:t>
            </a:r>
          </a:p>
          <a:p>
            <a:pPr eaLnBrk="1" hangingPunct="1">
              <a:lnSpc>
                <a:spcPct val="80000"/>
              </a:lnSpc>
              <a:defRPr/>
            </a:pPr>
            <a:r>
              <a:rPr lang="en-US" sz="2000" dirty="0" smtClean="0"/>
              <a:t>The high end of normal would </a:t>
            </a:r>
            <a:r>
              <a:rPr lang="en-US" sz="2000" dirty="0" smtClean="0"/>
              <a:t>be, </a:t>
            </a:r>
            <a:r>
              <a:rPr lang="en-US" sz="2000" dirty="0" smtClean="0"/>
              <a:t>well educated parents who desperately try to get their kids into the best schools, hire tutors, and take them on trips the local art museum.)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76672"/>
            <a:ext cx="8183880" cy="1152128"/>
          </a:xfrm>
        </p:spPr>
        <p:txBody>
          <a:bodyPr>
            <a:normAutofit fontScale="90000"/>
          </a:bodyPr>
          <a:lstStyle/>
          <a:p>
            <a:r>
              <a:rPr lang="en-US" dirty="0" smtClean="0"/>
              <a:t>Objectives:</a:t>
            </a:r>
            <a:br>
              <a:rPr lang="en-US" dirty="0" smtClean="0"/>
            </a:br>
            <a:endParaRPr lang="en-US" dirty="0"/>
          </a:p>
        </p:txBody>
      </p:sp>
      <p:sp>
        <p:nvSpPr>
          <p:cNvPr id="3" name="عنصر نائب للمحتوى 2"/>
          <p:cNvSpPr>
            <a:spLocks noGrp="1"/>
          </p:cNvSpPr>
          <p:nvPr>
            <p:ph idx="1"/>
          </p:nvPr>
        </p:nvSpPr>
        <p:spPr>
          <a:xfrm>
            <a:off x="502920" y="530352"/>
            <a:ext cx="8183880" cy="810416"/>
          </a:xfrm>
        </p:spPr>
        <p:txBody>
          <a:bodyPr/>
          <a:lstStyle/>
          <a:p>
            <a:endParaRPr lang="en-US" dirty="0"/>
          </a:p>
        </p:txBody>
      </p:sp>
      <p:sp>
        <p:nvSpPr>
          <p:cNvPr id="4" name="مستطيل 3"/>
          <p:cNvSpPr/>
          <p:nvPr/>
        </p:nvSpPr>
        <p:spPr>
          <a:xfrm>
            <a:off x="971600" y="1556792"/>
            <a:ext cx="6858000" cy="4247317"/>
          </a:xfrm>
          <a:prstGeom prst="rect">
            <a:avLst/>
          </a:prstGeom>
        </p:spPr>
        <p:txBody>
          <a:bodyPr wrap="square">
            <a:spAutoFit/>
          </a:bodyPr>
          <a:lstStyle/>
          <a:p>
            <a:pPr algn="l">
              <a:lnSpc>
                <a:spcPct val="90000"/>
              </a:lnSpc>
              <a:defRPr/>
            </a:pPr>
            <a:endParaRPr lang="en-US" sz="2400" dirty="0" smtClean="0"/>
          </a:p>
          <a:p>
            <a:pPr algn="l">
              <a:lnSpc>
                <a:spcPct val="90000"/>
              </a:lnSpc>
              <a:defRPr/>
            </a:pPr>
            <a:r>
              <a:rPr lang="en-US" sz="2400" dirty="0" smtClean="0"/>
              <a:t>1.What is IQ?</a:t>
            </a:r>
          </a:p>
          <a:p>
            <a:pPr algn="l">
              <a:lnSpc>
                <a:spcPct val="90000"/>
              </a:lnSpc>
              <a:defRPr/>
            </a:pPr>
            <a:endParaRPr lang="en-US" sz="2800" dirty="0" smtClean="0"/>
          </a:p>
          <a:p>
            <a:pPr lvl="1" algn="l">
              <a:lnSpc>
                <a:spcPct val="90000"/>
              </a:lnSpc>
              <a:defRPr/>
            </a:pPr>
            <a:r>
              <a:rPr lang="en-US" sz="2800" dirty="0" smtClean="0"/>
              <a:t>2.Is </a:t>
            </a:r>
            <a:r>
              <a:rPr lang="en-US" sz="2800" dirty="0" smtClean="0"/>
              <a:t>IQ unitary (one general ability) or multi-faceted (</a:t>
            </a:r>
            <a:r>
              <a:rPr lang="en-US" sz="2800" dirty="0" smtClean="0"/>
              <a:t>many</a:t>
            </a:r>
          </a:p>
          <a:p>
            <a:pPr lvl="1" algn="l">
              <a:lnSpc>
                <a:spcPct val="90000"/>
              </a:lnSpc>
              <a:defRPr/>
            </a:pPr>
            <a:r>
              <a:rPr lang="en-US" sz="2800" dirty="0" smtClean="0"/>
              <a:t>different </a:t>
            </a:r>
            <a:r>
              <a:rPr lang="en-US" sz="2800" dirty="0" smtClean="0"/>
              <a:t>abilities)?</a:t>
            </a:r>
          </a:p>
          <a:p>
            <a:pPr lvl="1" algn="l">
              <a:lnSpc>
                <a:spcPct val="90000"/>
              </a:lnSpc>
              <a:defRPr/>
            </a:pPr>
            <a:r>
              <a:rPr lang="en-US" sz="2800" dirty="0" smtClean="0"/>
              <a:t>3.To </a:t>
            </a:r>
            <a:r>
              <a:rPr lang="en-US" sz="2800" dirty="0" smtClean="0"/>
              <a:t>what extent do genetics and environmental influences affect IQ?</a:t>
            </a:r>
          </a:p>
          <a:p>
            <a:pPr lvl="1" algn="l">
              <a:lnSpc>
                <a:spcPct val="90000"/>
              </a:lnSpc>
              <a:defRPr/>
            </a:pPr>
            <a:r>
              <a:rPr lang="en-US" sz="2800" dirty="0" smtClean="0"/>
              <a:t>4.Is </a:t>
            </a:r>
            <a:r>
              <a:rPr lang="en-US" sz="2800" dirty="0" smtClean="0"/>
              <a:t>IQ important in predicting academic success and real-life </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251520" y="476672"/>
            <a:ext cx="8640960" cy="360040"/>
          </a:xfrm>
        </p:spPr>
        <p:txBody>
          <a:bodyPr>
            <a:normAutofit fontScale="90000"/>
          </a:bodyPr>
          <a:lstStyle/>
          <a:p>
            <a:pPr eaLnBrk="1" hangingPunct="1">
              <a:defRPr/>
            </a:pPr>
            <a:r>
              <a:rPr lang="en-US" sz="2400" b="1" dirty="0" smtClean="0"/>
              <a:t>Why Do People Differ In Measured Intelligence?</a:t>
            </a:r>
          </a:p>
        </p:txBody>
      </p:sp>
      <p:sp>
        <p:nvSpPr>
          <p:cNvPr id="319491" name="Rectangle 3"/>
          <p:cNvSpPr>
            <a:spLocks noGrp="1" noChangeArrowheads="1"/>
          </p:cNvSpPr>
          <p:nvPr>
            <p:ph idx="1"/>
          </p:nvPr>
        </p:nvSpPr>
        <p:spPr>
          <a:xfrm>
            <a:off x="685800" y="1371600"/>
            <a:ext cx="7696200" cy="4876800"/>
          </a:xfrm>
        </p:spPr>
        <p:txBody>
          <a:bodyPr/>
          <a:lstStyle/>
          <a:p>
            <a:pPr eaLnBrk="1" hangingPunct="1">
              <a:defRPr/>
            </a:pPr>
            <a:r>
              <a:rPr lang="en-US" sz="2800" b="1" u="sng" dirty="0" smtClean="0"/>
              <a:t>Environmental factors</a:t>
            </a:r>
            <a:r>
              <a:rPr lang="en-US" sz="2800" b="1" dirty="0" smtClean="0"/>
              <a:t> affecting IQ</a:t>
            </a:r>
            <a:r>
              <a:rPr lang="en-US" b="1" dirty="0" smtClean="0"/>
              <a:t> </a:t>
            </a:r>
          </a:p>
          <a:p>
            <a:pPr eaLnBrk="1" hangingPunct="1">
              <a:defRPr/>
            </a:pPr>
            <a:endParaRPr lang="en-US" sz="900" b="1" dirty="0" smtClean="0"/>
          </a:p>
          <a:p>
            <a:pPr lvl="1" eaLnBrk="1" hangingPunct="1">
              <a:defRPr/>
            </a:pPr>
            <a:r>
              <a:rPr lang="en-US" dirty="0" smtClean="0"/>
              <a:t>Pregnancy and birth problems</a:t>
            </a:r>
            <a:r>
              <a:rPr lang="en-US" dirty="0" smtClean="0"/>
              <a:t>:</a:t>
            </a:r>
          </a:p>
          <a:p>
            <a:pPr lvl="1" eaLnBrk="1" hangingPunct="1">
              <a:defRPr/>
            </a:pPr>
            <a:r>
              <a:rPr lang="en-US" dirty="0" smtClean="0"/>
              <a:t> </a:t>
            </a:r>
            <a:r>
              <a:rPr lang="en-US" dirty="0" smtClean="0"/>
              <a:t>Prenatal malnutrition, maternal disease (e.g., AIDS); </a:t>
            </a:r>
            <a:endParaRPr lang="en-US" dirty="0" smtClean="0"/>
          </a:p>
          <a:p>
            <a:pPr lvl="1" eaLnBrk="1" hangingPunct="1">
              <a:defRPr/>
            </a:pPr>
            <a:r>
              <a:rPr lang="en-US" dirty="0" smtClean="0"/>
              <a:t>These </a:t>
            </a:r>
            <a:r>
              <a:rPr lang="en-US" dirty="0" smtClean="0"/>
              <a:t>characteristics are considered congenital--that is, they are acquired either in </a:t>
            </a:r>
            <a:r>
              <a:rPr lang="en-US" dirty="0" err="1" smtClean="0"/>
              <a:t>utero</a:t>
            </a:r>
            <a:r>
              <a:rPr lang="en-US" dirty="0" smtClean="0"/>
              <a:t> or shortly after birth</a:t>
            </a:r>
            <a:r>
              <a:rPr lang="en-US" dirty="0" smtClean="0"/>
              <a:t>;</a:t>
            </a:r>
          </a:p>
          <a:p>
            <a:pPr lvl="1" eaLnBrk="1" hangingPunct="1">
              <a:defRPr/>
            </a:pPr>
            <a:r>
              <a:rPr lang="en-US" dirty="0" smtClean="0"/>
              <a:t> </a:t>
            </a:r>
            <a:r>
              <a:rPr lang="en-US" dirty="0" smtClean="0"/>
              <a:t>they are not inherited.</a:t>
            </a:r>
            <a:endParaRPr lang="en-US" sz="2400" dirty="0" smtClean="0"/>
          </a:p>
          <a:p>
            <a:pPr lvl="1" eaLnBrk="1" hangingPunct="1">
              <a:buFontTx/>
              <a:buNone/>
              <a:defRPr/>
            </a:pPr>
            <a:endParaRPr lang="en-US" sz="1200" b="1" dirty="0" smtClean="0"/>
          </a:p>
        </p:txBody>
      </p:sp>
      <p:grpSp>
        <p:nvGrpSpPr>
          <p:cNvPr id="2" name="Group 4"/>
          <p:cNvGrpSpPr>
            <a:grpSpLocks/>
          </p:cNvGrpSpPr>
          <p:nvPr/>
        </p:nvGrpSpPr>
        <p:grpSpPr bwMode="auto">
          <a:xfrm>
            <a:off x="7467600" y="5562600"/>
            <a:ext cx="1447800" cy="1143000"/>
            <a:chOff x="631" y="1440"/>
            <a:chExt cx="2777" cy="2718"/>
          </a:xfrm>
        </p:grpSpPr>
        <p:sp>
          <p:nvSpPr>
            <p:cNvPr id="32773" name="AutoShape 5"/>
            <p:cNvSpPr>
              <a:spLocks noChangeArrowheads="1"/>
            </p:cNvSpPr>
            <p:nvPr/>
          </p:nvSpPr>
          <p:spPr bwMode="auto">
            <a:xfrm>
              <a:off x="960" y="3008"/>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74" name="AutoShape 6"/>
            <p:cNvSpPr>
              <a:spLocks noChangeArrowheads="1"/>
            </p:cNvSpPr>
            <p:nvPr/>
          </p:nvSpPr>
          <p:spPr bwMode="auto">
            <a:xfrm>
              <a:off x="960" y="3531"/>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75" name="AutoShape 7"/>
            <p:cNvSpPr>
              <a:spLocks noChangeArrowheads="1"/>
            </p:cNvSpPr>
            <p:nvPr/>
          </p:nvSpPr>
          <p:spPr bwMode="auto">
            <a:xfrm rot="-3356841">
              <a:off x="2865" y="1742"/>
              <a:ext cx="75" cy="918"/>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76" name="AutoShape 8"/>
            <p:cNvSpPr>
              <a:spLocks noChangeArrowheads="1"/>
            </p:cNvSpPr>
            <p:nvPr/>
          </p:nvSpPr>
          <p:spPr bwMode="auto">
            <a:xfrm>
              <a:off x="960" y="2485"/>
              <a:ext cx="2448" cy="150"/>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77" name="AutoShape 9"/>
            <p:cNvSpPr>
              <a:spLocks noChangeArrowheads="1"/>
            </p:cNvSpPr>
            <p:nvPr/>
          </p:nvSpPr>
          <p:spPr bwMode="auto">
            <a:xfrm>
              <a:off x="1817" y="1440"/>
              <a:ext cx="122" cy="2613"/>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78" name="AutoShape 10"/>
            <p:cNvSpPr>
              <a:spLocks noChangeArrowheads="1"/>
            </p:cNvSpPr>
            <p:nvPr/>
          </p:nvSpPr>
          <p:spPr bwMode="auto">
            <a:xfrm>
              <a:off x="1205" y="1664"/>
              <a:ext cx="122" cy="238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79" name="AutoShape 11"/>
            <p:cNvSpPr>
              <a:spLocks noChangeArrowheads="1"/>
            </p:cNvSpPr>
            <p:nvPr/>
          </p:nvSpPr>
          <p:spPr bwMode="auto">
            <a:xfrm>
              <a:off x="2490" y="1739"/>
              <a:ext cx="61" cy="1866"/>
            </a:xfrm>
            <a:prstGeom prst="roundRect">
              <a:avLst>
                <a:gd name="adj" fmla="val 16667"/>
              </a:avLst>
            </a:prstGeom>
            <a:solidFill>
              <a:schemeClr val="accent1"/>
            </a:solidFill>
            <a:ln w="6350">
              <a:noFill/>
              <a:round/>
              <a:headEnd/>
              <a:tailEnd/>
            </a:ln>
          </p:spPr>
          <p:txBody>
            <a:bodyPr wrap="none" anchor="ctr"/>
            <a:lstStyle/>
            <a:p>
              <a:endParaRPr lang="en-US"/>
            </a:p>
          </p:txBody>
        </p:sp>
        <p:sp>
          <p:nvSpPr>
            <p:cNvPr id="32780" name="AutoShape 12"/>
            <p:cNvSpPr>
              <a:spLocks noChangeArrowheads="1"/>
            </p:cNvSpPr>
            <p:nvPr/>
          </p:nvSpPr>
          <p:spPr bwMode="auto">
            <a:xfrm>
              <a:off x="1327" y="2187"/>
              <a:ext cx="367" cy="224"/>
            </a:xfrm>
            <a:prstGeom prst="upArrow">
              <a:avLst>
                <a:gd name="adj1" fmla="val 50000"/>
                <a:gd name="adj2" fmla="val 25000"/>
              </a:avLst>
            </a:prstGeom>
            <a:solidFill>
              <a:srgbClr val="00FFFF"/>
            </a:solidFill>
            <a:ln w="9525">
              <a:solidFill>
                <a:schemeClr val="tx1"/>
              </a:solidFill>
              <a:miter lim="800000"/>
              <a:headEnd/>
              <a:tailEnd/>
            </a:ln>
          </p:spPr>
          <p:txBody>
            <a:bodyPr wrap="none" anchor="ctr"/>
            <a:lstStyle/>
            <a:p>
              <a:endParaRPr lang="en-US"/>
            </a:p>
          </p:txBody>
        </p:sp>
        <p:sp>
          <p:nvSpPr>
            <p:cNvPr id="32781" name="Rectangle 13"/>
            <p:cNvSpPr>
              <a:spLocks noChangeArrowheads="1"/>
            </p:cNvSpPr>
            <p:nvPr/>
          </p:nvSpPr>
          <p:spPr bwMode="auto">
            <a:xfrm>
              <a:off x="1450" y="2261"/>
              <a:ext cx="61" cy="15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2782" name="AutoShape 14"/>
            <p:cNvSpPr>
              <a:spLocks noChangeArrowheads="1"/>
            </p:cNvSpPr>
            <p:nvPr/>
          </p:nvSpPr>
          <p:spPr bwMode="auto">
            <a:xfrm>
              <a:off x="2551" y="3232"/>
              <a:ext cx="367" cy="224"/>
            </a:xfrm>
            <a:prstGeom prst="up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en-US"/>
            </a:p>
          </p:txBody>
        </p:sp>
        <p:sp>
          <p:nvSpPr>
            <p:cNvPr id="32783" name="Rectangle 15"/>
            <p:cNvSpPr>
              <a:spLocks noChangeArrowheads="1"/>
            </p:cNvSpPr>
            <p:nvPr/>
          </p:nvSpPr>
          <p:spPr bwMode="auto">
            <a:xfrm>
              <a:off x="2674" y="3307"/>
              <a:ext cx="61" cy="149"/>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3" name="Group 16"/>
            <p:cNvGrpSpPr>
              <a:grpSpLocks/>
            </p:cNvGrpSpPr>
            <p:nvPr/>
          </p:nvGrpSpPr>
          <p:grpSpPr bwMode="auto">
            <a:xfrm>
              <a:off x="2551" y="2187"/>
              <a:ext cx="367" cy="224"/>
              <a:chOff x="3024" y="2400"/>
              <a:chExt cx="288" cy="144"/>
            </a:xfrm>
          </p:grpSpPr>
          <p:sp>
            <p:nvSpPr>
              <p:cNvPr id="32808" name="AutoShape 17"/>
              <p:cNvSpPr>
                <a:spLocks noChangeArrowheads="1"/>
              </p:cNvSpPr>
              <p:nvPr/>
            </p:nvSpPr>
            <p:spPr bwMode="auto">
              <a:xfrm>
                <a:off x="3024" y="2400"/>
                <a:ext cx="288" cy="144"/>
              </a:xfrm>
              <a:prstGeom prst="up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sp>
            <p:nvSpPr>
              <p:cNvPr id="32809" name="Rectangle 18"/>
              <p:cNvSpPr>
                <a:spLocks noChangeArrowheads="1"/>
              </p:cNvSpPr>
              <p:nvPr/>
            </p:nvSpPr>
            <p:spPr bwMode="auto">
              <a:xfrm>
                <a:off x="3120" y="2448"/>
                <a:ext cx="48" cy="96"/>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32785" name="AutoShape 19"/>
            <p:cNvSpPr>
              <a:spLocks noChangeArrowheads="1"/>
            </p:cNvSpPr>
            <p:nvPr/>
          </p:nvSpPr>
          <p:spPr bwMode="auto">
            <a:xfrm rot="-2195405">
              <a:off x="1205" y="1813"/>
              <a:ext cx="734" cy="75"/>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86" name="AutoShape 20"/>
            <p:cNvSpPr>
              <a:spLocks noChangeArrowheads="1"/>
            </p:cNvSpPr>
            <p:nvPr/>
          </p:nvSpPr>
          <p:spPr bwMode="auto">
            <a:xfrm>
              <a:off x="3041" y="2560"/>
              <a:ext cx="61" cy="971"/>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2787" name="Line 21"/>
            <p:cNvSpPr>
              <a:spLocks noChangeShapeType="1"/>
            </p:cNvSpPr>
            <p:nvPr/>
          </p:nvSpPr>
          <p:spPr bwMode="auto">
            <a:xfrm>
              <a:off x="2184" y="1589"/>
              <a:ext cx="0" cy="2464"/>
            </a:xfrm>
            <a:prstGeom prst="line">
              <a:avLst/>
            </a:prstGeom>
            <a:noFill/>
            <a:ln w="76200">
              <a:solidFill>
                <a:schemeClr val="tx1"/>
              </a:solidFill>
              <a:prstDash val="sysDot"/>
              <a:round/>
              <a:headEnd/>
              <a:tailEnd/>
            </a:ln>
          </p:spPr>
          <p:txBody>
            <a:bodyPr wrap="none"/>
            <a:lstStyle/>
            <a:p>
              <a:endParaRPr lang="en-US"/>
            </a:p>
          </p:txBody>
        </p:sp>
        <p:sp>
          <p:nvSpPr>
            <p:cNvPr id="32788" name="Line 22"/>
            <p:cNvSpPr>
              <a:spLocks noChangeShapeType="1"/>
            </p:cNvSpPr>
            <p:nvPr/>
          </p:nvSpPr>
          <p:spPr bwMode="auto">
            <a:xfrm rot="2914888">
              <a:off x="384" y="3072"/>
              <a:ext cx="2016" cy="0"/>
            </a:xfrm>
            <a:prstGeom prst="line">
              <a:avLst/>
            </a:prstGeom>
            <a:noFill/>
            <a:ln w="38100">
              <a:solidFill>
                <a:schemeClr val="tx1"/>
              </a:solidFill>
              <a:round/>
              <a:headEnd/>
              <a:tailEnd/>
            </a:ln>
          </p:spPr>
          <p:txBody>
            <a:bodyPr wrap="none"/>
            <a:lstStyle/>
            <a:p>
              <a:endParaRPr lang="en-US"/>
            </a:p>
          </p:txBody>
        </p:sp>
        <p:sp>
          <p:nvSpPr>
            <p:cNvPr id="32789" name="Line 23"/>
            <p:cNvSpPr>
              <a:spLocks noChangeShapeType="1"/>
            </p:cNvSpPr>
            <p:nvPr/>
          </p:nvSpPr>
          <p:spPr bwMode="auto">
            <a:xfrm rot="2914888">
              <a:off x="918" y="2530"/>
              <a:ext cx="0" cy="184"/>
            </a:xfrm>
            <a:prstGeom prst="line">
              <a:avLst/>
            </a:prstGeom>
            <a:noFill/>
            <a:ln w="38100">
              <a:solidFill>
                <a:schemeClr val="tx1"/>
              </a:solidFill>
              <a:round/>
              <a:headEnd/>
              <a:tailEnd/>
            </a:ln>
          </p:spPr>
          <p:txBody>
            <a:bodyPr wrap="none"/>
            <a:lstStyle/>
            <a:p>
              <a:endParaRPr lang="en-US"/>
            </a:p>
          </p:txBody>
        </p:sp>
        <p:sp>
          <p:nvSpPr>
            <p:cNvPr id="32790" name="Line 24"/>
            <p:cNvSpPr>
              <a:spLocks noChangeShapeType="1"/>
            </p:cNvSpPr>
            <p:nvPr/>
          </p:nvSpPr>
          <p:spPr bwMode="auto">
            <a:xfrm rot="2914888">
              <a:off x="1016" y="2641"/>
              <a:ext cx="0" cy="184"/>
            </a:xfrm>
            <a:prstGeom prst="line">
              <a:avLst/>
            </a:prstGeom>
            <a:noFill/>
            <a:ln w="38100">
              <a:solidFill>
                <a:schemeClr val="tx1"/>
              </a:solidFill>
              <a:round/>
              <a:headEnd/>
              <a:tailEnd/>
            </a:ln>
          </p:spPr>
          <p:txBody>
            <a:bodyPr wrap="none"/>
            <a:lstStyle/>
            <a:p>
              <a:endParaRPr lang="en-US"/>
            </a:p>
          </p:txBody>
        </p:sp>
        <p:sp>
          <p:nvSpPr>
            <p:cNvPr id="32791" name="Line 25"/>
            <p:cNvSpPr>
              <a:spLocks noChangeShapeType="1"/>
            </p:cNvSpPr>
            <p:nvPr/>
          </p:nvSpPr>
          <p:spPr bwMode="auto">
            <a:xfrm rot="2914888">
              <a:off x="1211" y="2862"/>
              <a:ext cx="0" cy="184"/>
            </a:xfrm>
            <a:prstGeom prst="line">
              <a:avLst/>
            </a:prstGeom>
            <a:noFill/>
            <a:ln w="38100">
              <a:solidFill>
                <a:schemeClr val="tx1"/>
              </a:solidFill>
              <a:round/>
              <a:headEnd/>
              <a:tailEnd/>
            </a:ln>
          </p:spPr>
          <p:txBody>
            <a:bodyPr wrap="none"/>
            <a:lstStyle/>
            <a:p>
              <a:endParaRPr lang="en-US"/>
            </a:p>
          </p:txBody>
        </p:sp>
        <p:sp>
          <p:nvSpPr>
            <p:cNvPr id="32792" name="Line 26"/>
            <p:cNvSpPr>
              <a:spLocks noChangeShapeType="1"/>
            </p:cNvSpPr>
            <p:nvPr/>
          </p:nvSpPr>
          <p:spPr bwMode="auto">
            <a:xfrm rot="2914888">
              <a:off x="1113" y="2751"/>
              <a:ext cx="0" cy="184"/>
            </a:xfrm>
            <a:prstGeom prst="line">
              <a:avLst/>
            </a:prstGeom>
            <a:noFill/>
            <a:ln w="38100">
              <a:solidFill>
                <a:schemeClr val="tx1"/>
              </a:solidFill>
              <a:round/>
              <a:headEnd/>
              <a:tailEnd/>
            </a:ln>
          </p:spPr>
          <p:txBody>
            <a:bodyPr wrap="none"/>
            <a:lstStyle/>
            <a:p>
              <a:endParaRPr lang="en-US"/>
            </a:p>
          </p:txBody>
        </p:sp>
        <p:sp>
          <p:nvSpPr>
            <p:cNvPr id="32793" name="Line 27"/>
            <p:cNvSpPr>
              <a:spLocks noChangeShapeType="1"/>
            </p:cNvSpPr>
            <p:nvPr/>
          </p:nvSpPr>
          <p:spPr bwMode="auto">
            <a:xfrm rot="2914888">
              <a:off x="1309" y="2972"/>
              <a:ext cx="0" cy="184"/>
            </a:xfrm>
            <a:prstGeom prst="line">
              <a:avLst/>
            </a:prstGeom>
            <a:noFill/>
            <a:ln w="38100">
              <a:solidFill>
                <a:schemeClr val="tx1"/>
              </a:solidFill>
              <a:round/>
              <a:headEnd/>
              <a:tailEnd/>
            </a:ln>
          </p:spPr>
          <p:txBody>
            <a:bodyPr wrap="none"/>
            <a:lstStyle/>
            <a:p>
              <a:endParaRPr lang="en-US"/>
            </a:p>
          </p:txBody>
        </p:sp>
        <p:sp>
          <p:nvSpPr>
            <p:cNvPr id="32794" name="Line 28"/>
            <p:cNvSpPr>
              <a:spLocks noChangeShapeType="1"/>
            </p:cNvSpPr>
            <p:nvPr/>
          </p:nvSpPr>
          <p:spPr bwMode="auto">
            <a:xfrm rot="2914888">
              <a:off x="1406" y="3083"/>
              <a:ext cx="0" cy="184"/>
            </a:xfrm>
            <a:prstGeom prst="line">
              <a:avLst/>
            </a:prstGeom>
            <a:noFill/>
            <a:ln w="38100">
              <a:solidFill>
                <a:schemeClr val="tx1"/>
              </a:solidFill>
              <a:round/>
              <a:headEnd/>
              <a:tailEnd/>
            </a:ln>
          </p:spPr>
          <p:txBody>
            <a:bodyPr wrap="none"/>
            <a:lstStyle/>
            <a:p>
              <a:endParaRPr lang="en-US"/>
            </a:p>
          </p:txBody>
        </p:sp>
        <p:sp>
          <p:nvSpPr>
            <p:cNvPr id="32795" name="Line 29"/>
            <p:cNvSpPr>
              <a:spLocks noChangeShapeType="1"/>
            </p:cNvSpPr>
            <p:nvPr/>
          </p:nvSpPr>
          <p:spPr bwMode="auto">
            <a:xfrm rot="2914888">
              <a:off x="1602" y="3304"/>
              <a:ext cx="0" cy="184"/>
            </a:xfrm>
            <a:prstGeom prst="line">
              <a:avLst/>
            </a:prstGeom>
            <a:noFill/>
            <a:ln w="38100">
              <a:solidFill>
                <a:schemeClr val="tx1"/>
              </a:solidFill>
              <a:round/>
              <a:headEnd/>
              <a:tailEnd/>
            </a:ln>
          </p:spPr>
          <p:txBody>
            <a:bodyPr wrap="none"/>
            <a:lstStyle/>
            <a:p>
              <a:endParaRPr lang="en-US"/>
            </a:p>
          </p:txBody>
        </p:sp>
        <p:sp>
          <p:nvSpPr>
            <p:cNvPr id="32796" name="Line 30"/>
            <p:cNvSpPr>
              <a:spLocks noChangeShapeType="1"/>
            </p:cNvSpPr>
            <p:nvPr/>
          </p:nvSpPr>
          <p:spPr bwMode="auto">
            <a:xfrm rot="2914888">
              <a:off x="1504" y="3193"/>
              <a:ext cx="0" cy="184"/>
            </a:xfrm>
            <a:prstGeom prst="line">
              <a:avLst/>
            </a:prstGeom>
            <a:noFill/>
            <a:ln w="38100">
              <a:solidFill>
                <a:schemeClr val="tx1"/>
              </a:solidFill>
              <a:round/>
              <a:headEnd/>
              <a:tailEnd/>
            </a:ln>
          </p:spPr>
          <p:txBody>
            <a:bodyPr wrap="none"/>
            <a:lstStyle/>
            <a:p>
              <a:endParaRPr lang="en-US"/>
            </a:p>
          </p:txBody>
        </p:sp>
        <p:sp>
          <p:nvSpPr>
            <p:cNvPr id="32797" name="Line 31"/>
            <p:cNvSpPr>
              <a:spLocks noChangeShapeType="1"/>
            </p:cNvSpPr>
            <p:nvPr/>
          </p:nvSpPr>
          <p:spPr bwMode="auto">
            <a:xfrm rot="2914888">
              <a:off x="1699" y="3414"/>
              <a:ext cx="0" cy="184"/>
            </a:xfrm>
            <a:prstGeom prst="line">
              <a:avLst/>
            </a:prstGeom>
            <a:noFill/>
            <a:ln w="38100">
              <a:solidFill>
                <a:schemeClr val="tx1"/>
              </a:solidFill>
              <a:round/>
              <a:headEnd/>
              <a:tailEnd/>
            </a:ln>
          </p:spPr>
          <p:txBody>
            <a:bodyPr wrap="none"/>
            <a:lstStyle/>
            <a:p>
              <a:endParaRPr lang="en-US"/>
            </a:p>
          </p:txBody>
        </p:sp>
        <p:sp>
          <p:nvSpPr>
            <p:cNvPr id="32798" name="Line 32"/>
            <p:cNvSpPr>
              <a:spLocks noChangeShapeType="1"/>
            </p:cNvSpPr>
            <p:nvPr/>
          </p:nvSpPr>
          <p:spPr bwMode="auto">
            <a:xfrm rot="2914888">
              <a:off x="1797" y="3525"/>
              <a:ext cx="0" cy="184"/>
            </a:xfrm>
            <a:prstGeom prst="line">
              <a:avLst/>
            </a:prstGeom>
            <a:noFill/>
            <a:ln w="38100">
              <a:solidFill>
                <a:schemeClr val="tx1"/>
              </a:solidFill>
              <a:round/>
              <a:headEnd/>
              <a:tailEnd/>
            </a:ln>
          </p:spPr>
          <p:txBody>
            <a:bodyPr wrap="none"/>
            <a:lstStyle/>
            <a:p>
              <a:endParaRPr lang="en-US"/>
            </a:p>
          </p:txBody>
        </p:sp>
        <p:sp>
          <p:nvSpPr>
            <p:cNvPr id="32799" name="Line 33"/>
            <p:cNvSpPr>
              <a:spLocks noChangeShapeType="1"/>
            </p:cNvSpPr>
            <p:nvPr/>
          </p:nvSpPr>
          <p:spPr bwMode="auto">
            <a:xfrm rot="2914888">
              <a:off x="1992" y="3747"/>
              <a:ext cx="0" cy="184"/>
            </a:xfrm>
            <a:prstGeom prst="line">
              <a:avLst/>
            </a:prstGeom>
            <a:noFill/>
            <a:ln w="38100">
              <a:solidFill>
                <a:schemeClr val="tx1"/>
              </a:solidFill>
              <a:round/>
              <a:headEnd/>
              <a:tailEnd/>
            </a:ln>
          </p:spPr>
          <p:txBody>
            <a:bodyPr wrap="none"/>
            <a:lstStyle/>
            <a:p>
              <a:endParaRPr lang="en-US"/>
            </a:p>
          </p:txBody>
        </p:sp>
        <p:sp>
          <p:nvSpPr>
            <p:cNvPr id="32800" name="Line 34"/>
            <p:cNvSpPr>
              <a:spLocks noChangeShapeType="1"/>
            </p:cNvSpPr>
            <p:nvPr/>
          </p:nvSpPr>
          <p:spPr bwMode="auto">
            <a:xfrm rot="2914888">
              <a:off x="1894" y="3636"/>
              <a:ext cx="0" cy="184"/>
            </a:xfrm>
            <a:prstGeom prst="line">
              <a:avLst/>
            </a:prstGeom>
            <a:noFill/>
            <a:ln w="38100">
              <a:solidFill>
                <a:schemeClr val="tx1"/>
              </a:solidFill>
              <a:round/>
              <a:headEnd/>
              <a:tailEnd/>
            </a:ln>
          </p:spPr>
          <p:txBody>
            <a:bodyPr wrap="none"/>
            <a:lstStyle/>
            <a:p>
              <a:endParaRPr lang="en-US"/>
            </a:p>
          </p:txBody>
        </p:sp>
        <p:sp>
          <p:nvSpPr>
            <p:cNvPr id="32801" name="Line 35"/>
            <p:cNvSpPr>
              <a:spLocks noChangeShapeType="1"/>
            </p:cNvSpPr>
            <p:nvPr/>
          </p:nvSpPr>
          <p:spPr bwMode="auto">
            <a:xfrm rot="2914888">
              <a:off x="821" y="2419"/>
              <a:ext cx="0" cy="184"/>
            </a:xfrm>
            <a:prstGeom prst="line">
              <a:avLst/>
            </a:prstGeom>
            <a:noFill/>
            <a:ln w="38100">
              <a:solidFill>
                <a:schemeClr val="tx1"/>
              </a:solidFill>
              <a:round/>
              <a:headEnd/>
              <a:tailEnd/>
            </a:ln>
          </p:spPr>
          <p:txBody>
            <a:bodyPr wrap="none"/>
            <a:lstStyle/>
            <a:p>
              <a:endParaRPr lang="en-US"/>
            </a:p>
          </p:txBody>
        </p:sp>
        <p:sp>
          <p:nvSpPr>
            <p:cNvPr id="32802" name="Line 36"/>
            <p:cNvSpPr>
              <a:spLocks noChangeShapeType="1"/>
            </p:cNvSpPr>
            <p:nvPr/>
          </p:nvSpPr>
          <p:spPr bwMode="auto">
            <a:xfrm rot="2914888">
              <a:off x="723" y="2308"/>
              <a:ext cx="0" cy="184"/>
            </a:xfrm>
            <a:prstGeom prst="line">
              <a:avLst/>
            </a:prstGeom>
            <a:noFill/>
            <a:ln w="38100">
              <a:solidFill>
                <a:schemeClr val="tx1"/>
              </a:solidFill>
              <a:round/>
              <a:headEnd/>
              <a:tailEnd/>
            </a:ln>
          </p:spPr>
          <p:txBody>
            <a:bodyPr wrap="none"/>
            <a:lstStyle/>
            <a:p>
              <a:endParaRPr lang="en-US"/>
            </a:p>
          </p:txBody>
        </p:sp>
        <p:sp>
          <p:nvSpPr>
            <p:cNvPr id="32803" name="Line 37"/>
            <p:cNvSpPr>
              <a:spLocks noChangeShapeType="1"/>
            </p:cNvSpPr>
            <p:nvPr/>
          </p:nvSpPr>
          <p:spPr bwMode="auto">
            <a:xfrm rot="2914888">
              <a:off x="288" y="3150"/>
              <a:ext cx="2016" cy="0"/>
            </a:xfrm>
            <a:prstGeom prst="line">
              <a:avLst/>
            </a:prstGeom>
            <a:noFill/>
            <a:ln w="38100">
              <a:solidFill>
                <a:schemeClr val="tx1"/>
              </a:solidFill>
              <a:round/>
              <a:headEnd/>
              <a:tailEnd/>
            </a:ln>
          </p:spPr>
          <p:txBody>
            <a:bodyPr wrap="none"/>
            <a:lstStyle/>
            <a:p>
              <a:endParaRPr lang="en-US"/>
            </a:p>
          </p:txBody>
        </p:sp>
        <p:grpSp>
          <p:nvGrpSpPr>
            <p:cNvPr id="4" name="Group 38"/>
            <p:cNvGrpSpPr>
              <a:grpSpLocks/>
            </p:cNvGrpSpPr>
            <p:nvPr/>
          </p:nvGrpSpPr>
          <p:grpSpPr bwMode="auto">
            <a:xfrm>
              <a:off x="1388" y="2635"/>
              <a:ext cx="368" cy="373"/>
              <a:chOff x="3600" y="2784"/>
              <a:chExt cx="336" cy="288"/>
            </a:xfrm>
          </p:grpSpPr>
          <p:sp>
            <p:nvSpPr>
              <p:cNvPr id="32805" name="Rectangle 39"/>
              <p:cNvSpPr>
                <a:spLocks noChangeArrowheads="1"/>
              </p:cNvSpPr>
              <p:nvPr/>
            </p:nvSpPr>
            <p:spPr bwMode="auto">
              <a:xfrm>
                <a:off x="3600" y="2784"/>
                <a:ext cx="336" cy="28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2806" name="Rectangle 40"/>
              <p:cNvSpPr>
                <a:spLocks noChangeArrowheads="1"/>
              </p:cNvSpPr>
              <p:nvPr/>
            </p:nvSpPr>
            <p:spPr bwMode="auto">
              <a:xfrm>
                <a:off x="3648" y="2832"/>
                <a:ext cx="240" cy="192"/>
              </a:xfrm>
              <a:prstGeom prst="rect">
                <a:avLst/>
              </a:prstGeom>
              <a:solidFill>
                <a:srgbClr val="FFA74F"/>
              </a:solidFill>
              <a:ln w="9525">
                <a:solidFill>
                  <a:schemeClr val="tx1"/>
                </a:solidFill>
                <a:miter lim="800000"/>
                <a:headEnd/>
                <a:tailEnd/>
              </a:ln>
            </p:spPr>
            <p:txBody>
              <a:bodyPr wrap="none" anchor="ctr"/>
              <a:lstStyle/>
              <a:p>
                <a:endParaRPr lang="en-US"/>
              </a:p>
            </p:txBody>
          </p:sp>
          <p:sp>
            <p:nvSpPr>
              <p:cNvPr id="32807" name="Rectangle 41"/>
              <p:cNvSpPr>
                <a:spLocks noChangeArrowheads="1"/>
              </p:cNvSpPr>
              <p:nvPr/>
            </p:nvSpPr>
            <p:spPr bwMode="auto">
              <a:xfrm>
                <a:off x="3696" y="2880"/>
                <a:ext cx="144" cy="96"/>
              </a:xfrm>
              <a:prstGeom prst="rect">
                <a:avLst/>
              </a:prstGeom>
              <a:solidFill>
                <a:srgbClr val="FFCC99"/>
              </a:solidFill>
              <a:ln w="9525">
                <a:solidFill>
                  <a:schemeClr val="tx1"/>
                </a:solidFill>
                <a:miter lim="800000"/>
                <a:headEnd/>
                <a:tailEnd/>
              </a:ln>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395536" y="0"/>
            <a:ext cx="8748464" cy="1066800"/>
          </a:xfrm>
        </p:spPr>
        <p:txBody>
          <a:bodyPr>
            <a:normAutofit/>
          </a:bodyPr>
          <a:lstStyle/>
          <a:p>
            <a:pPr eaLnBrk="1" hangingPunct="1">
              <a:defRPr/>
            </a:pPr>
            <a:r>
              <a:rPr lang="en-US" sz="2400" b="1" dirty="0" smtClean="0"/>
              <a:t>Why Do People Differ In Measured Intelligence?</a:t>
            </a:r>
          </a:p>
        </p:txBody>
      </p:sp>
      <p:sp>
        <p:nvSpPr>
          <p:cNvPr id="321539" name="Rectangle 3"/>
          <p:cNvSpPr>
            <a:spLocks noGrp="1" noChangeArrowheads="1"/>
          </p:cNvSpPr>
          <p:nvPr>
            <p:ph idx="1"/>
          </p:nvPr>
        </p:nvSpPr>
        <p:spPr>
          <a:xfrm>
            <a:off x="685800" y="1371600"/>
            <a:ext cx="7696200" cy="4876800"/>
          </a:xfrm>
        </p:spPr>
        <p:txBody>
          <a:bodyPr>
            <a:normAutofit/>
          </a:bodyPr>
          <a:lstStyle/>
          <a:p>
            <a:pPr eaLnBrk="1" hangingPunct="1">
              <a:defRPr/>
            </a:pPr>
            <a:r>
              <a:rPr lang="en-US" sz="2000" b="1" u="sng" smtClean="0"/>
              <a:t>Environmental factors</a:t>
            </a:r>
            <a:r>
              <a:rPr lang="en-US" sz="2000" b="1" smtClean="0"/>
              <a:t> affecting IQ </a:t>
            </a:r>
          </a:p>
          <a:p>
            <a:pPr eaLnBrk="1" hangingPunct="1">
              <a:defRPr/>
            </a:pPr>
            <a:endParaRPr lang="en-US" sz="2000" b="1" smtClean="0"/>
          </a:p>
          <a:p>
            <a:pPr lvl="1" eaLnBrk="1" hangingPunct="1">
              <a:defRPr/>
            </a:pPr>
            <a:r>
              <a:rPr lang="en-US" sz="2000" b="1" smtClean="0"/>
              <a:t>The family: IQ correlated with family environments that are "emotionally and verbally responsive to their children, provide appropriate play and reading materials, encourage children in school, etc. </a:t>
            </a:r>
          </a:p>
          <a:p>
            <a:pPr lvl="1" eaLnBrk="1" hangingPunct="1">
              <a:defRPr/>
            </a:pPr>
            <a:r>
              <a:rPr lang="en-US" sz="2000" b="1" smtClean="0"/>
              <a:t>THESE FINDINGS COULD BE DUE TO PASSIVE GENOTYPE-ENVIRONMENT CORRELATIONS.</a:t>
            </a:r>
          </a:p>
          <a:p>
            <a:pPr lvl="1" eaLnBrk="1" hangingPunct="1">
              <a:buFontTx/>
              <a:buNone/>
              <a:defRPr/>
            </a:pPr>
            <a:r>
              <a:rPr lang="en-US" sz="2000" b="1" smtClean="0"/>
              <a:t>					Parent</a:t>
            </a:r>
          </a:p>
          <a:p>
            <a:pPr lvl="1" eaLnBrk="1" hangingPunct="1">
              <a:buFontTx/>
              <a:buNone/>
              <a:defRPr/>
            </a:pPr>
            <a:endParaRPr lang="en-US" sz="2000" b="1" smtClean="0"/>
          </a:p>
          <a:p>
            <a:pPr lvl="1" eaLnBrk="1" hangingPunct="1">
              <a:buFontTx/>
              <a:buNone/>
              <a:defRPr/>
            </a:pPr>
            <a:r>
              <a:rPr lang="en-US" sz="2000" b="1" smtClean="0"/>
              <a:t>			Genes				Env.</a:t>
            </a:r>
          </a:p>
          <a:p>
            <a:pPr lvl="1" eaLnBrk="1" hangingPunct="1">
              <a:buFontTx/>
              <a:buNone/>
              <a:defRPr/>
            </a:pPr>
            <a:r>
              <a:rPr lang="en-US" sz="2000" b="1" smtClean="0"/>
              <a:t>					Child</a:t>
            </a:r>
          </a:p>
          <a:p>
            <a:pPr lvl="1" eaLnBrk="1" hangingPunct="1">
              <a:buFontTx/>
              <a:buNone/>
              <a:defRPr/>
            </a:pPr>
            <a:r>
              <a:rPr lang="en-US" sz="2400" smtClean="0"/>
              <a:t> </a:t>
            </a:r>
            <a:endParaRPr lang="en-US" sz="2400" b="1" smtClean="0"/>
          </a:p>
          <a:p>
            <a:pPr lvl="1" eaLnBrk="1" hangingPunct="1">
              <a:defRPr/>
            </a:pPr>
            <a:endParaRPr lang="en-US" sz="1200" b="1" smtClean="0"/>
          </a:p>
          <a:p>
            <a:pPr lvl="1" eaLnBrk="1" hangingPunct="1">
              <a:buFontTx/>
              <a:buNone/>
              <a:defRPr/>
            </a:pPr>
            <a:endParaRPr lang="en-US" sz="1200" b="1" smtClean="0"/>
          </a:p>
        </p:txBody>
      </p:sp>
      <p:grpSp>
        <p:nvGrpSpPr>
          <p:cNvPr id="2" name="Group 4"/>
          <p:cNvGrpSpPr>
            <a:grpSpLocks/>
          </p:cNvGrpSpPr>
          <p:nvPr/>
        </p:nvGrpSpPr>
        <p:grpSpPr bwMode="auto">
          <a:xfrm>
            <a:off x="7467600" y="5562600"/>
            <a:ext cx="1447800" cy="1143000"/>
            <a:chOff x="631" y="1440"/>
            <a:chExt cx="2777" cy="2718"/>
          </a:xfrm>
        </p:grpSpPr>
        <p:sp>
          <p:nvSpPr>
            <p:cNvPr id="33801" name="AutoShape 5"/>
            <p:cNvSpPr>
              <a:spLocks noChangeArrowheads="1"/>
            </p:cNvSpPr>
            <p:nvPr/>
          </p:nvSpPr>
          <p:spPr bwMode="auto">
            <a:xfrm>
              <a:off x="960" y="3008"/>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02" name="AutoShape 6"/>
            <p:cNvSpPr>
              <a:spLocks noChangeArrowheads="1"/>
            </p:cNvSpPr>
            <p:nvPr/>
          </p:nvSpPr>
          <p:spPr bwMode="auto">
            <a:xfrm>
              <a:off x="960" y="3531"/>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03" name="AutoShape 7"/>
            <p:cNvSpPr>
              <a:spLocks noChangeArrowheads="1"/>
            </p:cNvSpPr>
            <p:nvPr/>
          </p:nvSpPr>
          <p:spPr bwMode="auto">
            <a:xfrm rot="-3356841">
              <a:off x="2865" y="1742"/>
              <a:ext cx="75" cy="918"/>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04" name="AutoShape 8"/>
            <p:cNvSpPr>
              <a:spLocks noChangeArrowheads="1"/>
            </p:cNvSpPr>
            <p:nvPr/>
          </p:nvSpPr>
          <p:spPr bwMode="auto">
            <a:xfrm>
              <a:off x="960" y="2485"/>
              <a:ext cx="2448" cy="150"/>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05" name="AutoShape 9"/>
            <p:cNvSpPr>
              <a:spLocks noChangeArrowheads="1"/>
            </p:cNvSpPr>
            <p:nvPr/>
          </p:nvSpPr>
          <p:spPr bwMode="auto">
            <a:xfrm>
              <a:off x="1817" y="1440"/>
              <a:ext cx="122" cy="2613"/>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06" name="AutoShape 10"/>
            <p:cNvSpPr>
              <a:spLocks noChangeArrowheads="1"/>
            </p:cNvSpPr>
            <p:nvPr/>
          </p:nvSpPr>
          <p:spPr bwMode="auto">
            <a:xfrm>
              <a:off x="1205" y="1664"/>
              <a:ext cx="122" cy="238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07" name="AutoShape 11"/>
            <p:cNvSpPr>
              <a:spLocks noChangeArrowheads="1"/>
            </p:cNvSpPr>
            <p:nvPr/>
          </p:nvSpPr>
          <p:spPr bwMode="auto">
            <a:xfrm>
              <a:off x="2490" y="1739"/>
              <a:ext cx="61" cy="1866"/>
            </a:xfrm>
            <a:prstGeom prst="roundRect">
              <a:avLst>
                <a:gd name="adj" fmla="val 16667"/>
              </a:avLst>
            </a:prstGeom>
            <a:solidFill>
              <a:schemeClr val="accent1"/>
            </a:solidFill>
            <a:ln w="6350">
              <a:noFill/>
              <a:round/>
              <a:headEnd/>
              <a:tailEnd/>
            </a:ln>
          </p:spPr>
          <p:txBody>
            <a:bodyPr wrap="none" anchor="ctr"/>
            <a:lstStyle/>
            <a:p>
              <a:endParaRPr lang="en-US"/>
            </a:p>
          </p:txBody>
        </p:sp>
        <p:sp>
          <p:nvSpPr>
            <p:cNvPr id="33808" name="AutoShape 12"/>
            <p:cNvSpPr>
              <a:spLocks noChangeArrowheads="1"/>
            </p:cNvSpPr>
            <p:nvPr/>
          </p:nvSpPr>
          <p:spPr bwMode="auto">
            <a:xfrm>
              <a:off x="1327" y="2187"/>
              <a:ext cx="367" cy="224"/>
            </a:xfrm>
            <a:prstGeom prst="upArrow">
              <a:avLst>
                <a:gd name="adj1" fmla="val 50000"/>
                <a:gd name="adj2" fmla="val 25000"/>
              </a:avLst>
            </a:prstGeom>
            <a:solidFill>
              <a:srgbClr val="00FFFF"/>
            </a:solidFill>
            <a:ln w="9525">
              <a:solidFill>
                <a:schemeClr val="tx1"/>
              </a:solidFill>
              <a:miter lim="800000"/>
              <a:headEnd/>
              <a:tailEnd/>
            </a:ln>
          </p:spPr>
          <p:txBody>
            <a:bodyPr wrap="none" anchor="ctr"/>
            <a:lstStyle/>
            <a:p>
              <a:endParaRPr lang="en-US"/>
            </a:p>
          </p:txBody>
        </p:sp>
        <p:sp>
          <p:nvSpPr>
            <p:cNvPr id="33809" name="Rectangle 13"/>
            <p:cNvSpPr>
              <a:spLocks noChangeArrowheads="1"/>
            </p:cNvSpPr>
            <p:nvPr/>
          </p:nvSpPr>
          <p:spPr bwMode="auto">
            <a:xfrm>
              <a:off x="1450" y="2261"/>
              <a:ext cx="61" cy="15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0" name="AutoShape 14"/>
            <p:cNvSpPr>
              <a:spLocks noChangeArrowheads="1"/>
            </p:cNvSpPr>
            <p:nvPr/>
          </p:nvSpPr>
          <p:spPr bwMode="auto">
            <a:xfrm>
              <a:off x="2551" y="3232"/>
              <a:ext cx="367" cy="224"/>
            </a:xfrm>
            <a:prstGeom prst="up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en-US"/>
            </a:p>
          </p:txBody>
        </p:sp>
        <p:sp>
          <p:nvSpPr>
            <p:cNvPr id="33811" name="Rectangle 15"/>
            <p:cNvSpPr>
              <a:spLocks noChangeArrowheads="1"/>
            </p:cNvSpPr>
            <p:nvPr/>
          </p:nvSpPr>
          <p:spPr bwMode="auto">
            <a:xfrm>
              <a:off x="2674" y="3307"/>
              <a:ext cx="61" cy="149"/>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3" name="Group 16"/>
            <p:cNvGrpSpPr>
              <a:grpSpLocks/>
            </p:cNvGrpSpPr>
            <p:nvPr/>
          </p:nvGrpSpPr>
          <p:grpSpPr bwMode="auto">
            <a:xfrm>
              <a:off x="2551" y="2187"/>
              <a:ext cx="367" cy="224"/>
              <a:chOff x="3024" y="2400"/>
              <a:chExt cx="288" cy="144"/>
            </a:xfrm>
          </p:grpSpPr>
          <p:sp>
            <p:nvSpPr>
              <p:cNvPr id="33836" name="AutoShape 17"/>
              <p:cNvSpPr>
                <a:spLocks noChangeArrowheads="1"/>
              </p:cNvSpPr>
              <p:nvPr/>
            </p:nvSpPr>
            <p:spPr bwMode="auto">
              <a:xfrm>
                <a:off x="3024" y="2400"/>
                <a:ext cx="288" cy="144"/>
              </a:xfrm>
              <a:prstGeom prst="up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sp>
            <p:nvSpPr>
              <p:cNvPr id="33837" name="Rectangle 18"/>
              <p:cNvSpPr>
                <a:spLocks noChangeArrowheads="1"/>
              </p:cNvSpPr>
              <p:nvPr/>
            </p:nvSpPr>
            <p:spPr bwMode="auto">
              <a:xfrm>
                <a:off x="3120" y="2448"/>
                <a:ext cx="48" cy="96"/>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33813" name="AutoShape 19"/>
            <p:cNvSpPr>
              <a:spLocks noChangeArrowheads="1"/>
            </p:cNvSpPr>
            <p:nvPr/>
          </p:nvSpPr>
          <p:spPr bwMode="auto">
            <a:xfrm rot="-2195405">
              <a:off x="1205" y="1813"/>
              <a:ext cx="734" cy="75"/>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14" name="AutoShape 20"/>
            <p:cNvSpPr>
              <a:spLocks noChangeArrowheads="1"/>
            </p:cNvSpPr>
            <p:nvPr/>
          </p:nvSpPr>
          <p:spPr bwMode="auto">
            <a:xfrm>
              <a:off x="3041" y="2560"/>
              <a:ext cx="61" cy="971"/>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3815" name="Line 21"/>
            <p:cNvSpPr>
              <a:spLocks noChangeShapeType="1"/>
            </p:cNvSpPr>
            <p:nvPr/>
          </p:nvSpPr>
          <p:spPr bwMode="auto">
            <a:xfrm>
              <a:off x="2184" y="1589"/>
              <a:ext cx="0" cy="2464"/>
            </a:xfrm>
            <a:prstGeom prst="line">
              <a:avLst/>
            </a:prstGeom>
            <a:noFill/>
            <a:ln w="76200">
              <a:solidFill>
                <a:schemeClr val="tx1"/>
              </a:solidFill>
              <a:prstDash val="sysDot"/>
              <a:round/>
              <a:headEnd/>
              <a:tailEnd/>
            </a:ln>
          </p:spPr>
          <p:txBody>
            <a:bodyPr wrap="none"/>
            <a:lstStyle/>
            <a:p>
              <a:endParaRPr lang="en-US"/>
            </a:p>
          </p:txBody>
        </p:sp>
        <p:sp>
          <p:nvSpPr>
            <p:cNvPr id="33816" name="Line 22"/>
            <p:cNvSpPr>
              <a:spLocks noChangeShapeType="1"/>
            </p:cNvSpPr>
            <p:nvPr/>
          </p:nvSpPr>
          <p:spPr bwMode="auto">
            <a:xfrm rot="2914888">
              <a:off x="384" y="3072"/>
              <a:ext cx="2016" cy="0"/>
            </a:xfrm>
            <a:prstGeom prst="line">
              <a:avLst/>
            </a:prstGeom>
            <a:noFill/>
            <a:ln w="38100">
              <a:solidFill>
                <a:schemeClr val="tx1"/>
              </a:solidFill>
              <a:round/>
              <a:headEnd/>
              <a:tailEnd/>
            </a:ln>
          </p:spPr>
          <p:txBody>
            <a:bodyPr wrap="none"/>
            <a:lstStyle/>
            <a:p>
              <a:endParaRPr lang="en-US"/>
            </a:p>
          </p:txBody>
        </p:sp>
        <p:sp>
          <p:nvSpPr>
            <p:cNvPr id="33817" name="Line 23"/>
            <p:cNvSpPr>
              <a:spLocks noChangeShapeType="1"/>
            </p:cNvSpPr>
            <p:nvPr/>
          </p:nvSpPr>
          <p:spPr bwMode="auto">
            <a:xfrm rot="2914888">
              <a:off x="918" y="2530"/>
              <a:ext cx="0" cy="184"/>
            </a:xfrm>
            <a:prstGeom prst="line">
              <a:avLst/>
            </a:prstGeom>
            <a:noFill/>
            <a:ln w="38100">
              <a:solidFill>
                <a:schemeClr val="tx1"/>
              </a:solidFill>
              <a:round/>
              <a:headEnd/>
              <a:tailEnd/>
            </a:ln>
          </p:spPr>
          <p:txBody>
            <a:bodyPr wrap="none"/>
            <a:lstStyle/>
            <a:p>
              <a:endParaRPr lang="en-US"/>
            </a:p>
          </p:txBody>
        </p:sp>
        <p:sp>
          <p:nvSpPr>
            <p:cNvPr id="33818" name="Line 24"/>
            <p:cNvSpPr>
              <a:spLocks noChangeShapeType="1"/>
            </p:cNvSpPr>
            <p:nvPr/>
          </p:nvSpPr>
          <p:spPr bwMode="auto">
            <a:xfrm rot="2914888">
              <a:off x="1016" y="2641"/>
              <a:ext cx="0" cy="184"/>
            </a:xfrm>
            <a:prstGeom prst="line">
              <a:avLst/>
            </a:prstGeom>
            <a:noFill/>
            <a:ln w="38100">
              <a:solidFill>
                <a:schemeClr val="tx1"/>
              </a:solidFill>
              <a:round/>
              <a:headEnd/>
              <a:tailEnd/>
            </a:ln>
          </p:spPr>
          <p:txBody>
            <a:bodyPr wrap="none"/>
            <a:lstStyle/>
            <a:p>
              <a:endParaRPr lang="en-US"/>
            </a:p>
          </p:txBody>
        </p:sp>
        <p:sp>
          <p:nvSpPr>
            <p:cNvPr id="33819" name="Line 25"/>
            <p:cNvSpPr>
              <a:spLocks noChangeShapeType="1"/>
            </p:cNvSpPr>
            <p:nvPr/>
          </p:nvSpPr>
          <p:spPr bwMode="auto">
            <a:xfrm rot="2914888">
              <a:off x="1211" y="2862"/>
              <a:ext cx="0" cy="184"/>
            </a:xfrm>
            <a:prstGeom prst="line">
              <a:avLst/>
            </a:prstGeom>
            <a:noFill/>
            <a:ln w="38100">
              <a:solidFill>
                <a:schemeClr val="tx1"/>
              </a:solidFill>
              <a:round/>
              <a:headEnd/>
              <a:tailEnd/>
            </a:ln>
          </p:spPr>
          <p:txBody>
            <a:bodyPr wrap="none"/>
            <a:lstStyle/>
            <a:p>
              <a:endParaRPr lang="en-US"/>
            </a:p>
          </p:txBody>
        </p:sp>
        <p:sp>
          <p:nvSpPr>
            <p:cNvPr id="33820" name="Line 26"/>
            <p:cNvSpPr>
              <a:spLocks noChangeShapeType="1"/>
            </p:cNvSpPr>
            <p:nvPr/>
          </p:nvSpPr>
          <p:spPr bwMode="auto">
            <a:xfrm rot="2914888">
              <a:off x="1113" y="2751"/>
              <a:ext cx="0" cy="184"/>
            </a:xfrm>
            <a:prstGeom prst="line">
              <a:avLst/>
            </a:prstGeom>
            <a:noFill/>
            <a:ln w="38100">
              <a:solidFill>
                <a:schemeClr val="tx1"/>
              </a:solidFill>
              <a:round/>
              <a:headEnd/>
              <a:tailEnd/>
            </a:ln>
          </p:spPr>
          <p:txBody>
            <a:bodyPr wrap="none"/>
            <a:lstStyle/>
            <a:p>
              <a:endParaRPr lang="en-US"/>
            </a:p>
          </p:txBody>
        </p:sp>
        <p:sp>
          <p:nvSpPr>
            <p:cNvPr id="33821" name="Line 27"/>
            <p:cNvSpPr>
              <a:spLocks noChangeShapeType="1"/>
            </p:cNvSpPr>
            <p:nvPr/>
          </p:nvSpPr>
          <p:spPr bwMode="auto">
            <a:xfrm rot="2914888">
              <a:off x="1309" y="2972"/>
              <a:ext cx="0" cy="184"/>
            </a:xfrm>
            <a:prstGeom prst="line">
              <a:avLst/>
            </a:prstGeom>
            <a:noFill/>
            <a:ln w="38100">
              <a:solidFill>
                <a:schemeClr val="tx1"/>
              </a:solidFill>
              <a:round/>
              <a:headEnd/>
              <a:tailEnd/>
            </a:ln>
          </p:spPr>
          <p:txBody>
            <a:bodyPr wrap="none"/>
            <a:lstStyle/>
            <a:p>
              <a:endParaRPr lang="en-US"/>
            </a:p>
          </p:txBody>
        </p:sp>
        <p:sp>
          <p:nvSpPr>
            <p:cNvPr id="33822" name="Line 28"/>
            <p:cNvSpPr>
              <a:spLocks noChangeShapeType="1"/>
            </p:cNvSpPr>
            <p:nvPr/>
          </p:nvSpPr>
          <p:spPr bwMode="auto">
            <a:xfrm rot="2914888">
              <a:off x="1406" y="3083"/>
              <a:ext cx="0" cy="184"/>
            </a:xfrm>
            <a:prstGeom prst="line">
              <a:avLst/>
            </a:prstGeom>
            <a:noFill/>
            <a:ln w="38100">
              <a:solidFill>
                <a:schemeClr val="tx1"/>
              </a:solidFill>
              <a:round/>
              <a:headEnd/>
              <a:tailEnd/>
            </a:ln>
          </p:spPr>
          <p:txBody>
            <a:bodyPr wrap="none"/>
            <a:lstStyle/>
            <a:p>
              <a:endParaRPr lang="en-US"/>
            </a:p>
          </p:txBody>
        </p:sp>
        <p:sp>
          <p:nvSpPr>
            <p:cNvPr id="33823" name="Line 29"/>
            <p:cNvSpPr>
              <a:spLocks noChangeShapeType="1"/>
            </p:cNvSpPr>
            <p:nvPr/>
          </p:nvSpPr>
          <p:spPr bwMode="auto">
            <a:xfrm rot="2914888">
              <a:off x="1602" y="3304"/>
              <a:ext cx="0" cy="184"/>
            </a:xfrm>
            <a:prstGeom prst="line">
              <a:avLst/>
            </a:prstGeom>
            <a:noFill/>
            <a:ln w="38100">
              <a:solidFill>
                <a:schemeClr val="tx1"/>
              </a:solidFill>
              <a:round/>
              <a:headEnd/>
              <a:tailEnd/>
            </a:ln>
          </p:spPr>
          <p:txBody>
            <a:bodyPr wrap="none"/>
            <a:lstStyle/>
            <a:p>
              <a:endParaRPr lang="en-US"/>
            </a:p>
          </p:txBody>
        </p:sp>
        <p:sp>
          <p:nvSpPr>
            <p:cNvPr id="33824" name="Line 30"/>
            <p:cNvSpPr>
              <a:spLocks noChangeShapeType="1"/>
            </p:cNvSpPr>
            <p:nvPr/>
          </p:nvSpPr>
          <p:spPr bwMode="auto">
            <a:xfrm rot="2914888">
              <a:off x="1504" y="3193"/>
              <a:ext cx="0" cy="184"/>
            </a:xfrm>
            <a:prstGeom prst="line">
              <a:avLst/>
            </a:prstGeom>
            <a:noFill/>
            <a:ln w="38100">
              <a:solidFill>
                <a:schemeClr val="tx1"/>
              </a:solidFill>
              <a:round/>
              <a:headEnd/>
              <a:tailEnd/>
            </a:ln>
          </p:spPr>
          <p:txBody>
            <a:bodyPr wrap="none"/>
            <a:lstStyle/>
            <a:p>
              <a:endParaRPr lang="en-US"/>
            </a:p>
          </p:txBody>
        </p:sp>
        <p:sp>
          <p:nvSpPr>
            <p:cNvPr id="33825" name="Line 31"/>
            <p:cNvSpPr>
              <a:spLocks noChangeShapeType="1"/>
            </p:cNvSpPr>
            <p:nvPr/>
          </p:nvSpPr>
          <p:spPr bwMode="auto">
            <a:xfrm rot="2914888">
              <a:off x="1699" y="3414"/>
              <a:ext cx="0" cy="184"/>
            </a:xfrm>
            <a:prstGeom prst="line">
              <a:avLst/>
            </a:prstGeom>
            <a:noFill/>
            <a:ln w="38100">
              <a:solidFill>
                <a:schemeClr val="tx1"/>
              </a:solidFill>
              <a:round/>
              <a:headEnd/>
              <a:tailEnd/>
            </a:ln>
          </p:spPr>
          <p:txBody>
            <a:bodyPr wrap="none"/>
            <a:lstStyle/>
            <a:p>
              <a:endParaRPr lang="en-US"/>
            </a:p>
          </p:txBody>
        </p:sp>
        <p:sp>
          <p:nvSpPr>
            <p:cNvPr id="33826" name="Line 32"/>
            <p:cNvSpPr>
              <a:spLocks noChangeShapeType="1"/>
            </p:cNvSpPr>
            <p:nvPr/>
          </p:nvSpPr>
          <p:spPr bwMode="auto">
            <a:xfrm rot="2914888">
              <a:off x="1797" y="3525"/>
              <a:ext cx="0" cy="184"/>
            </a:xfrm>
            <a:prstGeom prst="line">
              <a:avLst/>
            </a:prstGeom>
            <a:noFill/>
            <a:ln w="38100">
              <a:solidFill>
                <a:schemeClr val="tx1"/>
              </a:solidFill>
              <a:round/>
              <a:headEnd/>
              <a:tailEnd/>
            </a:ln>
          </p:spPr>
          <p:txBody>
            <a:bodyPr wrap="none"/>
            <a:lstStyle/>
            <a:p>
              <a:endParaRPr lang="en-US"/>
            </a:p>
          </p:txBody>
        </p:sp>
        <p:sp>
          <p:nvSpPr>
            <p:cNvPr id="33827" name="Line 33"/>
            <p:cNvSpPr>
              <a:spLocks noChangeShapeType="1"/>
            </p:cNvSpPr>
            <p:nvPr/>
          </p:nvSpPr>
          <p:spPr bwMode="auto">
            <a:xfrm rot="2914888">
              <a:off x="1992" y="3747"/>
              <a:ext cx="0" cy="184"/>
            </a:xfrm>
            <a:prstGeom prst="line">
              <a:avLst/>
            </a:prstGeom>
            <a:noFill/>
            <a:ln w="38100">
              <a:solidFill>
                <a:schemeClr val="tx1"/>
              </a:solidFill>
              <a:round/>
              <a:headEnd/>
              <a:tailEnd/>
            </a:ln>
          </p:spPr>
          <p:txBody>
            <a:bodyPr wrap="none"/>
            <a:lstStyle/>
            <a:p>
              <a:endParaRPr lang="en-US"/>
            </a:p>
          </p:txBody>
        </p:sp>
        <p:sp>
          <p:nvSpPr>
            <p:cNvPr id="33828" name="Line 34"/>
            <p:cNvSpPr>
              <a:spLocks noChangeShapeType="1"/>
            </p:cNvSpPr>
            <p:nvPr/>
          </p:nvSpPr>
          <p:spPr bwMode="auto">
            <a:xfrm rot="2914888">
              <a:off x="1894" y="3636"/>
              <a:ext cx="0" cy="184"/>
            </a:xfrm>
            <a:prstGeom prst="line">
              <a:avLst/>
            </a:prstGeom>
            <a:noFill/>
            <a:ln w="38100">
              <a:solidFill>
                <a:schemeClr val="tx1"/>
              </a:solidFill>
              <a:round/>
              <a:headEnd/>
              <a:tailEnd/>
            </a:ln>
          </p:spPr>
          <p:txBody>
            <a:bodyPr wrap="none"/>
            <a:lstStyle/>
            <a:p>
              <a:endParaRPr lang="en-US"/>
            </a:p>
          </p:txBody>
        </p:sp>
        <p:sp>
          <p:nvSpPr>
            <p:cNvPr id="33829" name="Line 35"/>
            <p:cNvSpPr>
              <a:spLocks noChangeShapeType="1"/>
            </p:cNvSpPr>
            <p:nvPr/>
          </p:nvSpPr>
          <p:spPr bwMode="auto">
            <a:xfrm rot="2914888">
              <a:off x="821" y="2419"/>
              <a:ext cx="0" cy="184"/>
            </a:xfrm>
            <a:prstGeom prst="line">
              <a:avLst/>
            </a:prstGeom>
            <a:noFill/>
            <a:ln w="38100">
              <a:solidFill>
                <a:schemeClr val="tx1"/>
              </a:solidFill>
              <a:round/>
              <a:headEnd/>
              <a:tailEnd/>
            </a:ln>
          </p:spPr>
          <p:txBody>
            <a:bodyPr wrap="none"/>
            <a:lstStyle/>
            <a:p>
              <a:endParaRPr lang="en-US"/>
            </a:p>
          </p:txBody>
        </p:sp>
        <p:sp>
          <p:nvSpPr>
            <p:cNvPr id="33830" name="Line 36"/>
            <p:cNvSpPr>
              <a:spLocks noChangeShapeType="1"/>
            </p:cNvSpPr>
            <p:nvPr/>
          </p:nvSpPr>
          <p:spPr bwMode="auto">
            <a:xfrm rot="2914888">
              <a:off x="723" y="2308"/>
              <a:ext cx="0" cy="184"/>
            </a:xfrm>
            <a:prstGeom prst="line">
              <a:avLst/>
            </a:prstGeom>
            <a:noFill/>
            <a:ln w="38100">
              <a:solidFill>
                <a:schemeClr val="tx1"/>
              </a:solidFill>
              <a:round/>
              <a:headEnd/>
              <a:tailEnd/>
            </a:ln>
          </p:spPr>
          <p:txBody>
            <a:bodyPr wrap="none"/>
            <a:lstStyle/>
            <a:p>
              <a:endParaRPr lang="en-US"/>
            </a:p>
          </p:txBody>
        </p:sp>
        <p:sp>
          <p:nvSpPr>
            <p:cNvPr id="33831" name="Line 37"/>
            <p:cNvSpPr>
              <a:spLocks noChangeShapeType="1"/>
            </p:cNvSpPr>
            <p:nvPr/>
          </p:nvSpPr>
          <p:spPr bwMode="auto">
            <a:xfrm rot="2914888">
              <a:off x="288" y="3150"/>
              <a:ext cx="2016" cy="0"/>
            </a:xfrm>
            <a:prstGeom prst="line">
              <a:avLst/>
            </a:prstGeom>
            <a:noFill/>
            <a:ln w="38100">
              <a:solidFill>
                <a:schemeClr val="tx1"/>
              </a:solidFill>
              <a:round/>
              <a:headEnd/>
              <a:tailEnd/>
            </a:ln>
          </p:spPr>
          <p:txBody>
            <a:bodyPr wrap="none"/>
            <a:lstStyle/>
            <a:p>
              <a:endParaRPr lang="en-US"/>
            </a:p>
          </p:txBody>
        </p:sp>
        <p:grpSp>
          <p:nvGrpSpPr>
            <p:cNvPr id="4" name="Group 38"/>
            <p:cNvGrpSpPr>
              <a:grpSpLocks/>
            </p:cNvGrpSpPr>
            <p:nvPr/>
          </p:nvGrpSpPr>
          <p:grpSpPr bwMode="auto">
            <a:xfrm>
              <a:off x="1388" y="2635"/>
              <a:ext cx="368" cy="373"/>
              <a:chOff x="3600" y="2784"/>
              <a:chExt cx="336" cy="288"/>
            </a:xfrm>
          </p:grpSpPr>
          <p:sp>
            <p:nvSpPr>
              <p:cNvPr id="33833" name="Rectangle 39"/>
              <p:cNvSpPr>
                <a:spLocks noChangeArrowheads="1"/>
              </p:cNvSpPr>
              <p:nvPr/>
            </p:nvSpPr>
            <p:spPr bwMode="auto">
              <a:xfrm>
                <a:off x="3600" y="2784"/>
                <a:ext cx="336" cy="28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4" name="Rectangle 40"/>
              <p:cNvSpPr>
                <a:spLocks noChangeArrowheads="1"/>
              </p:cNvSpPr>
              <p:nvPr/>
            </p:nvSpPr>
            <p:spPr bwMode="auto">
              <a:xfrm>
                <a:off x="3648" y="2832"/>
                <a:ext cx="240" cy="192"/>
              </a:xfrm>
              <a:prstGeom prst="rect">
                <a:avLst/>
              </a:prstGeom>
              <a:solidFill>
                <a:srgbClr val="FFA74F"/>
              </a:solidFill>
              <a:ln w="9525">
                <a:solidFill>
                  <a:schemeClr val="tx1"/>
                </a:solidFill>
                <a:miter lim="800000"/>
                <a:headEnd/>
                <a:tailEnd/>
              </a:ln>
            </p:spPr>
            <p:txBody>
              <a:bodyPr wrap="none" anchor="ctr"/>
              <a:lstStyle/>
              <a:p>
                <a:endParaRPr lang="en-US"/>
              </a:p>
            </p:txBody>
          </p:sp>
          <p:sp>
            <p:nvSpPr>
              <p:cNvPr id="33835" name="Rectangle 41"/>
              <p:cNvSpPr>
                <a:spLocks noChangeArrowheads="1"/>
              </p:cNvSpPr>
              <p:nvPr/>
            </p:nvSpPr>
            <p:spPr bwMode="auto">
              <a:xfrm>
                <a:off x="3696" y="2880"/>
                <a:ext cx="144" cy="96"/>
              </a:xfrm>
              <a:prstGeom prst="rect">
                <a:avLst/>
              </a:prstGeom>
              <a:solidFill>
                <a:srgbClr val="FFCC99"/>
              </a:solidFill>
              <a:ln w="9525">
                <a:solidFill>
                  <a:schemeClr val="tx1"/>
                </a:solidFill>
                <a:miter lim="800000"/>
                <a:headEnd/>
                <a:tailEnd/>
              </a:ln>
            </p:spPr>
            <p:txBody>
              <a:bodyPr wrap="none" anchor="ctr"/>
              <a:lstStyle/>
              <a:p>
                <a:endParaRPr lang="en-US"/>
              </a:p>
            </p:txBody>
          </p:sp>
        </p:grpSp>
      </p:grpSp>
      <p:sp>
        <p:nvSpPr>
          <p:cNvPr id="33797" name="Freeform 42"/>
          <p:cNvSpPr>
            <a:spLocks/>
          </p:cNvSpPr>
          <p:nvPr/>
        </p:nvSpPr>
        <p:spPr bwMode="auto">
          <a:xfrm>
            <a:off x="3657600" y="4191000"/>
            <a:ext cx="762000" cy="1143000"/>
          </a:xfrm>
          <a:custGeom>
            <a:avLst/>
            <a:gdLst>
              <a:gd name="T0" fmla="*/ 480 w 480"/>
              <a:gd name="T1" fmla="*/ 0 h 720"/>
              <a:gd name="T2" fmla="*/ 0 w 480"/>
              <a:gd name="T3" fmla="*/ 384 h 720"/>
              <a:gd name="T4" fmla="*/ 480 w 480"/>
              <a:gd name="T5" fmla="*/ 720 h 720"/>
              <a:gd name="T6" fmla="*/ 0 60000 65536"/>
              <a:gd name="T7" fmla="*/ 0 60000 65536"/>
              <a:gd name="T8" fmla="*/ 0 60000 65536"/>
              <a:gd name="T9" fmla="*/ 0 w 480"/>
              <a:gd name="T10" fmla="*/ 0 h 720"/>
              <a:gd name="T11" fmla="*/ 480 w 480"/>
              <a:gd name="T12" fmla="*/ 720 h 720"/>
            </a:gdLst>
            <a:ahLst/>
            <a:cxnLst>
              <a:cxn ang="T6">
                <a:pos x="T0" y="T1"/>
              </a:cxn>
              <a:cxn ang="T7">
                <a:pos x="T2" y="T3"/>
              </a:cxn>
              <a:cxn ang="T8">
                <a:pos x="T4" y="T5"/>
              </a:cxn>
            </a:cxnLst>
            <a:rect l="T9" t="T10" r="T11" b="T12"/>
            <a:pathLst>
              <a:path w="480" h="720">
                <a:moveTo>
                  <a:pt x="480" y="0"/>
                </a:moveTo>
                <a:cubicBezTo>
                  <a:pt x="240" y="132"/>
                  <a:pt x="0" y="264"/>
                  <a:pt x="0" y="384"/>
                </a:cubicBezTo>
                <a:cubicBezTo>
                  <a:pt x="0" y="504"/>
                  <a:pt x="400" y="664"/>
                  <a:pt x="480" y="720"/>
                </a:cubicBezTo>
              </a:path>
            </a:pathLst>
          </a:custGeom>
          <a:noFill/>
          <a:ln w="9525">
            <a:solidFill>
              <a:schemeClr val="tx1"/>
            </a:solidFill>
            <a:round/>
            <a:headEnd/>
            <a:tailEnd/>
          </a:ln>
        </p:spPr>
        <p:txBody>
          <a:bodyPr wrap="none"/>
          <a:lstStyle/>
          <a:p>
            <a:endParaRPr lang="en-US"/>
          </a:p>
        </p:txBody>
      </p:sp>
      <p:sp>
        <p:nvSpPr>
          <p:cNvPr id="33798" name="Freeform 43"/>
          <p:cNvSpPr>
            <a:spLocks/>
          </p:cNvSpPr>
          <p:nvPr/>
        </p:nvSpPr>
        <p:spPr bwMode="auto">
          <a:xfrm>
            <a:off x="5105400" y="4267200"/>
            <a:ext cx="1016000" cy="1066800"/>
          </a:xfrm>
          <a:custGeom>
            <a:avLst/>
            <a:gdLst>
              <a:gd name="T0" fmla="*/ 96 w 640"/>
              <a:gd name="T1" fmla="*/ 0 h 672"/>
              <a:gd name="T2" fmla="*/ 624 w 640"/>
              <a:gd name="T3" fmla="*/ 288 h 672"/>
              <a:gd name="T4" fmla="*/ 0 w 640"/>
              <a:gd name="T5" fmla="*/ 672 h 672"/>
              <a:gd name="T6" fmla="*/ 0 60000 65536"/>
              <a:gd name="T7" fmla="*/ 0 60000 65536"/>
              <a:gd name="T8" fmla="*/ 0 60000 65536"/>
              <a:gd name="T9" fmla="*/ 0 w 640"/>
              <a:gd name="T10" fmla="*/ 0 h 672"/>
              <a:gd name="T11" fmla="*/ 640 w 640"/>
              <a:gd name="T12" fmla="*/ 672 h 672"/>
            </a:gdLst>
            <a:ahLst/>
            <a:cxnLst>
              <a:cxn ang="T6">
                <a:pos x="T0" y="T1"/>
              </a:cxn>
              <a:cxn ang="T7">
                <a:pos x="T2" y="T3"/>
              </a:cxn>
              <a:cxn ang="T8">
                <a:pos x="T4" y="T5"/>
              </a:cxn>
            </a:cxnLst>
            <a:rect l="T9" t="T10" r="T11" b="T12"/>
            <a:pathLst>
              <a:path w="640" h="672">
                <a:moveTo>
                  <a:pt x="96" y="0"/>
                </a:moveTo>
                <a:cubicBezTo>
                  <a:pt x="368" y="88"/>
                  <a:pt x="640" y="176"/>
                  <a:pt x="624" y="288"/>
                </a:cubicBezTo>
                <a:cubicBezTo>
                  <a:pt x="608" y="400"/>
                  <a:pt x="104" y="608"/>
                  <a:pt x="0" y="672"/>
                </a:cubicBezTo>
              </a:path>
            </a:pathLst>
          </a:custGeom>
          <a:noFill/>
          <a:ln w="9525">
            <a:solidFill>
              <a:schemeClr val="tx1"/>
            </a:solidFill>
            <a:round/>
            <a:headEnd/>
            <a:tailEnd/>
          </a:ln>
        </p:spPr>
        <p:txBody>
          <a:bodyPr wrap="none"/>
          <a:lstStyle/>
          <a:p>
            <a:endParaRPr lang="en-US"/>
          </a:p>
        </p:txBody>
      </p:sp>
      <p:sp>
        <p:nvSpPr>
          <p:cNvPr id="33799" name="Line 44"/>
          <p:cNvSpPr>
            <a:spLocks noChangeShapeType="1"/>
          </p:cNvSpPr>
          <p:nvPr/>
        </p:nvSpPr>
        <p:spPr bwMode="auto">
          <a:xfrm>
            <a:off x="3962400" y="5105400"/>
            <a:ext cx="457200" cy="228600"/>
          </a:xfrm>
          <a:prstGeom prst="line">
            <a:avLst/>
          </a:prstGeom>
          <a:noFill/>
          <a:ln w="9525">
            <a:solidFill>
              <a:schemeClr val="tx1"/>
            </a:solidFill>
            <a:round/>
            <a:headEnd/>
            <a:tailEnd type="triangle" w="med" len="med"/>
          </a:ln>
        </p:spPr>
        <p:txBody>
          <a:bodyPr wrap="none"/>
          <a:lstStyle/>
          <a:p>
            <a:endParaRPr lang="en-US"/>
          </a:p>
        </p:txBody>
      </p:sp>
      <p:sp>
        <p:nvSpPr>
          <p:cNvPr id="33800" name="Line 45"/>
          <p:cNvSpPr>
            <a:spLocks noChangeShapeType="1"/>
          </p:cNvSpPr>
          <p:nvPr/>
        </p:nvSpPr>
        <p:spPr bwMode="auto">
          <a:xfrm flipH="1">
            <a:off x="5105400" y="5181600"/>
            <a:ext cx="304800" cy="152400"/>
          </a:xfrm>
          <a:prstGeom prst="line">
            <a:avLst/>
          </a:prstGeom>
          <a:noFill/>
          <a:ln w="9525">
            <a:solidFill>
              <a:schemeClr val="tx1"/>
            </a:solidFill>
            <a:round/>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971600" y="0"/>
            <a:ext cx="7448872" cy="1066800"/>
          </a:xfrm>
        </p:spPr>
        <p:txBody>
          <a:bodyPr>
            <a:normAutofit/>
          </a:bodyPr>
          <a:lstStyle/>
          <a:p>
            <a:pPr eaLnBrk="1" hangingPunct="1">
              <a:defRPr/>
            </a:pPr>
            <a:r>
              <a:rPr lang="en-US" sz="2000" b="1" dirty="0" smtClean="0"/>
              <a:t>Why Do People Differ In Measured Intelligence?</a:t>
            </a:r>
          </a:p>
        </p:txBody>
      </p:sp>
      <p:sp>
        <p:nvSpPr>
          <p:cNvPr id="323587" name="Rectangle 3"/>
          <p:cNvSpPr>
            <a:spLocks noGrp="1" noChangeArrowheads="1"/>
          </p:cNvSpPr>
          <p:nvPr>
            <p:ph idx="1"/>
          </p:nvPr>
        </p:nvSpPr>
        <p:spPr>
          <a:xfrm>
            <a:off x="685800" y="1371600"/>
            <a:ext cx="7696200" cy="4876800"/>
          </a:xfrm>
        </p:spPr>
        <p:txBody>
          <a:bodyPr>
            <a:normAutofit lnSpcReduction="10000"/>
          </a:bodyPr>
          <a:lstStyle/>
          <a:p>
            <a:pPr eaLnBrk="1" hangingPunct="1">
              <a:defRPr/>
            </a:pPr>
            <a:r>
              <a:rPr lang="en-US" b="1" u="sng" dirty="0" smtClean="0"/>
              <a:t>Environmental factors</a:t>
            </a:r>
            <a:r>
              <a:rPr lang="en-US" b="1" dirty="0" smtClean="0"/>
              <a:t> affecting IQ</a:t>
            </a:r>
          </a:p>
          <a:p>
            <a:pPr lvl="1" eaLnBrk="1" hangingPunct="1">
              <a:defRPr/>
            </a:pPr>
            <a:r>
              <a:rPr lang="en-US" sz="2400" b="1" dirty="0" smtClean="0"/>
              <a:t>Schools and Peer Groups</a:t>
            </a:r>
            <a:r>
              <a:rPr lang="en-US" sz="2400" b="1" dirty="0" smtClean="0"/>
              <a:t>:</a:t>
            </a:r>
            <a:endParaRPr lang="en-US" sz="2400" b="1" dirty="0" smtClean="0"/>
          </a:p>
          <a:p>
            <a:pPr lvl="1" eaLnBrk="1" hangingPunct="1">
              <a:buFontTx/>
              <a:buNone/>
              <a:defRPr/>
            </a:pPr>
            <a:endParaRPr lang="en-US" sz="2400" b="1" dirty="0" smtClean="0"/>
          </a:p>
          <a:p>
            <a:pPr lvl="1" eaLnBrk="1" hangingPunct="1">
              <a:buFont typeface="Wingdings" pitchFamily="2" charset="2"/>
              <a:buChar char="v"/>
              <a:defRPr/>
            </a:pPr>
            <a:r>
              <a:rPr lang="en-US" sz="2400" b="1" dirty="0" smtClean="0"/>
              <a:t>Lack of formal education or "dropping out" of school associated with DECLINES in IQ. </a:t>
            </a:r>
          </a:p>
          <a:p>
            <a:pPr lvl="1" eaLnBrk="1" hangingPunct="1">
              <a:buFont typeface="Wingdings" pitchFamily="2" charset="2"/>
              <a:buChar char="v"/>
              <a:defRPr/>
            </a:pPr>
            <a:r>
              <a:rPr lang="en-US" sz="2400" b="1" dirty="0" smtClean="0"/>
              <a:t>IQ declines during summer vacation </a:t>
            </a:r>
            <a:endParaRPr lang="en-US" sz="2400" b="1" dirty="0" smtClean="0"/>
          </a:p>
          <a:p>
            <a:pPr lvl="1" eaLnBrk="1" hangingPunct="1">
              <a:buFont typeface="Wingdings" pitchFamily="2" charset="2"/>
              <a:buChar char="v"/>
              <a:defRPr/>
            </a:pPr>
            <a:endParaRPr lang="en-US" sz="2400" b="1" dirty="0" smtClean="0"/>
          </a:p>
          <a:p>
            <a:pPr lvl="1" eaLnBrk="1" hangingPunct="1">
              <a:buFont typeface="Wingdings" pitchFamily="2" charset="2"/>
              <a:buChar char="v"/>
              <a:defRPr/>
            </a:pPr>
            <a:r>
              <a:rPr lang="en-US" sz="2400" b="1" dirty="0" smtClean="0"/>
              <a:t>Children whose birthdays barely qualify them for school entry have higher IQs.</a:t>
            </a:r>
            <a:r>
              <a:rPr lang="en-US" sz="2400" dirty="0" smtClean="0"/>
              <a:t> </a:t>
            </a:r>
            <a:r>
              <a:rPr lang="en-US" sz="2400" b="1" dirty="0" smtClean="0"/>
              <a:t> </a:t>
            </a:r>
          </a:p>
          <a:p>
            <a:pPr eaLnBrk="1" hangingPunct="1">
              <a:defRPr/>
            </a:pPr>
            <a:endParaRPr lang="en-US" sz="2800" b="1" dirty="0" smtClean="0"/>
          </a:p>
          <a:p>
            <a:pPr lvl="1" eaLnBrk="1" hangingPunct="1">
              <a:buFontTx/>
              <a:buNone/>
              <a:defRPr/>
            </a:pPr>
            <a:r>
              <a:rPr lang="en-US" sz="2400" b="1" dirty="0" smtClean="0"/>
              <a:t>			</a:t>
            </a:r>
            <a:endParaRPr lang="en-US" sz="1400" b="1" dirty="0" smtClean="0"/>
          </a:p>
          <a:p>
            <a:pPr lvl="1" eaLnBrk="1" hangingPunct="1">
              <a:buFontTx/>
              <a:buNone/>
              <a:defRPr/>
            </a:pPr>
            <a:endParaRPr lang="en-US" sz="1400" b="1" dirty="0" smtClean="0"/>
          </a:p>
        </p:txBody>
      </p:sp>
      <p:grpSp>
        <p:nvGrpSpPr>
          <p:cNvPr id="2" name="Group 4"/>
          <p:cNvGrpSpPr>
            <a:grpSpLocks/>
          </p:cNvGrpSpPr>
          <p:nvPr/>
        </p:nvGrpSpPr>
        <p:grpSpPr bwMode="auto">
          <a:xfrm>
            <a:off x="7467600" y="5562600"/>
            <a:ext cx="1447800" cy="1143000"/>
            <a:chOff x="631" y="1440"/>
            <a:chExt cx="2777" cy="2718"/>
          </a:xfrm>
        </p:grpSpPr>
        <p:sp>
          <p:nvSpPr>
            <p:cNvPr id="34821" name="AutoShape 5"/>
            <p:cNvSpPr>
              <a:spLocks noChangeArrowheads="1"/>
            </p:cNvSpPr>
            <p:nvPr/>
          </p:nvSpPr>
          <p:spPr bwMode="auto">
            <a:xfrm>
              <a:off x="960" y="3008"/>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22" name="AutoShape 6"/>
            <p:cNvSpPr>
              <a:spLocks noChangeArrowheads="1"/>
            </p:cNvSpPr>
            <p:nvPr/>
          </p:nvSpPr>
          <p:spPr bwMode="auto">
            <a:xfrm>
              <a:off x="960" y="3531"/>
              <a:ext cx="2448" cy="14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23" name="AutoShape 7"/>
            <p:cNvSpPr>
              <a:spLocks noChangeArrowheads="1"/>
            </p:cNvSpPr>
            <p:nvPr/>
          </p:nvSpPr>
          <p:spPr bwMode="auto">
            <a:xfrm rot="-3356841">
              <a:off x="2865" y="1742"/>
              <a:ext cx="75" cy="918"/>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24" name="AutoShape 8"/>
            <p:cNvSpPr>
              <a:spLocks noChangeArrowheads="1"/>
            </p:cNvSpPr>
            <p:nvPr/>
          </p:nvSpPr>
          <p:spPr bwMode="auto">
            <a:xfrm>
              <a:off x="960" y="2485"/>
              <a:ext cx="2448" cy="150"/>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25" name="AutoShape 9"/>
            <p:cNvSpPr>
              <a:spLocks noChangeArrowheads="1"/>
            </p:cNvSpPr>
            <p:nvPr/>
          </p:nvSpPr>
          <p:spPr bwMode="auto">
            <a:xfrm>
              <a:off x="1817" y="1440"/>
              <a:ext cx="122" cy="2613"/>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26" name="AutoShape 10"/>
            <p:cNvSpPr>
              <a:spLocks noChangeArrowheads="1"/>
            </p:cNvSpPr>
            <p:nvPr/>
          </p:nvSpPr>
          <p:spPr bwMode="auto">
            <a:xfrm>
              <a:off x="1205" y="1664"/>
              <a:ext cx="122" cy="2389"/>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27" name="AutoShape 11"/>
            <p:cNvSpPr>
              <a:spLocks noChangeArrowheads="1"/>
            </p:cNvSpPr>
            <p:nvPr/>
          </p:nvSpPr>
          <p:spPr bwMode="auto">
            <a:xfrm>
              <a:off x="2490" y="1739"/>
              <a:ext cx="61" cy="1866"/>
            </a:xfrm>
            <a:prstGeom prst="roundRect">
              <a:avLst>
                <a:gd name="adj" fmla="val 16667"/>
              </a:avLst>
            </a:prstGeom>
            <a:solidFill>
              <a:schemeClr val="accent1"/>
            </a:solidFill>
            <a:ln w="6350">
              <a:noFill/>
              <a:round/>
              <a:headEnd/>
              <a:tailEnd/>
            </a:ln>
          </p:spPr>
          <p:txBody>
            <a:bodyPr wrap="none" anchor="ctr"/>
            <a:lstStyle/>
            <a:p>
              <a:endParaRPr lang="en-US"/>
            </a:p>
          </p:txBody>
        </p:sp>
        <p:sp>
          <p:nvSpPr>
            <p:cNvPr id="34828" name="AutoShape 12"/>
            <p:cNvSpPr>
              <a:spLocks noChangeArrowheads="1"/>
            </p:cNvSpPr>
            <p:nvPr/>
          </p:nvSpPr>
          <p:spPr bwMode="auto">
            <a:xfrm>
              <a:off x="1327" y="2187"/>
              <a:ext cx="367" cy="224"/>
            </a:xfrm>
            <a:prstGeom prst="upArrow">
              <a:avLst>
                <a:gd name="adj1" fmla="val 50000"/>
                <a:gd name="adj2" fmla="val 25000"/>
              </a:avLst>
            </a:prstGeom>
            <a:solidFill>
              <a:srgbClr val="00FFFF"/>
            </a:solidFill>
            <a:ln w="9525">
              <a:solidFill>
                <a:schemeClr val="tx1"/>
              </a:solidFill>
              <a:miter lim="800000"/>
              <a:headEnd/>
              <a:tailEnd/>
            </a:ln>
          </p:spPr>
          <p:txBody>
            <a:bodyPr wrap="none" anchor="ctr"/>
            <a:lstStyle/>
            <a:p>
              <a:endParaRPr lang="en-US"/>
            </a:p>
          </p:txBody>
        </p:sp>
        <p:sp>
          <p:nvSpPr>
            <p:cNvPr id="34829" name="Rectangle 13"/>
            <p:cNvSpPr>
              <a:spLocks noChangeArrowheads="1"/>
            </p:cNvSpPr>
            <p:nvPr/>
          </p:nvSpPr>
          <p:spPr bwMode="auto">
            <a:xfrm>
              <a:off x="1450" y="2261"/>
              <a:ext cx="61" cy="15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4830" name="AutoShape 14"/>
            <p:cNvSpPr>
              <a:spLocks noChangeArrowheads="1"/>
            </p:cNvSpPr>
            <p:nvPr/>
          </p:nvSpPr>
          <p:spPr bwMode="auto">
            <a:xfrm>
              <a:off x="2551" y="3232"/>
              <a:ext cx="367" cy="224"/>
            </a:xfrm>
            <a:prstGeom prst="up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en-US"/>
            </a:p>
          </p:txBody>
        </p:sp>
        <p:sp>
          <p:nvSpPr>
            <p:cNvPr id="34831" name="Rectangle 15"/>
            <p:cNvSpPr>
              <a:spLocks noChangeArrowheads="1"/>
            </p:cNvSpPr>
            <p:nvPr/>
          </p:nvSpPr>
          <p:spPr bwMode="auto">
            <a:xfrm>
              <a:off x="2674" y="3307"/>
              <a:ext cx="61" cy="149"/>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3" name="Group 16"/>
            <p:cNvGrpSpPr>
              <a:grpSpLocks/>
            </p:cNvGrpSpPr>
            <p:nvPr/>
          </p:nvGrpSpPr>
          <p:grpSpPr bwMode="auto">
            <a:xfrm>
              <a:off x="2551" y="2187"/>
              <a:ext cx="367" cy="224"/>
              <a:chOff x="3024" y="2400"/>
              <a:chExt cx="288" cy="144"/>
            </a:xfrm>
          </p:grpSpPr>
          <p:sp>
            <p:nvSpPr>
              <p:cNvPr id="34856" name="AutoShape 17"/>
              <p:cNvSpPr>
                <a:spLocks noChangeArrowheads="1"/>
              </p:cNvSpPr>
              <p:nvPr/>
            </p:nvSpPr>
            <p:spPr bwMode="auto">
              <a:xfrm>
                <a:off x="3024" y="2400"/>
                <a:ext cx="288" cy="144"/>
              </a:xfrm>
              <a:prstGeom prst="upArrow">
                <a:avLst>
                  <a:gd name="adj1" fmla="val 50000"/>
                  <a:gd name="adj2" fmla="val 25000"/>
                </a:avLst>
              </a:prstGeom>
              <a:solidFill>
                <a:srgbClr val="FF0000"/>
              </a:solidFill>
              <a:ln w="9525">
                <a:solidFill>
                  <a:schemeClr val="tx1"/>
                </a:solidFill>
                <a:miter lim="800000"/>
                <a:headEnd/>
                <a:tailEnd/>
              </a:ln>
            </p:spPr>
            <p:txBody>
              <a:bodyPr wrap="none" anchor="ctr"/>
              <a:lstStyle/>
              <a:p>
                <a:endParaRPr lang="en-US"/>
              </a:p>
            </p:txBody>
          </p:sp>
          <p:sp>
            <p:nvSpPr>
              <p:cNvPr id="34857" name="Rectangle 18"/>
              <p:cNvSpPr>
                <a:spLocks noChangeArrowheads="1"/>
              </p:cNvSpPr>
              <p:nvPr/>
            </p:nvSpPr>
            <p:spPr bwMode="auto">
              <a:xfrm>
                <a:off x="3120" y="2448"/>
                <a:ext cx="48" cy="96"/>
              </a:xfrm>
              <a:prstGeom prst="rect">
                <a:avLst/>
              </a:prstGeom>
              <a:solidFill>
                <a:schemeClr val="tx1"/>
              </a:solidFill>
              <a:ln w="9525">
                <a:solidFill>
                  <a:schemeClr val="tx1"/>
                </a:solidFill>
                <a:miter lim="800000"/>
                <a:headEnd/>
                <a:tailEnd/>
              </a:ln>
            </p:spPr>
            <p:txBody>
              <a:bodyPr wrap="none" anchor="ctr"/>
              <a:lstStyle/>
              <a:p>
                <a:endParaRPr lang="en-US"/>
              </a:p>
            </p:txBody>
          </p:sp>
        </p:grpSp>
        <p:sp>
          <p:nvSpPr>
            <p:cNvPr id="34833" name="AutoShape 19"/>
            <p:cNvSpPr>
              <a:spLocks noChangeArrowheads="1"/>
            </p:cNvSpPr>
            <p:nvPr/>
          </p:nvSpPr>
          <p:spPr bwMode="auto">
            <a:xfrm rot="-2195405">
              <a:off x="1205" y="1813"/>
              <a:ext cx="734" cy="75"/>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34" name="AutoShape 20"/>
            <p:cNvSpPr>
              <a:spLocks noChangeArrowheads="1"/>
            </p:cNvSpPr>
            <p:nvPr/>
          </p:nvSpPr>
          <p:spPr bwMode="auto">
            <a:xfrm>
              <a:off x="3041" y="2560"/>
              <a:ext cx="61" cy="971"/>
            </a:xfrm>
            <a:prstGeom prst="roundRect">
              <a:avLst>
                <a:gd name="adj" fmla="val 16667"/>
              </a:avLst>
            </a:prstGeom>
            <a:solidFill>
              <a:schemeClr val="accent1"/>
            </a:solidFill>
            <a:ln w="9525">
              <a:noFill/>
              <a:round/>
              <a:headEnd/>
              <a:tailEnd/>
            </a:ln>
          </p:spPr>
          <p:txBody>
            <a:bodyPr wrap="none" anchor="ctr"/>
            <a:lstStyle/>
            <a:p>
              <a:endParaRPr lang="en-US"/>
            </a:p>
          </p:txBody>
        </p:sp>
        <p:sp>
          <p:nvSpPr>
            <p:cNvPr id="34835" name="Line 21"/>
            <p:cNvSpPr>
              <a:spLocks noChangeShapeType="1"/>
            </p:cNvSpPr>
            <p:nvPr/>
          </p:nvSpPr>
          <p:spPr bwMode="auto">
            <a:xfrm>
              <a:off x="2184" y="1589"/>
              <a:ext cx="0" cy="2464"/>
            </a:xfrm>
            <a:prstGeom prst="line">
              <a:avLst/>
            </a:prstGeom>
            <a:noFill/>
            <a:ln w="76200">
              <a:solidFill>
                <a:schemeClr val="tx1"/>
              </a:solidFill>
              <a:prstDash val="sysDot"/>
              <a:round/>
              <a:headEnd/>
              <a:tailEnd/>
            </a:ln>
          </p:spPr>
          <p:txBody>
            <a:bodyPr wrap="none"/>
            <a:lstStyle/>
            <a:p>
              <a:endParaRPr lang="en-US"/>
            </a:p>
          </p:txBody>
        </p:sp>
        <p:sp>
          <p:nvSpPr>
            <p:cNvPr id="34836" name="Line 22"/>
            <p:cNvSpPr>
              <a:spLocks noChangeShapeType="1"/>
            </p:cNvSpPr>
            <p:nvPr/>
          </p:nvSpPr>
          <p:spPr bwMode="auto">
            <a:xfrm rot="2914888">
              <a:off x="384" y="3072"/>
              <a:ext cx="2016" cy="0"/>
            </a:xfrm>
            <a:prstGeom prst="line">
              <a:avLst/>
            </a:prstGeom>
            <a:noFill/>
            <a:ln w="38100">
              <a:solidFill>
                <a:schemeClr val="tx1"/>
              </a:solidFill>
              <a:round/>
              <a:headEnd/>
              <a:tailEnd/>
            </a:ln>
          </p:spPr>
          <p:txBody>
            <a:bodyPr wrap="none"/>
            <a:lstStyle/>
            <a:p>
              <a:endParaRPr lang="en-US"/>
            </a:p>
          </p:txBody>
        </p:sp>
        <p:sp>
          <p:nvSpPr>
            <p:cNvPr id="34837" name="Line 23"/>
            <p:cNvSpPr>
              <a:spLocks noChangeShapeType="1"/>
            </p:cNvSpPr>
            <p:nvPr/>
          </p:nvSpPr>
          <p:spPr bwMode="auto">
            <a:xfrm rot="2914888">
              <a:off x="918" y="2530"/>
              <a:ext cx="0" cy="184"/>
            </a:xfrm>
            <a:prstGeom prst="line">
              <a:avLst/>
            </a:prstGeom>
            <a:noFill/>
            <a:ln w="38100">
              <a:solidFill>
                <a:schemeClr val="tx1"/>
              </a:solidFill>
              <a:round/>
              <a:headEnd/>
              <a:tailEnd/>
            </a:ln>
          </p:spPr>
          <p:txBody>
            <a:bodyPr wrap="none"/>
            <a:lstStyle/>
            <a:p>
              <a:endParaRPr lang="en-US"/>
            </a:p>
          </p:txBody>
        </p:sp>
        <p:sp>
          <p:nvSpPr>
            <p:cNvPr id="34838" name="Line 24"/>
            <p:cNvSpPr>
              <a:spLocks noChangeShapeType="1"/>
            </p:cNvSpPr>
            <p:nvPr/>
          </p:nvSpPr>
          <p:spPr bwMode="auto">
            <a:xfrm rot="2914888">
              <a:off x="1016" y="2641"/>
              <a:ext cx="0" cy="184"/>
            </a:xfrm>
            <a:prstGeom prst="line">
              <a:avLst/>
            </a:prstGeom>
            <a:noFill/>
            <a:ln w="38100">
              <a:solidFill>
                <a:schemeClr val="tx1"/>
              </a:solidFill>
              <a:round/>
              <a:headEnd/>
              <a:tailEnd/>
            </a:ln>
          </p:spPr>
          <p:txBody>
            <a:bodyPr wrap="none"/>
            <a:lstStyle/>
            <a:p>
              <a:endParaRPr lang="en-US"/>
            </a:p>
          </p:txBody>
        </p:sp>
        <p:sp>
          <p:nvSpPr>
            <p:cNvPr id="34839" name="Line 25"/>
            <p:cNvSpPr>
              <a:spLocks noChangeShapeType="1"/>
            </p:cNvSpPr>
            <p:nvPr/>
          </p:nvSpPr>
          <p:spPr bwMode="auto">
            <a:xfrm rot="2914888">
              <a:off x="1211" y="2862"/>
              <a:ext cx="0" cy="184"/>
            </a:xfrm>
            <a:prstGeom prst="line">
              <a:avLst/>
            </a:prstGeom>
            <a:noFill/>
            <a:ln w="38100">
              <a:solidFill>
                <a:schemeClr val="tx1"/>
              </a:solidFill>
              <a:round/>
              <a:headEnd/>
              <a:tailEnd/>
            </a:ln>
          </p:spPr>
          <p:txBody>
            <a:bodyPr wrap="none"/>
            <a:lstStyle/>
            <a:p>
              <a:endParaRPr lang="en-US"/>
            </a:p>
          </p:txBody>
        </p:sp>
        <p:sp>
          <p:nvSpPr>
            <p:cNvPr id="34840" name="Line 26"/>
            <p:cNvSpPr>
              <a:spLocks noChangeShapeType="1"/>
            </p:cNvSpPr>
            <p:nvPr/>
          </p:nvSpPr>
          <p:spPr bwMode="auto">
            <a:xfrm rot="2914888">
              <a:off x="1113" y="2751"/>
              <a:ext cx="0" cy="184"/>
            </a:xfrm>
            <a:prstGeom prst="line">
              <a:avLst/>
            </a:prstGeom>
            <a:noFill/>
            <a:ln w="38100">
              <a:solidFill>
                <a:schemeClr val="tx1"/>
              </a:solidFill>
              <a:round/>
              <a:headEnd/>
              <a:tailEnd/>
            </a:ln>
          </p:spPr>
          <p:txBody>
            <a:bodyPr wrap="none"/>
            <a:lstStyle/>
            <a:p>
              <a:endParaRPr lang="en-US"/>
            </a:p>
          </p:txBody>
        </p:sp>
        <p:sp>
          <p:nvSpPr>
            <p:cNvPr id="34841" name="Line 27"/>
            <p:cNvSpPr>
              <a:spLocks noChangeShapeType="1"/>
            </p:cNvSpPr>
            <p:nvPr/>
          </p:nvSpPr>
          <p:spPr bwMode="auto">
            <a:xfrm rot="2914888">
              <a:off x="1309" y="2972"/>
              <a:ext cx="0" cy="184"/>
            </a:xfrm>
            <a:prstGeom prst="line">
              <a:avLst/>
            </a:prstGeom>
            <a:noFill/>
            <a:ln w="38100">
              <a:solidFill>
                <a:schemeClr val="tx1"/>
              </a:solidFill>
              <a:round/>
              <a:headEnd/>
              <a:tailEnd/>
            </a:ln>
          </p:spPr>
          <p:txBody>
            <a:bodyPr wrap="none"/>
            <a:lstStyle/>
            <a:p>
              <a:endParaRPr lang="en-US"/>
            </a:p>
          </p:txBody>
        </p:sp>
        <p:sp>
          <p:nvSpPr>
            <p:cNvPr id="34842" name="Line 28"/>
            <p:cNvSpPr>
              <a:spLocks noChangeShapeType="1"/>
            </p:cNvSpPr>
            <p:nvPr/>
          </p:nvSpPr>
          <p:spPr bwMode="auto">
            <a:xfrm rot="2914888">
              <a:off x="1406" y="3083"/>
              <a:ext cx="0" cy="184"/>
            </a:xfrm>
            <a:prstGeom prst="line">
              <a:avLst/>
            </a:prstGeom>
            <a:noFill/>
            <a:ln w="38100">
              <a:solidFill>
                <a:schemeClr val="tx1"/>
              </a:solidFill>
              <a:round/>
              <a:headEnd/>
              <a:tailEnd/>
            </a:ln>
          </p:spPr>
          <p:txBody>
            <a:bodyPr wrap="none"/>
            <a:lstStyle/>
            <a:p>
              <a:endParaRPr lang="en-US"/>
            </a:p>
          </p:txBody>
        </p:sp>
        <p:sp>
          <p:nvSpPr>
            <p:cNvPr id="34843" name="Line 29"/>
            <p:cNvSpPr>
              <a:spLocks noChangeShapeType="1"/>
            </p:cNvSpPr>
            <p:nvPr/>
          </p:nvSpPr>
          <p:spPr bwMode="auto">
            <a:xfrm rot="2914888">
              <a:off x="1602" y="3304"/>
              <a:ext cx="0" cy="184"/>
            </a:xfrm>
            <a:prstGeom prst="line">
              <a:avLst/>
            </a:prstGeom>
            <a:noFill/>
            <a:ln w="38100">
              <a:solidFill>
                <a:schemeClr val="tx1"/>
              </a:solidFill>
              <a:round/>
              <a:headEnd/>
              <a:tailEnd/>
            </a:ln>
          </p:spPr>
          <p:txBody>
            <a:bodyPr wrap="none"/>
            <a:lstStyle/>
            <a:p>
              <a:endParaRPr lang="en-US"/>
            </a:p>
          </p:txBody>
        </p:sp>
        <p:sp>
          <p:nvSpPr>
            <p:cNvPr id="34844" name="Line 30"/>
            <p:cNvSpPr>
              <a:spLocks noChangeShapeType="1"/>
            </p:cNvSpPr>
            <p:nvPr/>
          </p:nvSpPr>
          <p:spPr bwMode="auto">
            <a:xfrm rot="2914888">
              <a:off x="1504" y="3193"/>
              <a:ext cx="0" cy="184"/>
            </a:xfrm>
            <a:prstGeom prst="line">
              <a:avLst/>
            </a:prstGeom>
            <a:noFill/>
            <a:ln w="38100">
              <a:solidFill>
                <a:schemeClr val="tx1"/>
              </a:solidFill>
              <a:round/>
              <a:headEnd/>
              <a:tailEnd/>
            </a:ln>
          </p:spPr>
          <p:txBody>
            <a:bodyPr wrap="none"/>
            <a:lstStyle/>
            <a:p>
              <a:endParaRPr lang="en-US"/>
            </a:p>
          </p:txBody>
        </p:sp>
        <p:sp>
          <p:nvSpPr>
            <p:cNvPr id="34845" name="Line 31"/>
            <p:cNvSpPr>
              <a:spLocks noChangeShapeType="1"/>
            </p:cNvSpPr>
            <p:nvPr/>
          </p:nvSpPr>
          <p:spPr bwMode="auto">
            <a:xfrm rot="2914888">
              <a:off x="1699" y="3414"/>
              <a:ext cx="0" cy="184"/>
            </a:xfrm>
            <a:prstGeom prst="line">
              <a:avLst/>
            </a:prstGeom>
            <a:noFill/>
            <a:ln w="38100">
              <a:solidFill>
                <a:schemeClr val="tx1"/>
              </a:solidFill>
              <a:round/>
              <a:headEnd/>
              <a:tailEnd/>
            </a:ln>
          </p:spPr>
          <p:txBody>
            <a:bodyPr wrap="none"/>
            <a:lstStyle/>
            <a:p>
              <a:endParaRPr lang="en-US"/>
            </a:p>
          </p:txBody>
        </p:sp>
        <p:sp>
          <p:nvSpPr>
            <p:cNvPr id="34846" name="Line 32"/>
            <p:cNvSpPr>
              <a:spLocks noChangeShapeType="1"/>
            </p:cNvSpPr>
            <p:nvPr/>
          </p:nvSpPr>
          <p:spPr bwMode="auto">
            <a:xfrm rot="2914888">
              <a:off x="1797" y="3525"/>
              <a:ext cx="0" cy="184"/>
            </a:xfrm>
            <a:prstGeom prst="line">
              <a:avLst/>
            </a:prstGeom>
            <a:noFill/>
            <a:ln w="38100">
              <a:solidFill>
                <a:schemeClr val="tx1"/>
              </a:solidFill>
              <a:round/>
              <a:headEnd/>
              <a:tailEnd/>
            </a:ln>
          </p:spPr>
          <p:txBody>
            <a:bodyPr wrap="none"/>
            <a:lstStyle/>
            <a:p>
              <a:endParaRPr lang="en-US"/>
            </a:p>
          </p:txBody>
        </p:sp>
        <p:sp>
          <p:nvSpPr>
            <p:cNvPr id="34847" name="Line 33"/>
            <p:cNvSpPr>
              <a:spLocks noChangeShapeType="1"/>
            </p:cNvSpPr>
            <p:nvPr/>
          </p:nvSpPr>
          <p:spPr bwMode="auto">
            <a:xfrm rot="2914888">
              <a:off x="1992" y="3747"/>
              <a:ext cx="0" cy="184"/>
            </a:xfrm>
            <a:prstGeom prst="line">
              <a:avLst/>
            </a:prstGeom>
            <a:noFill/>
            <a:ln w="38100">
              <a:solidFill>
                <a:schemeClr val="tx1"/>
              </a:solidFill>
              <a:round/>
              <a:headEnd/>
              <a:tailEnd/>
            </a:ln>
          </p:spPr>
          <p:txBody>
            <a:bodyPr wrap="none"/>
            <a:lstStyle/>
            <a:p>
              <a:endParaRPr lang="en-US"/>
            </a:p>
          </p:txBody>
        </p:sp>
        <p:sp>
          <p:nvSpPr>
            <p:cNvPr id="34848" name="Line 34"/>
            <p:cNvSpPr>
              <a:spLocks noChangeShapeType="1"/>
            </p:cNvSpPr>
            <p:nvPr/>
          </p:nvSpPr>
          <p:spPr bwMode="auto">
            <a:xfrm rot="2914888">
              <a:off x="1894" y="3636"/>
              <a:ext cx="0" cy="184"/>
            </a:xfrm>
            <a:prstGeom prst="line">
              <a:avLst/>
            </a:prstGeom>
            <a:noFill/>
            <a:ln w="38100">
              <a:solidFill>
                <a:schemeClr val="tx1"/>
              </a:solidFill>
              <a:round/>
              <a:headEnd/>
              <a:tailEnd/>
            </a:ln>
          </p:spPr>
          <p:txBody>
            <a:bodyPr wrap="none"/>
            <a:lstStyle/>
            <a:p>
              <a:endParaRPr lang="en-US"/>
            </a:p>
          </p:txBody>
        </p:sp>
        <p:sp>
          <p:nvSpPr>
            <p:cNvPr id="34849" name="Line 35"/>
            <p:cNvSpPr>
              <a:spLocks noChangeShapeType="1"/>
            </p:cNvSpPr>
            <p:nvPr/>
          </p:nvSpPr>
          <p:spPr bwMode="auto">
            <a:xfrm rot="2914888">
              <a:off x="821" y="2419"/>
              <a:ext cx="0" cy="184"/>
            </a:xfrm>
            <a:prstGeom prst="line">
              <a:avLst/>
            </a:prstGeom>
            <a:noFill/>
            <a:ln w="38100">
              <a:solidFill>
                <a:schemeClr val="tx1"/>
              </a:solidFill>
              <a:round/>
              <a:headEnd/>
              <a:tailEnd/>
            </a:ln>
          </p:spPr>
          <p:txBody>
            <a:bodyPr wrap="none"/>
            <a:lstStyle/>
            <a:p>
              <a:endParaRPr lang="en-US"/>
            </a:p>
          </p:txBody>
        </p:sp>
        <p:sp>
          <p:nvSpPr>
            <p:cNvPr id="34850" name="Line 36"/>
            <p:cNvSpPr>
              <a:spLocks noChangeShapeType="1"/>
            </p:cNvSpPr>
            <p:nvPr/>
          </p:nvSpPr>
          <p:spPr bwMode="auto">
            <a:xfrm rot="2914888">
              <a:off x="723" y="2308"/>
              <a:ext cx="0" cy="184"/>
            </a:xfrm>
            <a:prstGeom prst="line">
              <a:avLst/>
            </a:prstGeom>
            <a:noFill/>
            <a:ln w="38100">
              <a:solidFill>
                <a:schemeClr val="tx1"/>
              </a:solidFill>
              <a:round/>
              <a:headEnd/>
              <a:tailEnd/>
            </a:ln>
          </p:spPr>
          <p:txBody>
            <a:bodyPr wrap="none"/>
            <a:lstStyle/>
            <a:p>
              <a:endParaRPr lang="en-US"/>
            </a:p>
          </p:txBody>
        </p:sp>
        <p:sp>
          <p:nvSpPr>
            <p:cNvPr id="34851" name="Line 37"/>
            <p:cNvSpPr>
              <a:spLocks noChangeShapeType="1"/>
            </p:cNvSpPr>
            <p:nvPr/>
          </p:nvSpPr>
          <p:spPr bwMode="auto">
            <a:xfrm rot="2914888">
              <a:off x="288" y="3150"/>
              <a:ext cx="2016" cy="0"/>
            </a:xfrm>
            <a:prstGeom prst="line">
              <a:avLst/>
            </a:prstGeom>
            <a:noFill/>
            <a:ln w="38100">
              <a:solidFill>
                <a:schemeClr val="tx1"/>
              </a:solidFill>
              <a:round/>
              <a:headEnd/>
              <a:tailEnd/>
            </a:ln>
          </p:spPr>
          <p:txBody>
            <a:bodyPr wrap="none"/>
            <a:lstStyle/>
            <a:p>
              <a:endParaRPr lang="en-US"/>
            </a:p>
          </p:txBody>
        </p:sp>
        <p:grpSp>
          <p:nvGrpSpPr>
            <p:cNvPr id="4" name="Group 38"/>
            <p:cNvGrpSpPr>
              <a:grpSpLocks/>
            </p:cNvGrpSpPr>
            <p:nvPr/>
          </p:nvGrpSpPr>
          <p:grpSpPr bwMode="auto">
            <a:xfrm>
              <a:off x="1388" y="2635"/>
              <a:ext cx="368" cy="373"/>
              <a:chOff x="3600" y="2784"/>
              <a:chExt cx="336" cy="288"/>
            </a:xfrm>
          </p:grpSpPr>
          <p:sp>
            <p:nvSpPr>
              <p:cNvPr id="34853" name="Rectangle 39"/>
              <p:cNvSpPr>
                <a:spLocks noChangeArrowheads="1"/>
              </p:cNvSpPr>
              <p:nvPr/>
            </p:nvSpPr>
            <p:spPr bwMode="auto">
              <a:xfrm>
                <a:off x="3600" y="2784"/>
                <a:ext cx="336" cy="28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4854" name="Rectangle 40"/>
              <p:cNvSpPr>
                <a:spLocks noChangeArrowheads="1"/>
              </p:cNvSpPr>
              <p:nvPr/>
            </p:nvSpPr>
            <p:spPr bwMode="auto">
              <a:xfrm>
                <a:off x="3648" y="2832"/>
                <a:ext cx="240" cy="192"/>
              </a:xfrm>
              <a:prstGeom prst="rect">
                <a:avLst/>
              </a:prstGeom>
              <a:solidFill>
                <a:srgbClr val="FFA74F"/>
              </a:solidFill>
              <a:ln w="9525">
                <a:solidFill>
                  <a:schemeClr val="tx1"/>
                </a:solidFill>
                <a:miter lim="800000"/>
                <a:headEnd/>
                <a:tailEnd/>
              </a:ln>
            </p:spPr>
            <p:txBody>
              <a:bodyPr wrap="none" anchor="ctr"/>
              <a:lstStyle/>
              <a:p>
                <a:endParaRPr lang="en-US"/>
              </a:p>
            </p:txBody>
          </p:sp>
          <p:sp>
            <p:nvSpPr>
              <p:cNvPr id="34855" name="Rectangle 41"/>
              <p:cNvSpPr>
                <a:spLocks noChangeArrowheads="1"/>
              </p:cNvSpPr>
              <p:nvPr/>
            </p:nvSpPr>
            <p:spPr bwMode="auto">
              <a:xfrm>
                <a:off x="3696" y="2880"/>
                <a:ext cx="144" cy="96"/>
              </a:xfrm>
              <a:prstGeom prst="rect">
                <a:avLst/>
              </a:prstGeom>
              <a:solidFill>
                <a:srgbClr val="FFCC99"/>
              </a:solidFill>
              <a:ln w="9525">
                <a:solidFill>
                  <a:schemeClr val="tx1"/>
                </a:solidFill>
                <a:miter lim="800000"/>
                <a:headEnd/>
                <a:tailEnd/>
              </a:ln>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62000" y="1600200"/>
            <a:ext cx="5578475" cy="4495800"/>
            <a:chOff x="336" y="864"/>
            <a:chExt cx="3514" cy="2832"/>
          </a:xfrm>
        </p:grpSpPr>
        <p:sp>
          <p:nvSpPr>
            <p:cNvPr id="36900" name="Line 3"/>
            <p:cNvSpPr>
              <a:spLocks noChangeShapeType="1"/>
            </p:cNvSpPr>
            <p:nvPr/>
          </p:nvSpPr>
          <p:spPr bwMode="auto">
            <a:xfrm flipV="1">
              <a:off x="3850" y="864"/>
              <a:ext cx="0" cy="2448"/>
            </a:xfrm>
            <a:prstGeom prst="line">
              <a:avLst/>
            </a:prstGeom>
            <a:noFill/>
            <a:ln w="38100">
              <a:solidFill>
                <a:schemeClr val="tx1"/>
              </a:solidFill>
              <a:round/>
              <a:headEnd/>
              <a:tailEnd/>
            </a:ln>
          </p:spPr>
          <p:txBody>
            <a:bodyPr wrap="none"/>
            <a:lstStyle/>
            <a:p>
              <a:endParaRPr lang="en-US"/>
            </a:p>
          </p:txBody>
        </p:sp>
        <p:sp>
          <p:nvSpPr>
            <p:cNvPr id="36901" name="Line 4"/>
            <p:cNvSpPr>
              <a:spLocks noChangeShapeType="1"/>
            </p:cNvSpPr>
            <p:nvPr/>
          </p:nvSpPr>
          <p:spPr bwMode="auto">
            <a:xfrm>
              <a:off x="874" y="3312"/>
              <a:ext cx="2976" cy="0"/>
            </a:xfrm>
            <a:prstGeom prst="line">
              <a:avLst/>
            </a:prstGeom>
            <a:noFill/>
            <a:ln w="38100">
              <a:solidFill>
                <a:schemeClr val="tx1"/>
              </a:solidFill>
              <a:round/>
              <a:headEnd/>
              <a:tailEnd/>
            </a:ln>
          </p:spPr>
          <p:txBody>
            <a:bodyPr wrap="none"/>
            <a:lstStyle/>
            <a:p>
              <a:endParaRPr lang="en-US"/>
            </a:p>
          </p:txBody>
        </p:sp>
        <p:sp>
          <p:nvSpPr>
            <p:cNvPr id="36902" name="Text Box 5"/>
            <p:cNvSpPr txBox="1">
              <a:spLocks noChangeArrowheads="1"/>
            </p:cNvSpPr>
            <p:nvPr/>
          </p:nvSpPr>
          <p:spPr bwMode="auto">
            <a:xfrm>
              <a:off x="586" y="864"/>
              <a:ext cx="384" cy="250"/>
            </a:xfrm>
            <a:prstGeom prst="rect">
              <a:avLst/>
            </a:prstGeom>
            <a:noFill/>
            <a:ln w="9525">
              <a:noFill/>
              <a:miter lim="800000"/>
              <a:headEnd/>
              <a:tailEnd/>
            </a:ln>
          </p:spPr>
          <p:txBody>
            <a:bodyPr>
              <a:spAutoFit/>
            </a:bodyPr>
            <a:lstStyle/>
            <a:p>
              <a:pPr eaLnBrk="1" hangingPunct="1">
                <a:spcBef>
                  <a:spcPct val="50000"/>
                </a:spcBef>
              </a:pPr>
              <a:r>
                <a:rPr lang="en-US" sz="2000" b="1">
                  <a:latin typeface="Comic Sans MS" pitchFamily="66" charset="0"/>
                </a:rPr>
                <a:t>80</a:t>
              </a:r>
            </a:p>
          </p:txBody>
        </p:sp>
        <p:sp>
          <p:nvSpPr>
            <p:cNvPr id="36903" name="Text Box 6"/>
            <p:cNvSpPr txBox="1">
              <a:spLocks noChangeArrowheads="1"/>
            </p:cNvSpPr>
            <p:nvPr/>
          </p:nvSpPr>
          <p:spPr bwMode="auto">
            <a:xfrm>
              <a:off x="586" y="1440"/>
              <a:ext cx="384" cy="250"/>
            </a:xfrm>
            <a:prstGeom prst="rect">
              <a:avLst/>
            </a:prstGeom>
            <a:noFill/>
            <a:ln w="9525">
              <a:noFill/>
              <a:miter lim="800000"/>
              <a:headEnd/>
              <a:tailEnd/>
            </a:ln>
          </p:spPr>
          <p:txBody>
            <a:bodyPr>
              <a:spAutoFit/>
            </a:bodyPr>
            <a:lstStyle/>
            <a:p>
              <a:pPr eaLnBrk="1" hangingPunct="1">
                <a:spcBef>
                  <a:spcPct val="50000"/>
                </a:spcBef>
              </a:pPr>
              <a:r>
                <a:rPr lang="en-US" sz="2000" b="1">
                  <a:latin typeface="Comic Sans MS" pitchFamily="66" charset="0"/>
                </a:rPr>
                <a:t>60</a:t>
              </a:r>
            </a:p>
          </p:txBody>
        </p:sp>
        <p:sp>
          <p:nvSpPr>
            <p:cNvPr id="36904" name="Text Box 7"/>
            <p:cNvSpPr txBox="1">
              <a:spLocks noChangeArrowheads="1"/>
            </p:cNvSpPr>
            <p:nvPr/>
          </p:nvSpPr>
          <p:spPr bwMode="auto">
            <a:xfrm>
              <a:off x="586" y="2016"/>
              <a:ext cx="384" cy="250"/>
            </a:xfrm>
            <a:prstGeom prst="rect">
              <a:avLst/>
            </a:prstGeom>
            <a:noFill/>
            <a:ln w="9525">
              <a:noFill/>
              <a:miter lim="800000"/>
              <a:headEnd/>
              <a:tailEnd/>
            </a:ln>
          </p:spPr>
          <p:txBody>
            <a:bodyPr>
              <a:spAutoFit/>
            </a:bodyPr>
            <a:lstStyle/>
            <a:p>
              <a:pPr eaLnBrk="1" hangingPunct="1">
                <a:spcBef>
                  <a:spcPct val="50000"/>
                </a:spcBef>
              </a:pPr>
              <a:r>
                <a:rPr lang="en-US" sz="2000" b="1">
                  <a:latin typeface="Comic Sans MS" pitchFamily="66" charset="0"/>
                </a:rPr>
                <a:t>40</a:t>
              </a:r>
            </a:p>
          </p:txBody>
        </p:sp>
        <p:sp>
          <p:nvSpPr>
            <p:cNvPr id="36905" name="Text Box 8"/>
            <p:cNvSpPr txBox="1">
              <a:spLocks noChangeArrowheads="1"/>
            </p:cNvSpPr>
            <p:nvPr/>
          </p:nvSpPr>
          <p:spPr bwMode="auto">
            <a:xfrm>
              <a:off x="586" y="2592"/>
              <a:ext cx="384" cy="250"/>
            </a:xfrm>
            <a:prstGeom prst="rect">
              <a:avLst/>
            </a:prstGeom>
            <a:noFill/>
            <a:ln w="9525">
              <a:noFill/>
              <a:miter lim="800000"/>
              <a:headEnd/>
              <a:tailEnd/>
            </a:ln>
          </p:spPr>
          <p:txBody>
            <a:bodyPr>
              <a:spAutoFit/>
            </a:bodyPr>
            <a:lstStyle/>
            <a:p>
              <a:pPr eaLnBrk="1" hangingPunct="1">
                <a:spcBef>
                  <a:spcPct val="50000"/>
                </a:spcBef>
              </a:pPr>
              <a:r>
                <a:rPr lang="en-US" sz="2000" b="1">
                  <a:latin typeface="Comic Sans MS" pitchFamily="66" charset="0"/>
                </a:rPr>
                <a:t>20</a:t>
              </a:r>
            </a:p>
          </p:txBody>
        </p:sp>
        <p:sp>
          <p:nvSpPr>
            <p:cNvPr id="36906" name="Text Box 9"/>
            <p:cNvSpPr txBox="1">
              <a:spLocks noChangeArrowheads="1"/>
            </p:cNvSpPr>
            <p:nvPr/>
          </p:nvSpPr>
          <p:spPr bwMode="auto">
            <a:xfrm>
              <a:off x="586" y="3168"/>
              <a:ext cx="384" cy="250"/>
            </a:xfrm>
            <a:prstGeom prst="rect">
              <a:avLst/>
            </a:prstGeom>
            <a:noFill/>
            <a:ln w="9525">
              <a:noFill/>
              <a:miter lim="800000"/>
              <a:headEnd/>
              <a:tailEnd/>
            </a:ln>
          </p:spPr>
          <p:txBody>
            <a:bodyPr>
              <a:spAutoFit/>
            </a:bodyPr>
            <a:lstStyle/>
            <a:p>
              <a:pPr eaLnBrk="1" hangingPunct="1">
                <a:spcBef>
                  <a:spcPct val="50000"/>
                </a:spcBef>
              </a:pPr>
              <a:r>
                <a:rPr lang="en-US" sz="2000" b="1">
                  <a:latin typeface="Comic Sans MS" pitchFamily="66" charset="0"/>
                </a:rPr>
                <a:t> 0</a:t>
              </a:r>
            </a:p>
          </p:txBody>
        </p:sp>
        <p:sp>
          <p:nvSpPr>
            <p:cNvPr id="36907" name="Text Box 10"/>
            <p:cNvSpPr txBox="1">
              <a:spLocks noChangeArrowheads="1"/>
            </p:cNvSpPr>
            <p:nvPr/>
          </p:nvSpPr>
          <p:spPr bwMode="auto">
            <a:xfrm rot="-5413759">
              <a:off x="-523" y="1963"/>
              <a:ext cx="1968" cy="250"/>
            </a:xfrm>
            <a:prstGeom prst="rect">
              <a:avLst/>
            </a:prstGeom>
            <a:noFill/>
            <a:ln w="9525">
              <a:noFill/>
              <a:miter lim="800000"/>
              <a:headEnd/>
              <a:tailEnd/>
            </a:ln>
          </p:spPr>
          <p:txBody>
            <a:bodyPr>
              <a:spAutoFit/>
            </a:bodyPr>
            <a:lstStyle/>
            <a:p>
              <a:pPr eaLnBrk="1" hangingPunct="1">
                <a:spcBef>
                  <a:spcPct val="50000"/>
                </a:spcBef>
              </a:pPr>
              <a:r>
                <a:rPr lang="en-US" sz="2000" b="1"/>
                <a:t>Percentage of students</a:t>
              </a:r>
            </a:p>
          </p:txBody>
        </p:sp>
        <p:sp>
          <p:nvSpPr>
            <p:cNvPr id="36908" name="Text Box 11"/>
            <p:cNvSpPr txBox="1">
              <a:spLocks noChangeArrowheads="1"/>
            </p:cNvSpPr>
            <p:nvPr/>
          </p:nvSpPr>
          <p:spPr bwMode="auto">
            <a:xfrm>
              <a:off x="2650" y="3312"/>
              <a:ext cx="864" cy="384"/>
            </a:xfrm>
            <a:prstGeom prst="rect">
              <a:avLst/>
            </a:prstGeom>
            <a:noFill/>
            <a:ln w="9525">
              <a:noFill/>
              <a:miter lim="800000"/>
              <a:headEnd/>
              <a:tailEnd/>
            </a:ln>
          </p:spPr>
          <p:txBody>
            <a:bodyPr>
              <a:spAutoFit/>
            </a:bodyPr>
            <a:lstStyle/>
            <a:p>
              <a:pPr algn="ctr" eaLnBrk="1" hangingPunct="1">
                <a:lnSpc>
                  <a:spcPct val="85000"/>
                </a:lnSpc>
                <a:spcBef>
                  <a:spcPct val="50000"/>
                </a:spcBef>
              </a:pPr>
              <a:r>
                <a:rPr lang="en-US" sz="2000" b="1"/>
                <a:t>A good teacher</a:t>
              </a:r>
            </a:p>
          </p:txBody>
        </p:sp>
        <p:sp>
          <p:nvSpPr>
            <p:cNvPr id="36909" name="Text Box 12"/>
            <p:cNvSpPr txBox="1">
              <a:spLocks noChangeArrowheads="1"/>
            </p:cNvSpPr>
            <p:nvPr/>
          </p:nvSpPr>
          <p:spPr bwMode="auto">
            <a:xfrm>
              <a:off x="1162" y="3312"/>
              <a:ext cx="864" cy="384"/>
            </a:xfrm>
            <a:prstGeom prst="rect">
              <a:avLst/>
            </a:prstGeom>
            <a:noFill/>
            <a:ln w="9525">
              <a:noFill/>
              <a:miter lim="800000"/>
              <a:headEnd/>
              <a:tailEnd/>
            </a:ln>
          </p:spPr>
          <p:txBody>
            <a:bodyPr>
              <a:spAutoFit/>
            </a:bodyPr>
            <a:lstStyle/>
            <a:p>
              <a:pPr algn="ctr" eaLnBrk="1" hangingPunct="1">
                <a:lnSpc>
                  <a:spcPct val="85000"/>
                </a:lnSpc>
                <a:spcBef>
                  <a:spcPct val="50000"/>
                </a:spcBef>
              </a:pPr>
              <a:r>
                <a:rPr lang="en-US" sz="2000" b="1"/>
                <a:t>Studying hard</a:t>
              </a:r>
            </a:p>
          </p:txBody>
        </p:sp>
        <p:sp>
          <p:nvSpPr>
            <p:cNvPr id="36910" name="Rectangle 13"/>
            <p:cNvSpPr>
              <a:spLocks noChangeArrowheads="1"/>
            </p:cNvSpPr>
            <p:nvPr/>
          </p:nvSpPr>
          <p:spPr bwMode="auto">
            <a:xfrm>
              <a:off x="3370" y="2880"/>
              <a:ext cx="288" cy="432"/>
            </a:xfrm>
            <a:prstGeom prst="rect">
              <a:avLst/>
            </a:prstGeom>
            <a:solidFill>
              <a:srgbClr val="66FF66"/>
            </a:solidFill>
            <a:ln w="19050">
              <a:solidFill>
                <a:schemeClr val="tx1"/>
              </a:solidFill>
              <a:miter lim="800000"/>
              <a:headEnd/>
              <a:tailEnd/>
            </a:ln>
          </p:spPr>
          <p:txBody>
            <a:bodyPr wrap="none" anchor="ctr"/>
            <a:lstStyle/>
            <a:p>
              <a:endParaRPr lang="en-US"/>
            </a:p>
          </p:txBody>
        </p:sp>
        <p:sp>
          <p:nvSpPr>
            <p:cNvPr id="36911" name="Line 14"/>
            <p:cNvSpPr>
              <a:spLocks noChangeShapeType="1"/>
            </p:cNvSpPr>
            <p:nvPr/>
          </p:nvSpPr>
          <p:spPr bwMode="auto">
            <a:xfrm>
              <a:off x="874" y="1584"/>
              <a:ext cx="2976" cy="0"/>
            </a:xfrm>
            <a:prstGeom prst="line">
              <a:avLst/>
            </a:prstGeom>
            <a:noFill/>
            <a:ln w="9525">
              <a:solidFill>
                <a:schemeClr val="tx1"/>
              </a:solidFill>
              <a:round/>
              <a:headEnd/>
              <a:tailEnd/>
            </a:ln>
          </p:spPr>
          <p:txBody>
            <a:bodyPr wrap="none"/>
            <a:lstStyle/>
            <a:p>
              <a:endParaRPr lang="en-US"/>
            </a:p>
          </p:txBody>
        </p:sp>
        <p:sp>
          <p:nvSpPr>
            <p:cNvPr id="36912" name="Line 15"/>
            <p:cNvSpPr>
              <a:spLocks noChangeShapeType="1"/>
            </p:cNvSpPr>
            <p:nvPr/>
          </p:nvSpPr>
          <p:spPr bwMode="auto">
            <a:xfrm>
              <a:off x="874" y="2736"/>
              <a:ext cx="2976" cy="0"/>
            </a:xfrm>
            <a:prstGeom prst="line">
              <a:avLst/>
            </a:prstGeom>
            <a:noFill/>
            <a:ln w="9525">
              <a:solidFill>
                <a:schemeClr val="tx1"/>
              </a:solidFill>
              <a:round/>
              <a:headEnd/>
              <a:tailEnd/>
            </a:ln>
          </p:spPr>
          <p:txBody>
            <a:bodyPr wrap="none"/>
            <a:lstStyle/>
            <a:p>
              <a:endParaRPr lang="en-US"/>
            </a:p>
          </p:txBody>
        </p:sp>
        <p:sp>
          <p:nvSpPr>
            <p:cNvPr id="36913" name="Line 16"/>
            <p:cNvSpPr>
              <a:spLocks noChangeShapeType="1"/>
            </p:cNvSpPr>
            <p:nvPr/>
          </p:nvSpPr>
          <p:spPr bwMode="auto">
            <a:xfrm>
              <a:off x="874" y="1008"/>
              <a:ext cx="2976" cy="0"/>
            </a:xfrm>
            <a:prstGeom prst="line">
              <a:avLst/>
            </a:prstGeom>
            <a:noFill/>
            <a:ln w="9525">
              <a:solidFill>
                <a:schemeClr val="tx1"/>
              </a:solidFill>
              <a:round/>
              <a:headEnd/>
              <a:tailEnd/>
            </a:ln>
          </p:spPr>
          <p:txBody>
            <a:bodyPr wrap="none"/>
            <a:lstStyle/>
            <a:p>
              <a:endParaRPr lang="en-US"/>
            </a:p>
          </p:txBody>
        </p:sp>
        <p:sp>
          <p:nvSpPr>
            <p:cNvPr id="36914" name="Line 17"/>
            <p:cNvSpPr>
              <a:spLocks noChangeShapeType="1"/>
            </p:cNvSpPr>
            <p:nvPr/>
          </p:nvSpPr>
          <p:spPr bwMode="auto">
            <a:xfrm>
              <a:off x="874" y="2160"/>
              <a:ext cx="2976" cy="0"/>
            </a:xfrm>
            <a:prstGeom prst="line">
              <a:avLst/>
            </a:prstGeom>
            <a:noFill/>
            <a:ln w="9525">
              <a:solidFill>
                <a:schemeClr val="tx1"/>
              </a:solidFill>
              <a:round/>
              <a:headEnd/>
              <a:tailEnd/>
            </a:ln>
          </p:spPr>
          <p:txBody>
            <a:bodyPr wrap="none"/>
            <a:lstStyle/>
            <a:p>
              <a:endParaRPr lang="en-US"/>
            </a:p>
          </p:txBody>
        </p:sp>
        <p:sp>
          <p:nvSpPr>
            <p:cNvPr id="36915" name="Rectangle 18"/>
            <p:cNvSpPr>
              <a:spLocks noChangeArrowheads="1"/>
            </p:cNvSpPr>
            <p:nvPr/>
          </p:nvSpPr>
          <p:spPr bwMode="auto">
            <a:xfrm>
              <a:off x="1066" y="2400"/>
              <a:ext cx="288" cy="912"/>
            </a:xfrm>
            <a:prstGeom prst="rect">
              <a:avLst/>
            </a:prstGeom>
            <a:solidFill>
              <a:srgbClr val="66FFFF"/>
            </a:solidFill>
            <a:ln w="19050">
              <a:solidFill>
                <a:schemeClr val="tx1"/>
              </a:solidFill>
              <a:miter lim="800000"/>
              <a:headEnd/>
              <a:tailEnd/>
            </a:ln>
          </p:spPr>
          <p:txBody>
            <a:bodyPr wrap="none" anchor="ctr"/>
            <a:lstStyle/>
            <a:p>
              <a:endParaRPr lang="en-US"/>
            </a:p>
          </p:txBody>
        </p:sp>
        <p:sp>
          <p:nvSpPr>
            <p:cNvPr id="36916" name="Rectangle 19"/>
            <p:cNvSpPr>
              <a:spLocks noChangeArrowheads="1"/>
            </p:cNvSpPr>
            <p:nvPr/>
          </p:nvSpPr>
          <p:spPr bwMode="auto">
            <a:xfrm>
              <a:off x="2506" y="2016"/>
              <a:ext cx="288" cy="1296"/>
            </a:xfrm>
            <a:prstGeom prst="rect">
              <a:avLst/>
            </a:prstGeom>
            <a:solidFill>
              <a:srgbClr val="66FFFF"/>
            </a:solidFill>
            <a:ln w="19050">
              <a:solidFill>
                <a:schemeClr val="tx1"/>
              </a:solidFill>
              <a:miter lim="800000"/>
              <a:headEnd/>
              <a:tailEnd/>
            </a:ln>
          </p:spPr>
          <p:txBody>
            <a:bodyPr wrap="none" anchor="ctr"/>
            <a:lstStyle/>
            <a:p>
              <a:endParaRPr lang="en-US"/>
            </a:p>
          </p:txBody>
        </p:sp>
        <p:sp>
          <p:nvSpPr>
            <p:cNvPr id="36917" name="Rectangle 20"/>
            <p:cNvSpPr>
              <a:spLocks noChangeArrowheads="1"/>
            </p:cNvSpPr>
            <p:nvPr/>
          </p:nvSpPr>
          <p:spPr bwMode="auto">
            <a:xfrm>
              <a:off x="1354" y="2688"/>
              <a:ext cx="288" cy="624"/>
            </a:xfrm>
            <a:prstGeom prst="rect">
              <a:avLst/>
            </a:prstGeom>
            <a:solidFill>
              <a:srgbClr val="FF0000"/>
            </a:solidFill>
            <a:ln w="19050">
              <a:solidFill>
                <a:schemeClr val="tx1"/>
              </a:solidFill>
              <a:miter lim="800000"/>
              <a:headEnd/>
              <a:tailEnd/>
            </a:ln>
          </p:spPr>
          <p:txBody>
            <a:bodyPr wrap="none" anchor="ctr"/>
            <a:lstStyle/>
            <a:p>
              <a:endParaRPr lang="en-US"/>
            </a:p>
          </p:txBody>
        </p:sp>
        <p:sp>
          <p:nvSpPr>
            <p:cNvPr id="36918" name="Rectangle 21"/>
            <p:cNvSpPr>
              <a:spLocks noChangeArrowheads="1"/>
            </p:cNvSpPr>
            <p:nvPr/>
          </p:nvSpPr>
          <p:spPr bwMode="auto">
            <a:xfrm>
              <a:off x="2794" y="1584"/>
              <a:ext cx="288" cy="1728"/>
            </a:xfrm>
            <a:prstGeom prst="rect">
              <a:avLst/>
            </a:prstGeom>
            <a:solidFill>
              <a:srgbClr val="FF0000"/>
            </a:solidFill>
            <a:ln w="19050">
              <a:solidFill>
                <a:schemeClr val="tx1"/>
              </a:solidFill>
              <a:miter lim="800000"/>
              <a:headEnd/>
              <a:tailEnd/>
            </a:ln>
          </p:spPr>
          <p:txBody>
            <a:bodyPr wrap="none" anchor="ctr"/>
            <a:lstStyle/>
            <a:p>
              <a:endParaRPr lang="en-US"/>
            </a:p>
          </p:txBody>
        </p:sp>
        <p:sp>
          <p:nvSpPr>
            <p:cNvPr id="36919" name="Rectangle 22"/>
            <p:cNvSpPr>
              <a:spLocks noChangeArrowheads="1"/>
            </p:cNvSpPr>
            <p:nvPr/>
          </p:nvSpPr>
          <p:spPr bwMode="auto">
            <a:xfrm>
              <a:off x="1642" y="1632"/>
              <a:ext cx="288" cy="1680"/>
            </a:xfrm>
            <a:prstGeom prst="rect">
              <a:avLst/>
            </a:prstGeom>
            <a:solidFill>
              <a:srgbClr val="FFFF00"/>
            </a:solidFill>
            <a:ln w="19050">
              <a:solidFill>
                <a:schemeClr val="tx1"/>
              </a:solidFill>
              <a:miter lim="800000"/>
              <a:headEnd/>
              <a:tailEnd/>
            </a:ln>
          </p:spPr>
          <p:txBody>
            <a:bodyPr wrap="none" anchor="ctr"/>
            <a:lstStyle/>
            <a:p>
              <a:endParaRPr lang="en-US"/>
            </a:p>
          </p:txBody>
        </p:sp>
        <p:sp>
          <p:nvSpPr>
            <p:cNvPr id="36920" name="Rectangle 23"/>
            <p:cNvSpPr>
              <a:spLocks noChangeArrowheads="1"/>
            </p:cNvSpPr>
            <p:nvPr/>
          </p:nvSpPr>
          <p:spPr bwMode="auto">
            <a:xfrm>
              <a:off x="3082" y="2784"/>
              <a:ext cx="288" cy="528"/>
            </a:xfrm>
            <a:prstGeom prst="rect">
              <a:avLst/>
            </a:prstGeom>
            <a:solidFill>
              <a:srgbClr val="FFFF00"/>
            </a:solidFill>
            <a:ln w="19050">
              <a:solidFill>
                <a:schemeClr val="tx1"/>
              </a:solidFill>
              <a:miter lim="800000"/>
              <a:headEnd/>
              <a:tailEnd/>
            </a:ln>
          </p:spPr>
          <p:txBody>
            <a:bodyPr wrap="none" anchor="ctr"/>
            <a:lstStyle/>
            <a:p>
              <a:endParaRPr lang="en-US"/>
            </a:p>
          </p:txBody>
        </p:sp>
        <p:sp>
          <p:nvSpPr>
            <p:cNvPr id="36921" name="Rectangle 24"/>
            <p:cNvSpPr>
              <a:spLocks noChangeArrowheads="1"/>
            </p:cNvSpPr>
            <p:nvPr/>
          </p:nvSpPr>
          <p:spPr bwMode="auto">
            <a:xfrm>
              <a:off x="1930" y="1248"/>
              <a:ext cx="288" cy="2064"/>
            </a:xfrm>
            <a:prstGeom prst="rect">
              <a:avLst/>
            </a:prstGeom>
            <a:solidFill>
              <a:srgbClr val="66FF66"/>
            </a:solidFill>
            <a:ln w="19050">
              <a:solidFill>
                <a:schemeClr val="tx1"/>
              </a:solidFill>
              <a:miter lim="800000"/>
              <a:headEnd/>
              <a:tailEnd/>
            </a:ln>
          </p:spPr>
          <p:txBody>
            <a:bodyPr wrap="none" anchor="ctr"/>
            <a:lstStyle/>
            <a:p>
              <a:endParaRPr lang="en-US"/>
            </a:p>
          </p:txBody>
        </p:sp>
      </p:grpSp>
      <p:sp>
        <p:nvSpPr>
          <p:cNvPr id="36867" name="Text Box 25"/>
          <p:cNvSpPr txBox="1">
            <a:spLocks noChangeArrowheads="1"/>
          </p:cNvSpPr>
          <p:nvPr/>
        </p:nvSpPr>
        <p:spPr bwMode="auto">
          <a:xfrm>
            <a:off x="6781800" y="5105400"/>
            <a:ext cx="1828800" cy="396875"/>
          </a:xfrm>
          <a:prstGeom prst="rect">
            <a:avLst/>
          </a:prstGeom>
          <a:noFill/>
          <a:ln w="9525">
            <a:noFill/>
            <a:miter lim="800000"/>
            <a:headEnd/>
            <a:tailEnd/>
          </a:ln>
        </p:spPr>
        <p:txBody>
          <a:bodyPr>
            <a:spAutoFit/>
          </a:bodyPr>
          <a:lstStyle/>
          <a:p>
            <a:pPr eaLnBrk="1" hangingPunct="1">
              <a:spcBef>
                <a:spcPct val="50000"/>
              </a:spcBef>
            </a:pPr>
            <a:r>
              <a:rPr lang="en-US" sz="2000" b="1"/>
              <a:t>Figure 10-2</a:t>
            </a:r>
          </a:p>
        </p:txBody>
      </p:sp>
      <p:grpSp>
        <p:nvGrpSpPr>
          <p:cNvPr id="3" name="Group 26"/>
          <p:cNvGrpSpPr>
            <a:grpSpLocks/>
          </p:cNvGrpSpPr>
          <p:nvPr/>
        </p:nvGrpSpPr>
        <p:grpSpPr bwMode="auto">
          <a:xfrm>
            <a:off x="5943600" y="1066800"/>
            <a:ext cx="2819400" cy="1600200"/>
            <a:chOff x="3744" y="720"/>
            <a:chExt cx="1776" cy="1008"/>
          </a:xfrm>
        </p:grpSpPr>
        <p:sp>
          <p:nvSpPr>
            <p:cNvPr id="36891" name="Rectangle 27"/>
            <p:cNvSpPr>
              <a:spLocks noChangeArrowheads="1"/>
            </p:cNvSpPr>
            <p:nvPr/>
          </p:nvSpPr>
          <p:spPr bwMode="auto">
            <a:xfrm>
              <a:off x="3744" y="720"/>
              <a:ext cx="1776" cy="1008"/>
            </a:xfrm>
            <a:prstGeom prst="rect">
              <a:avLst/>
            </a:prstGeom>
            <a:solidFill>
              <a:schemeClr val="bg1"/>
            </a:solidFill>
            <a:ln w="9525">
              <a:noFill/>
              <a:miter lim="800000"/>
              <a:headEnd/>
              <a:tailEnd/>
            </a:ln>
          </p:spPr>
          <p:txBody>
            <a:bodyPr wrap="none" anchor="ctr"/>
            <a:lstStyle/>
            <a:p>
              <a:endParaRPr lang="en-US"/>
            </a:p>
          </p:txBody>
        </p:sp>
        <p:sp>
          <p:nvSpPr>
            <p:cNvPr id="36892" name="Rectangle 28"/>
            <p:cNvSpPr>
              <a:spLocks noChangeArrowheads="1"/>
            </p:cNvSpPr>
            <p:nvPr/>
          </p:nvSpPr>
          <p:spPr bwMode="auto">
            <a:xfrm>
              <a:off x="3792" y="1008"/>
              <a:ext cx="144" cy="192"/>
            </a:xfrm>
            <a:prstGeom prst="rect">
              <a:avLst/>
            </a:prstGeom>
            <a:solidFill>
              <a:srgbClr val="FF0000"/>
            </a:solidFill>
            <a:ln w="19050">
              <a:solidFill>
                <a:schemeClr val="tx1"/>
              </a:solidFill>
              <a:miter lim="800000"/>
              <a:headEnd/>
              <a:tailEnd/>
            </a:ln>
          </p:spPr>
          <p:txBody>
            <a:bodyPr wrap="none" anchor="ctr"/>
            <a:lstStyle/>
            <a:p>
              <a:endParaRPr lang="en-US"/>
            </a:p>
          </p:txBody>
        </p:sp>
        <p:sp>
          <p:nvSpPr>
            <p:cNvPr id="36893" name="Rectangle 29"/>
            <p:cNvSpPr>
              <a:spLocks noChangeArrowheads="1"/>
            </p:cNvSpPr>
            <p:nvPr/>
          </p:nvSpPr>
          <p:spPr bwMode="auto">
            <a:xfrm>
              <a:off x="3792" y="1248"/>
              <a:ext cx="144" cy="192"/>
            </a:xfrm>
            <a:prstGeom prst="rect">
              <a:avLst/>
            </a:prstGeom>
            <a:solidFill>
              <a:srgbClr val="FFFF00"/>
            </a:solidFill>
            <a:ln w="19050">
              <a:solidFill>
                <a:schemeClr val="tx1"/>
              </a:solidFill>
              <a:miter lim="800000"/>
              <a:headEnd/>
              <a:tailEnd/>
            </a:ln>
          </p:spPr>
          <p:txBody>
            <a:bodyPr wrap="none" anchor="ctr"/>
            <a:lstStyle/>
            <a:p>
              <a:endParaRPr lang="en-US"/>
            </a:p>
          </p:txBody>
        </p:sp>
        <p:sp>
          <p:nvSpPr>
            <p:cNvPr id="36894" name="Rectangle 30"/>
            <p:cNvSpPr>
              <a:spLocks noChangeArrowheads="1"/>
            </p:cNvSpPr>
            <p:nvPr/>
          </p:nvSpPr>
          <p:spPr bwMode="auto">
            <a:xfrm>
              <a:off x="3792" y="1488"/>
              <a:ext cx="144" cy="192"/>
            </a:xfrm>
            <a:prstGeom prst="rect">
              <a:avLst/>
            </a:prstGeom>
            <a:solidFill>
              <a:srgbClr val="66FF66"/>
            </a:solidFill>
            <a:ln w="19050">
              <a:solidFill>
                <a:schemeClr val="tx1"/>
              </a:solidFill>
              <a:miter lim="800000"/>
              <a:headEnd/>
              <a:tailEnd/>
            </a:ln>
          </p:spPr>
          <p:txBody>
            <a:bodyPr wrap="none" anchor="ctr"/>
            <a:lstStyle/>
            <a:p>
              <a:endParaRPr lang="en-US"/>
            </a:p>
          </p:txBody>
        </p:sp>
        <p:sp>
          <p:nvSpPr>
            <p:cNvPr id="36895" name="Rectangle 31"/>
            <p:cNvSpPr>
              <a:spLocks noChangeArrowheads="1"/>
            </p:cNvSpPr>
            <p:nvPr/>
          </p:nvSpPr>
          <p:spPr bwMode="auto">
            <a:xfrm>
              <a:off x="3792" y="768"/>
              <a:ext cx="144" cy="192"/>
            </a:xfrm>
            <a:prstGeom prst="rect">
              <a:avLst/>
            </a:prstGeom>
            <a:solidFill>
              <a:srgbClr val="66FFFF"/>
            </a:solidFill>
            <a:ln w="19050">
              <a:solidFill>
                <a:schemeClr val="tx1"/>
              </a:solidFill>
              <a:miter lim="800000"/>
              <a:headEnd/>
              <a:tailEnd/>
            </a:ln>
          </p:spPr>
          <p:txBody>
            <a:bodyPr wrap="none" anchor="ctr"/>
            <a:lstStyle/>
            <a:p>
              <a:endParaRPr lang="en-US"/>
            </a:p>
          </p:txBody>
        </p:sp>
        <p:sp>
          <p:nvSpPr>
            <p:cNvPr id="36896" name="Text Box 32"/>
            <p:cNvSpPr txBox="1">
              <a:spLocks noChangeArrowheads="1"/>
            </p:cNvSpPr>
            <p:nvPr/>
          </p:nvSpPr>
          <p:spPr bwMode="auto">
            <a:xfrm>
              <a:off x="3936" y="998"/>
              <a:ext cx="1584" cy="231"/>
            </a:xfrm>
            <a:prstGeom prst="rect">
              <a:avLst/>
            </a:prstGeom>
            <a:noFill/>
            <a:ln w="9525">
              <a:noFill/>
              <a:miter lim="800000"/>
              <a:headEnd/>
              <a:tailEnd/>
            </a:ln>
          </p:spPr>
          <p:txBody>
            <a:bodyPr>
              <a:spAutoFit/>
            </a:bodyPr>
            <a:lstStyle/>
            <a:p>
              <a:pPr eaLnBrk="1" hangingPunct="1">
                <a:spcBef>
                  <a:spcPct val="50000"/>
                </a:spcBef>
              </a:pPr>
              <a:r>
                <a:rPr lang="en-US" b="1"/>
                <a:t>European American</a:t>
              </a:r>
            </a:p>
          </p:txBody>
        </p:sp>
        <p:sp>
          <p:nvSpPr>
            <p:cNvPr id="36897" name="Text Box 33"/>
            <p:cNvSpPr txBox="1">
              <a:spLocks noChangeArrowheads="1"/>
            </p:cNvSpPr>
            <p:nvPr/>
          </p:nvSpPr>
          <p:spPr bwMode="auto">
            <a:xfrm>
              <a:off x="3936" y="1238"/>
              <a:ext cx="1392" cy="231"/>
            </a:xfrm>
            <a:prstGeom prst="rect">
              <a:avLst/>
            </a:prstGeom>
            <a:noFill/>
            <a:ln w="9525">
              <a:noFill/>
              <a:miter lim="800000"/>
              <a:headEnd/>
              <a:tailEnd/>
            </a:ln>
          </p:spPr>
          <p:txBody>
            <a:bodyPr>
              <a:spAutoFit/>
            </a:bodyPr>
            <a:lstStyle/>
            <a:p>
              <a:pPr eaLnBrk="1" hangingPunct="1">
                <a:spcBef>
                  <a:spcPct val="50000"/>
                </a:spcBef>
              </a:pPr>
              <a:r>
                <a:rPr lang="en-US" b="1"/>
                <a:t>Chinese</a:t>
              </a:r>
            </a:p>
          </p:txBody>
        </p:sp>
        <p:sp>
          <p:nvSpPr>
            <p:cNvPr id="36898" name="Text Box 34"/>
            <p:cNvSpPr txBox="1">
              <a:spLocks noChangeArrowheads="1"/>
            </p:cNvSpPr>
            <p:nvPr/>
          </p:nvSpPr>
          <p:spPr bwMode="auto">
            <a:xfrm>
              <a:off x="3936" y="1478"/>
              <a:ext cx="1392" cy="231"/>
            </a:xfrm>
            <a:prstGeom prst="rect">
              <a:avLst/>
            </a:prstGeom>
            <a:noFill/>
            <a:ln w="9525">
              <a:noFill/>
              <a:miter lim="800000"/>
              <a:headEnd/>
              <a:tailEnd/>
            </a:ln>
          </p:spPr>
          <p:txBody>
            <a:bodyPr>
              <a:spAutoFit/>
            </a:bodyPr>
            <a:lstStyle/>
            <a:p>
              <a:pPr eaLnBrk="1" hangingPunct="1">
                <a:spcBef>
                  <a:spcPct val="50000"/>
                </a:spcBef>
              </a:pPr>
              <a:r>
                <a:rPr lang="en-US" b="1"/>
                <a:t>Japanese</a:t>
              </a:r>
            </a:p>
          </p:txBody>
        </p:sp>
        <p:sp>
          <p:nvSpPr>
            <p:cNvPr id="36899" name="Text Box 35"/>
            <p:cNvSpPr txBox="1">
              <a:spLocks noChangeArrowheads="1"/>
            </p:cNvSpPr>
            <p:nvPr/>
          </p:nvSpPr>
          <p:spPr bwMode="auto">
            <a:xfrm>
              <a:off x="3936" y="758"/>
              <a:ext cx="1392" cy="231"/>
            </a:xfrm>
            <a:prstGeom prst="rect">
              <a:avLst/>
            </a:prstGeom>
            <a:noFill/>
            <a:ln w="9525">
              <a:noFill/>
              <a:miter lim="800000"/>
              <a:headEnd/>
              <a:tailEnd/>
            </a:ln>
          </p:spPr>
          <p:txBody>
            <a:bodyPr>
              <a:spAutoFit/>
            </a:bodyPr>
            <a:lstStyle/>
            <a:p>
              <a:pPr eaLnBrk="1" hangingPunct="1">
                <a:spcBef>
                  <a:spcPct val="50000"/>
                </a:spcBef>
              </a:pPr>
              <a:r>
                <a:rPr lang="en-US" b="1"/>
                <a:t>Asian American</a:t>
              </a:r>
            </a:p>
          </p:txBody>
        </p:sp>
      </p:grpSp>
      <p:grpSp>
        <p:nvGrpSpPr>
          <p:cNvPr id="4" name="Group 36"/>
          <p:cNvGrpSpPr>
            <a:grpSpLocks/>
          </p:cNvGrpSpPr>
          <p:nvPr/>
        </p:nvGrpSpPr>
        <p:grpSpPr bwMode="auto">
          <a:xfrm>
            <a:off x="7696200" y="5562600"/>
            <a:ext cx="1219200" cy="1066800"/>
            <a:chOff x="4848" y="3504"/>
            <a:chExt cx="768" cy="672"/>
          </a:xfrm>
        </p:grpSpPr>
        <p:sp>
          <p:nvSpPr>
            <p:cNvPr id="36870" name="Oval 37"/>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36871" name="Line 38"/>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36872" name="Line 39"/>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36873" name="AutoShape 40"/>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74" name="AutoShape 41"/>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75" name="AutoShape 42"/>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76" name="AutoShape 43"/>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77" name="AutoShape 44"/>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78" name="AutoShape 45"/>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79" name="AutoShape 46"/>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0" name="AutoShape 47"/>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1" name="AutoShape 48"/>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2" name="AutoShape 49"/>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3" name="AutoShape 50"/>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4" name="AutoShape 51"/>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5" name="AutoShape 52"/>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6" name="AutoShape 53"/>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7" name="Line 54"/>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36888" name="AutoShape 55"/>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89" name="AutoShape 56"/>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36890" name="AutoShape 57"/>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a:xfrm>
            <a:off x="539552" y="404664"/>
            <a:ext cx="8183880" cy="936104"/>
          </a:xfrm>
        </p:spPr>
        <p:txBody>
          <a:bodyPr>
            <a:normAutofit/>
          </a:bodyPr>
          <a:lstStyle/>
          <a:p>
            <a:pPr eaLnBrk="1" hangingPunct="1">
              <a:defRPr/>
            </a:pPr>
            <a:r>
              <a:rPr lang="en-US" sz="2400" dirty="0" smtClean="0"/>
              <a:t>Box 10-1: Asian students higher on math scores; Figures 10-6 and 10-7 Differences:</a:t>
            </a:r>
          </a:p>
        </p:txBody>
      </p:sp>
      <p:sp>
        <p:nvSpPr>
          <p:cNvPr id="360451" name="Rectangle 3"/>
          <p:cNvSpPr>
            <a:spLocks noGrp="1" noChangeArrowheads="1"/>
          </p:cNvSpPr>
          <p:nvPr>
            <p:ph idx="1"/>
          </p:nvPr>
        </p:nvSpPr>
        <p:spPr>
          <a:xfrm>
            <a:off x="502920" y="1484784"/>
            <a:ext cx="8183880" cy="4320480"/>
          </a:xfrm>
        </p:spPr>
        <p:txBody>
          <a:bodyPr>
            <a:normAutofit lnSpcReduction="10000"/>
          </a:bodyPr>
          <a:lstStyle/>
          <a:p>
            <a:pPr eaLnBrk="1" hangingPunct="1">
              <a:lnSpc>
                <a:spcPct val="90000"/>
              </a:lnSpc>
              <a:defRPr/>
            </a:pPr>
            <a:r>
              <a:rPr lang="en-US" sz="2400" dirty="0" smtClean="0"/>
              <a:t> Chinese and Japanese mothers see academics as most important thing a child does. </a:t>
            </a:r>
          </a:p>
          <a:p>
            <a:pPr eaLnBrk="1" hangingPunct="1">
              <a:lnSpc>
                <a:spcPct val="90000"/>
              </a:lnSpc>
              <a:defRPr/>
            </a:pPr>
            <a:r>
              <a:rPr lang="en-US" sz="2400" dirty="0" smtClean="0"/>
              <a:t>They are more likely to help children with homework. Strictly monitor children's homework and play time. </a:t>
            </a:r>
            <a:r>
              <a:rPr lang="en-US" sz="2400" dirty="0" smtClean="0"/>
              <a:t>intelligence </a:t>
            </a:r>
            <a:r>
              <a:rPr lang="en-US" sz="2400" dirty="0" smtClean="0"/>
              <a:t>is innate but attribute the success </a:t>
            </a:r>
            <a:r>
              <a:rPr lang="en-US" sz="2400" dirty="0" smtClean="0"/>
              <a:t>o</a:t>
            </a:r>
          </a:p>
          <a:p>
            <a:pPr>
              <a:lnSpc>
                <a:spcPct val="90000"/>
              </a:lnSpc>
              <a:defRPr/>
            </a:pPr>
            <a:r>
              <a:rPr lang="en-US" sz="2400" dirty="0" smtClean="0"/>
              <a:t>They do not think that f </a:t>
            </a:r>
            <a:r>
              <a:rPr lang="en-US" sz="2400" dirty="0" smtClean="0"/>
              <a:t>their children to studying hard. This is an </a:t>
            </a:r>
            <a:r>
              <a:rPr lang="en-US" sz="2400" b="1" dirty="0" smtClean="0"/>
              <a:t>incremental</a:t>
            </a:r>
            <a:r>
              <a:rPr lang="en-US" sz="2400" dirty="0" smtClean="0"/>
              <a:t> theory of intelligence as a body of skills that can be increased with effort. </a:t>
            </a:r>
          </a:p>
          <a:p>
            <a:pPr eaLnBrk="1" hangingPunct="1">
              <a:lnSpc>
                <a:spcPct val="90000"/>
              </a:lnSpc>
              <a:defRPr/>
            </a:pPr>
            <a:r>
              <a:rPr lang="en-US" sz="2400" dirty="0" smtClean="0"/>
              <a:t>They think their children are average, while American mothers think their children are smarter than they really are. </a:t>
            </a:r>
          </a:p>
          <a:p>
            <a:pPr eaLnBrk="1" hangingPunct="1">
              <a:lnSpc>
                <a:spcPct val="90000"/>
              </a:lnSpc>
              <a:buFont typeface="Wingdings" pitchFamily="2" charset="2"/>
              <a:buNone/>
              <a:defRPr/>
            </a:pPr>
            <a:endParaRPr lang="en-US"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502920" y="404664"/>
            <a:ext cx="8183880" cy="1512168"/>
          </a:xfrm>
        </p:spPr>
        <p:txBody>
          <a:bodyPr>
            <a:normAutofit/>
          </a:bodyPr>
          <a:lstStyle/>
          <a:p>
            <a:pPr eaLnBrk="1" hangingPunct="1">
              <a:defRPr/>
            </a:pPr>
            <a:r>
              <a:rPr lang="en-US" sz="2800" b="1" dirty="0" smtClean="0"/>
              <a:t>Characteristics of successful intervention programs</a:t>
            </a:r>
          </a:p>
        </p:txBody>
      </p:sp>
      <p:sp>
        <p:nvSpPr>
          <p:cNvPr id="370691" name="Rectangle 3"/>
          <p:cNvSpPr>
            <a:spLocks noGrp="1" noChangeArrowheads="1"/>
          </p:cNvSpPr>
          <p:nvPr>
            <p:ph idx="1"/>
          </p:nvPr>
        </p:nvSpPr>
        <p:spPr>
          <a:xfrm>
            <a:off x="502920" y="2132856"/>
            <a:ext cx="8183880" cy="3672408"/>
          </a:xfrm>
        </p:spPr>
        <p:txBody>
          <a:bodyPr>
            <a:normAutofit/>
          </a:bodyPr>
          <a:lstStyle/>
          <a:p>
            <a:pPr lvl="1" eaLnBrk="1" hangingPunct="1">
              <a:lnSpc>
                <a:spcPct val="80000"/>
              </a:lnSpc>
              <a:buFont typeface="Wingdings" pitchFamily="2" charset="2"/>
              <a:buChar char="v"/>
              <a:defRPr/>
            </a:pPr>
            <a:r>
              <a:rPr lang="en-US" sz="1800" b="1" dirty="0" smtClean="0"/>
              <a:t>Timing: Must begin by age 2 and continue until kindergarten;</a:t>
            </a:r>
          </a:p>
          <a:p>
            <a:pPr lvl="2" eaLnBrk="1" hangingPunct="1">
              <a:lnSpc>
                <a:spcPct val="80000"/>
              </a:lnSpc>
              <a:buClr>
                <a:schemeClr val="tx1"/>
              </a:buClr>
              <a:defRPr/>
            </a:pPr>
            <a:r>
              <a:rPr lang="en-US" sz="1600" b="1" dirty="0" smtClean="0"/>
              <a:t>Suggests Critical or Sensitive Period </a:t>
            </a:r>
          </a:p>
          <a:p>
            <a:pPr lvl="1" eaLnBrk="1" hangingPunct="1">
              <a:lnSpc>
                <a:spcPct val="80000"/>
              </a:lnSpc>
              <a:buFont typeface="Wingdings" pitchFamily="2" charset="2"/>
              <a:buChar char="v"/>
              <a:defRPr/>
            </a:pPr>
            <a:r>
              <a:rPr lang="en-US" sz="1800" b="1" dirty="0" smtClean="0"/>
              <a:t>Intensity: Success influenced by how much time is spent in the program. </a:t>
            </a:r>
          </a:p>
          <a:p>
            <a:pPr lvl="2" eaLnBrk="1" hangingPunct="1">
              <a:lnSpc>
                <a:spcPct val="80000"/>
              </a:lnSpc>
              <a:buClr>
                <a:schemeClr val="tx1"/>
              </a:buClr>
              <a:defRPr/>
            </a:pPr>
            <a:r>
              <a:rPr lang="en-US" sz="1600" b="1" dirty="0" smtClean="0"/>
              <a:t>continued </a:t>
            </a:r>
            <a:r>
              <a:rPr lang="en-US" sz="1600" b="1" dirty="0" smtClean="0"/>
              <a:t>intervention had beneficial effects, but not as much as the early intervention. </a:t>
            </a:r>
          </a:p>
          <a:p>
            <a:pPr lvl="1" eaLnBrk="1" hangingPunct="1">
              <a:lnSpc>
                <a:spcPct val="80000"/>
              </a:lnSpc>
              <a:buFont typeface="Wingdings" pitchFamily="2" charset="2"/>
              <a:buChar char="v"/>
              <a:defRPr/>
            </a:pPr>
            <a:r>
              <a:rPr lang="en-US" sz="1800" b="1" dirty="0" smtClean="0"/>
              <a:t>Direct provision of learning experiences to children (as opposed to working only with parents). </a:t>
            </a:r>
          </a:p>
          <a:p>
            <a:pPr lvl="2" eaLnBrk="1" hangingPunct="1">
              <a:lnSpc>
                <a:spcPct val="80000"/>
              </a:lnSpc>
              <a:buClr>
                <a:schemeClr val="tx1"/>
              </a:buClr>
              <a:defRPr/>
            </a:pPr>
            <a:r>
              <a:rPr lang="en-US" sz="1600" b="1" dirty="0" smtClean="0"/>
              <a:t>Must be academically oriented, not just play. </a:t>
            </a:r>
          </a:p>
          <a:p>
            <a:pPr lvl="1" eaLnBrk="1" hangingPunct="1">
              <a:lnSpc>
                <a:spcPct val="80000"/>
              </a:lnSpc>
              <a:buFont typeface="Wingdings" pitchFamily="2" charset="2"/>
              <a:buChar char="v"/>
              <a:defRPr/>
            </a:pPr>
            <a:r>
              <a:rPr lang="en-US" sz="1800" b="1" dirty="0" smtClean="0"/>
              <a:t>Environmental maintenance of </a:t>
            </a:r>
            <a:r>
              <a:rPr lang="en-US" sz="1800" b="1" dirty="0" smtClean="0"/>
              <a:t>development</a:t>
            </a:r>
            <a:endParaRPr lang="en-US" sz="1800" b="1" dirty="0" smtClean="0"/>
          </a:p>
          <a:p>
            <a:pPr lvl="1" eaLnBrk="1" hangingPunct="1">
              <a:lnSpc>
                <a:spcPct val="80000"/>
              </a:lnSpc>
              <a:buFont typeface="Wingdings" pitchFamily="2" charset="2"/>
              <a:buNone/>
              <a:defRPr/>
            </a:pPr>
            <a:r>
              <a:rPr lang="en-US" sz="1800" b="1" dirty="0" smtClean="0">
                <a:solidFill>
                  <a:srgbClr val="FFFF00"/>
                </a:solidFill>
              </a:rPr>
              <a:t>." </a:t>
            </a:r>
            <a:r>
              <a:rPr lang="en-US" sz="1800" b="1" dirty="0" smtClean="0">
                <a:solidFill>
                  <a:srgbClr val="FFFF00"/>
                </a:solidFill>
              </a:rPr>
              <a:t/>
            </a:r>
            <a:br>
              <a:rPr lang="en-US" sz="1800" b="1" dirty="0" smtClean="0">
                <a:solidFill>
                  <a:srgbClr val="FFFF00"/>
                </a:solidFill>
              </a:rPr>
            </a:br>
            <a:endParaRPr lang="en-US" sz="1800" b="1" dirty="0" smtClean="0">
              <a:solidFill>
                <a:srgbClr val="FFFF00"/>
              </a:solidFill>
            </a:endParaRPr>
          </a:p>
          <a:p>
            <a:pPr lvl="1" eaLnBrk="1" hangingPunct="1">
              <a:lnSpc>
                <a:spcPct val="80000"/>
              </a:lnSpc>
              <a:defRPr/>
            </a:pPr>
            <a:endParaRPr lang="en-US" sz="600" b="1" dirty="0" smtClean="0"/>
          </a:p>
          <a:p>
            <a:pPr lvl="2" eaLnBrk="1" hangingPunct="1">
              <a:lnSpc>
                <a:spcPct val="80000"/>
              </a:lnSpc>
              <a:defRPr/>
            </a:pPr>
            <a:endParaRPr lang="en-US" sz="600" b="1" dirty="0" smtClean="0"/>
          </a:p>
          <a:p>
            <a:pPr lvl="2" eaLnBrk="1" hangingPunct="1">
              <a:lnSpc>
                <a:spcPct val="80000"/>
              </a:lnSpc>
              <a:defRPr/>
            </a:pPr>
            <a:endParaRPr lang="en-US" sz="1800" b="1" dirty="0" smtClean="0"/>
          </a:p>
          <a:p>
            <a:pPr eaLnBrk="1" hangingPunct="1">
              <a:lnSpc>
                <a:spcPct val="80000"/>
              </a:lnSpc>
              <a:defRPr/>
            </a:pPr>
            <a:endParaRPr lang="en-US" sz="2000" dirty="0" smtClean="0"/>
          </a:p>
        </p:txBody>
      </p:sp>
      <p:grpSp>
        <p:nvGrpSpPr>
          <p:cNvPr id="2" name="Group 4"/>
          <p:cNvGrpSpPr>
            <a:grpSpLocks/>
          </p:cNvGrpSpPr>
          <p:nvPr/>
        </p:nvGrpSpPr>
        <p:grpSpPr bwMode="auto">
          <a:xfrm>
            <a:off x="7696200" y="5562600"/>
            <a:ext cx="1219200" cy="1066800"/>
            <a:chOff x="4848" y="3504"/>
            <a:chExt cx="768" cy="672"/>
          </a:xfrm>
        </p:grpSpPr>
        <p:sp>
          <p:nvSpPr>
            <p:cNvPr id="46085" name="Oval 5"/>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46086" name="Line 6"/>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46087" name="Line 7"/>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46088" name="AutoShape 8"/>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89" name="AutoShape 9"/>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0" name="AutoShape 10"/>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1" name="AutoShape 11"/>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2" name="AutoShape 12"/>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3" name="AutoShape 13"/>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4" name="AutoShape 14"/>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5" name="AutoShape 15"/>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6" name="AutoShape 16"/>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7" name="AutoShape 17"/>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8" name="AutoShape 18"/>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099" name="AutoShape 19"/>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100" name="AutoShape 20"/>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101" name="AutoShape 21"/>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102" name="Line 22"/>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46103" name="AutoShape 23"/>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104" name="AutoShape 24"/>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6105" name="AutoShape 25"/>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1371600" y="692696"/>
            <a:ext cx="6477000" cy="864096"/>
          </a:xfrm>
        </p:spPr>
        <p:txBody>
          <a:bodyPr>
            <a:normAutofit/>
          </a:bodyPr>
          <a:lstStyle/>
          <a:p>
            <a:pPr algn="ctr" eaLnBrk="1" hangingPunct="1">
              <a:defRPr/>
            </a:pPr>
            <a:r>
              <a:rPr lang="en-US" sz="2000" b="1" dirty="0" smtClean="0"/>
              <a:t>Beyond The Norms: Giftedness And Mental Retardation</a:t>
            </a:r>
          </a:p>
        </p:txBody>
      </p:sp>
      <p:sp>
        <p:nvSpPr>
          <p:cNvPr id="372739" name="Rectangle 3"/>
          <p:cNvSpPr>
            <a:spLocks noGrp="1" noChangeArrowheads="1"/>
          </p:cNvSpPr>
          <p:nvPr>
            <p:ph idx="1"/>
          </p:nvPr>
        </p:nvSpPr>
        <p:spPr>
          <a:xfrm>
            <a:off x="1066800" y="1600200"/>
            <a:ext cx="7467600" cy="4070350"/>
          </a:xfrm>
        </p:spPr>
        <p:txBody>
          <a:bodyPr>
            <a:normAutofit/>
          </a:bodyPr>
          <a:lstStyle/>
          <a:p>
            <a:pPr eaLnBrk="1" hangingPunct="1">
              <a:defRPr/>
            </a:pPr>
            <a:r>
              <a:rPr lang="en-US" sz="2800" u="sng" dirty="0" smtClean="0"/>
              <a:t>Intellectual giftedness</a:t>
            </a:r>
            <a:r>
              <a:rPr lang="en-US" sz="2800" dirty="0" smtClean="0"/>
              <a:t>: IQ over 130</a:t>
            </a:r>
          </a:p>
          <a:p>
            <a:pPr eaLnBrk="1" hangingPunct="1">
              <a:defRPr/>
            </a:pPr>
            <a:endParaRPr lang="en-US" sz="900" dirty="0" smtClean="0"/>
          </a:p>
          <a:p>
            <a:pPr eaLnBrk="1" hangingPunct="1">
              <a:defRPr/>
            </a:pPr>
            <a:r>
              <a:rPr lang="en-US" sz="2800" u="sng" dirty="0" smtClean="0"/>
              <a:t>Mental retardation</a:t>
            </a:r>
            <a:r>
              <a:rPr lang="en-US" sz="2800" dirty="0" smtClean="0"/>
              <a:t>: IQ below 70</a:t>
            </a:r>
          </a:p>
          <a:p>
            <a:pPr eaLnBrk="1" hangingPunct="1">
              <a:defRPr/>
            </a:pPr>
            <a:endParaRPr lang="en-US" sz="900" dirty="0" smtClean="0"/>
          </a:p>
          <a:p>
            <a:pPr eaLnBrk="1" hangingPunct="1">
              <a:defRPr/>
            </a:pPr>
            <a:r>
              <a:rPr lang="en-US" sz="2800" u="sng" dirty="0" smtClean="0"/>
              <a:t>Learning disabilities</a:t>
            </a:r>
            <a:r>
              <a:rPr lang="en-US" sz="2800" dirty="0" smtClean="0"/>
              <a:t>: speech, language, or reading impairments;</a:t>
            </a:r>
          </a:p>
          <a:p>
            <a:pPr lvl="1" eaLnBrk="1" hangingPunct="1">
              <a:defRPr/>
            </a:pPr>
            <a:r>
              <a:rPr lang="en-US" sz="2400" dirty="0" smtClean="0"/>
              <a:t>These are not deficits in general intelligence.</a:t>
            </a:r>
          </a:p>
          <a:p>
            <a:pPr lvl="1" eaLnBrk="1" hangingPunct="1">
              <a:defRPr/>
            </a:pPr>
            <a:r>
              <a:rPr lang="en-US" sz="2400" dirty="0" smtClean="0"/>
              <a:t>They are deficits in specific abilities</a:t>
            </a:r>
          </a:p>
          <a:p>
            <a:pPr lvl="1" eaLnBrk="1" hangingPunct="1">
              <a:defRPr/>
            </a:pPr>
            <a:r>
              <a:rPr lang="en-US" sz="2400" dirty="0" smtClean="0"/>
              <a:t>.</a:t>
            </a:r>
            <a:endParaRPr lang="en-US" sz="2400" dirty="0" smtClean="0"/>
          </a:p>
          <a:p>
            <a:pPr eaLnBrk="1" hangingPunct="1">
              <a:buFont typeface="Wingdings" pitchFamily="2" charset="2"/>
              <a:buNone/>
              <a:defRPr/>
            </a:pPr>
            <a:endParaRPr lang="en-US" sz="900" dirty="0" smtClean="0"/>
          </a:p>
        </p:txBody>
      </p:sp>
      <p:grpSp>
        <p:nvGrpSpPr>
          <p:cNvPr id="2" name="Group 5"/>
          <p:cNvGrpSpPr>
            <a:grpSpLocks/>
          </p:cNvGrpSpPr>
          <p:nvPr/>
        </p:nvGrpSpPr>
        <p:grpSpPr bwMode="auto">
          <a:xfrm>
            <a:off x="7696200" y="5562600"/>
            <a:ext cx="1219200" cy="1066800"/>
            <a:chOff x="4848" y="3504"/>
            <a:chExt cx="768" cy="672"/>
          </a:xfrm>
        </p:grpSpPr>
        <p:sp>
          <p:nvSpPr>
            <p:cNvPr id="47109" name="Oval 6"/>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47110" name="Line 7"/>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47111" name="Line 8"/>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47112" name="AutoShape 9"/>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3" name="AutoShape 10"/>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4" name="AutoShape 11"/>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5" name="AutoShape 12"/>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6" name="AutoShape 13"/>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7" name="AutoShape 14"/>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8" name="AutoShape 15"/>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19" name="AutoShape 16"/>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0" name="AutoShape 17"/>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1" name="AutoShape 18"/>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2" name="AutoShape 19"/>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3" name="AutoShape 20"/>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4" name="AutoShape 21"/>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5" name="AutoShape 22"/>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6" name="Line 23"/>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47127" name="AutoShape 24"/>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8" name="AutoShape 25"/>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47129" name="AutoShape 26"/>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77240" cy="5707621"/>
          </a:xfrm>
        </p:spPr>
        <p:txBody>
          <a:bodyPr>
            <a:normAutofit/>
          </a:bodyPr>
          <a:lstStyle/>
          <a:p>
            <a:pPr marL="0" indent="0" algn="l">
              <a:buNone/>
            </a:pPr>
            <a:r>
              <a:rPr lang="en-US" sz="2000" i="1" dirty="0" smtClean="0">
                <a:solidFill>
                  <a:schemeClr val="accent1"/>
                </a:solidFill>
                <a:effectLst>
                  <a:outerShdw blurRad="38100" dist="38100" dir="2700000" algn="tl">
                    <a:srgbClr val="000000">
                      <a:alpha val="43137"/>
                    </a:srgbClr>
                  </a:outerShdw>
                </a:effectLst>
              </a:rPr>
              <a:t>Wechsler </a:t>
            </a:r>
            <a:r>
              <a:rPr lang="en-US" sz="2000" i="1" dirty="0">
                <a:solidFill>
                  <a:schemeClr val="accent1"/>
                </a:solidFill>
                <a:effectLst>
                  <a:outerShdw blurRad="38100" dist="38100" dir="2700000" algn="tl">
                    <a:srgbClr val="000000">
                      <a:alpha val="43137"/>
                    </a:srgbClr>
                  </a:outerShdw>
                </a:effectLst>
              </a:rPr>
              <a:t>intelligence test</a:t>
            </a:r>
            <a:r>
              <a:rPr lang="en-US" dirty="0"/>
              <a:t>: </a:t>
            </a:r>
            <a:endParaRPr lang="en-US" dirty="0" smtClean="0"/>
          </a:p>
          <a:p>
            <a:pPr marL="0" indent="0" algn="l">
              <a:buNone/>
            </a:pPr>
            <a:r>
              <a:rPr lang="en-US" sz="2000" dirty="0" smtClean="0"/>
              <a:t>Constructed </a:t>
            </a:r>
            <a:r>
              <a:rPr lang="en-US" sz="2000" dirty="0"/>
              <a:t>by David Wechsler at New york university in 1939 the original test gone through several revisions the latest revision is </a:t>
            </a:r>
            <a:r>
              <a:rPr lang="en-US" sz="2000" dirty="0" err="1" smtClean="0"/>
              <a:t>lll</a:t>
            </a:r>
            <a:endParaRPr lang="en-US" sz="2000" dirty="0" smtClean="0"/>
          </a:p>
          <a:p>
            <a:pPr marL="0" indent="0" algn="l">
              <a:buNone/>
            </a:pPr>
            <a:endParaRPr lang="en-US" sz="2000" dirty="0"/>
          </a:p>
          <a:p>
            <a:pPr marL="0" indent="0" algn="l">
              <a:buNone/>
            </a:pPr>
            <a:r>
              <a:rPr lang="en-US" sz="2000" dirty="0"/>
              <a:t>WAIS </a:t>
            </a:r>
            <a:r>
              <a:rPr lang="en-US" sz="2000" dirty="0" err="1"/>
              <a:t>lll</a:t>
            </a:r>
            <a:r>
              <a:rPr lang="en-US" sz="2000" dirty="0"/>
              <a:t> : is designed for person 16-89</a:t>
            </a:r>
          </a:p>
          <a:p>
            <a:pPr marL="0" indent="0" algn="l">
              <a:buNone/>
            </a:pPr>
            <a:r>
              <a:rPr lang="en-US" sz="2000" dirty="0"/>
              <a:t>WISC </a:t>
            </a:r>
            <a:r>
              <a:rPr lang="en-US" sz="2000" dirty="0" err="1"/>
              <a:t>lll</a:t>
            </a:r>
            <a:r>
              <a:rPr lang="en-US" sz="2000" dirty="0"/>
              <a:t> : ( Wechsler intelligence scale years for children) designed for age 5-15</a:t>
            </a:r>
          </a:p>
          <a:p>
            <a:pPr marL="0" indent="0" algn="l">
              <a:buNone/>
            </a:pPr>
            <a:r>
              <a:rPr lang="en-US" sz="2000" dirty="0"/>
              <a:t>WPPSI-R: (Wechsler preschool and primary scale of intelligence – Revised) for children of </a:t>
            </a:r>
            <a:r>
              <a:rPr lang="en-US" sz="2000" dirty="0" smtClean="0"/>
              <a:t>4-6</a:t>
            </a:r>
          </a:p>
          <a:p>
            <a:pPr marL="0" indent="0" algn="l">
              <a:buNone/>
            </a:pPr>
            <a:endParaRPr lang="en-US" sz="2000" dirty="0"/>
          </a:p>
          <a:p>
            <a:pPr marL="0" indent="0" algn="l">
              <a:buNone/>
            </a:pPr>
            <a:r>
              <a:rPr lang="en-US" sz="2000" dirty="0"/>
              <a:t>Construction of the test: </a:t>
            </a:r>
            <a:r>
              <a:rPr lang="en-US" sz="2000" dirty="0" smtClean="0"/>
              <a:t>WAIS </a:t>
            </a:r>
            <a:r>
              <a:rPr lang="en-US" sz="2000" dirty="0"/>
              <a:t>comprises </a:t>
            </a:r>
            <a:r>
              <a:rPr lang="en-US" sz="2000" dirty="0" err="1"/>
              <a:t>ll</a:t>
            </a:r>
            <a:r>
              <a:rPr lang="en-US" sz="2000" dirty="0"/>
              <a:t> sub tests made up </a:t>
            </a:r>
            <a:r>
              <a:rPr lang="en-US" sz="2000" dirty="0" smtClean="0"/>
              <a:t>to</a:t>
            </a:r>
          </a:p>
          <a:p>
            <a:pPr marL="0" indent="0" algn="l">
              <a:buNone/>
            </a:pPr>
            <a:r>
              <a:rPr lang="en-US" sz="2000" dirty="0" smtClean="0"/>
              <a:t> 6-verbal</a:t>
            </a:r>
          </a:p>
          <a:p>
            <a:pPr marL="0" indent="0" algn="l">
              <a:buNone/>
            </a:pPr>
            <a:r>
              <a:rPr lang="en-US" sz="2000" dirty="0" smtClean="0"/>
              <a:t> 5 performance</a:t>
            </a:r>
            <a:endParaRPr lang="en-US" sz="2000" dirty="0"/>
          </a:p>
          <a:p>
            <a:pPr marL="0" indent="0" algn="l">
              <a:buNone/>
            </a:pPr>
            <a:endParaRPr lang="ar-IQ" dirty="0"/>
          </a:p>
        </p:txBody>
      </p:sp>
    </p:spTree>
    <p:extLst>
      <p:ext uri="{BB962C8B-B14F-4D97-AF65-F5344CB8AC3E}">
        <p14:creationId xmlns="" xmlns:p14="http://schemas.microsoft.com/office/powerpoint/2010/main" val="18848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8817"/>
            <a:ext cx="7125113" cy="924475"/>
          </a:xfrm>
        </p:spPr>
        <p:txBody>
          <a:bodyPr/>
          <a:lstStyle/>
          <a:p>
            <a:r>
              <a:rPr lang="en-US" sz="2400" i="1" dirty="0">
                <a:effectLst>
                  <a:outerShdw blurRad="38100" dist="38100" dir="2700000" algn="tl">
                    <a:srgbClr val="000000">
                      <a:alpha val="43137"/>
                    </a:srgbClr>
                  </a:outerShdw>
                </a:effectLst>
              </a:rPr>
              <a:t>Verbal skills:</a:t>
            </a:r>
            <a:endParaRPr lang="ar-IQ" sz="24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764705"/>
            <a:ext cx="8637280" cy="6093296"/>
          </a:xfrm>
        </p:spPr>
        <p:txBody>
          <a:bodyPr>
            <a:normAutofit fontScale="92500" lnSpcReduction="20000"/>
          </a:bodyPr>
          <a:lstStyle/>
          <a:p>
            <a:pPr marL="0" indent="0" algn="l">
              <a:buNone/>
            </a:pPr>
            <a:r>
              <a:rPr lang="en-US" sz="2400" dirty="0"/>
              <a:t/>
            </a:r>
            <a:br>
              <a:rPr lang="en-US" sz="2400" dirty="0"/>
            </a:br>
            <a:r>
              <a:rPr lang="en-US" sz="2400" dirty="0"/>
              <a:t>1.</a:t>
            </a:r>
            <a:r>
              <a:rPr lang="en-US" sz="2400" i="1" dirty="0">
                <a:effectLst>
                  <a:outerShdw blurRad="38100" dist="38100" dir="2700000" algn="tl">
                    <a:srgbClr val="000000">
                      <a:alpha val="43137"/>
                    </a:srgbClr>
                  </a:outerShdw>
                </a:effectLst>
              </a:rPr>
              <a:t> </a:t>
            </a:r>
            <a:r>
              <a:rPr lang="en-US" sz="2400" i="1" dirty="0">
                <a:solidFill>
                  <a:schemeClr val="accent1"/>
                </a:solidFill>
                <a:effectLst>
                  <a:outerShdw blurRad="38100" dist="38100" dir="2700000" algn="tl">
                    <a:srgbClr val="000000">
                      <a:alpha val="43137"/>
                    </a:srgbClr>
                  </a:outerShdw>
                </a:effectLst>
              </a:rPr>
              <a:t>Information</a:t>
            </a:r>
            <a:r>
              <a:rPr lang="en-US" sz="2400" dirty="0"/>
              <a:t>: </a:t>
            </a:r>
            <a:r>
              <a:rPr lang="en-US" sz="2400" dirty="0" smtClean="0"/>
              <a:t>this </a:t>
            </a:r>
            <a:r>
              <a:rPr lang="en-US" sz="2400" dirty="0"/>
              <a:t>sub tests covers general </a:t>
            </a:r>
            <a:r>
              <a:rPr lang="en-US" sz="2400" dirty="0" smtClean="0"/>
              <a:t>information</a:t>
            </a:r>
            <a:r>
              <a:rPr lang="en-US" sz="2400" dirty="0"/>
              <a:t/>
            </a:r>
            <a:br>
              <a:rPr lang="en-US" sz="2400" dirty="0"/>
            </a:br>
            <a:r>
              <a:rPr lang="en-US" sz="2400" dirty="0"/>
              <a:t>2. </a:t>
            </a:r>
            <a:r>
              <a:rPr lang="en-US" sz="2400" i="1" dirty="0">
                <a:solidFill>
                  <a:schemeClr val="accent1"/>
                </a:solidFill>
                <a:effectLst>
                  <a:outerShdw blurRad="38100" dist="38100" dir="2700000" algn="tl">
                    <a:srgbClr val="000000">
                      <a:alpha val="43137"/>
                    </a:srgbClr>
                  </a:outerShdw>
                </a:effectLst>
              </a:rPr>
              <a:t>Comprehension</a:t>
            </a:r>
            <a:r>
              <a:rPr lang="en-US" sz="2400" dirty="0"/>
              <a:t>: this sub test measures subjects knowledge of social conventions and common sense </a:t>
            </a:r>
            <a:br>
              <a:rPr lang="en-US" sz="2400" dirty="0"/>
            </a:br>
            <a:r>
              <a:rPr lang="en-US" sz="2400" dirty="0"/>
              <a:t>3. </a:t>
            </a:r>
            <a:r>
              <a:rPr lang="en-US" sz="2400" i="1" dirty="0">
                <a:solidFill>
                  <a:schemeClr val="accent1"/>
                </a:solidFill>
                <a:effectLst>
                  <a:outerShdw blurRad="38100" dist="38100" dir="2700000" algn="tl">
                    <a:srgbClr val="000000">
                      <a:alpha val="43137"/>
                    </a:srgbClr>
                  </a:outerShdw>
                </a:effectLst>
              </a:rPr>
              <a:t>Arithmetic</a:t>
            </a:r>
            <a:r>
              <a:rPr lang="en-US" sz="2400" dirty="0"/>
              <a:t> : the ability to do arithmetic and other simple calculations is reflected on this sub test which is adversely influenced by anxiety and poor attention and concentration.</a:t>
            </a:r>
            <a:br>
              <a:rPr lang="en-US" sz="2400" dirty="0"/>
            </a:br>
            <a:r>
              <a:rPr lang="en-US" sz="2400" dirty="0"/>
              <a:t>4. </a:t>
            </a:r>
            <a:r>
              <a:rPr lang="en-US" sz="2400" i="1" dirty="0">
                <a:solidFill>
                  <a:schemeClr val="accent1"/>
                </a:solidFill>
                <a:effectLst>
                  <a:outerShdw blurRad="38100" dist="38100" dir="2700000" algn="tl">
                    <a:srgbClr val="000000">
                      <a:alpha val="43137"/>
                    </a:srgbClr>
                  </a:outerShdw>
                </a:effectLst>
              </a:rPr>
              <a:t>Similarity</a:t>
            </a:r>
            <a:r>
              <a:rPr lang="en-US" sz="2400" dirty="0"/>
              <a:t>: This sub test is a sensitive indicator of intelligence it covers the ability </a:t>
            </a:r>
            <a:r>
              <a:rPr lang="en-US" sz="2400" dirty="0" smtClean="0"/>
              <a:t>to </a:t>
            </a:r>
            <a:r>
              <a:rPr lang="en-US" sz="2400" dirty="0"/>
              <a:t>abstract by asking subjects to explain the similarity between two things </a:t>
            </a:r>
            <a:br>
              <a:rPr lang="en-US" sz="2400" dirty="0"/>
            </a:br>
            <a:r>
              <a:rPr lang="en-US" sz="2400" dirty="0"/>
              <a:t>5. </a:t>
            </a:r>
            <a:r>
              <a:rPr lang="en-US" sz="2400" i="1" dirty="0">
                <a:solidFill>
                  <a:schemeClr val="accent1"/>
                </a:solidFill>
                <a:effectLst>
                  <a:outerShdw blurRad="38100" dist="38100" dir="2700000" algn="tl">
                    <a:srgbClr val="000000">
                      <a:alpha val="43137"/>
                    </a:srgbClr>
                  </a:outerShdw>
                </a:effectLst>
              </a:rPr>
              <a:t>Digit span</a:t>
            </a:r>
            <a:r>
              <a:rPr lang="en-US" sz="2400" dirty="0"/>
              <a:t>: immediate retention is measured in this sub test subject are asked to learn a series of two to nine digits, which are immediately recalled both forward and backward, anxiety, poor attention span , and brain dysfunction interfere with recall.</a:t>
            </a:r>
            <a:br>
              <a:rPr lang="en-US" sz="2400" dirty="0"/>
            </a:br>
            <a:r>
              <a:rPr lang="en-US" sz="2400" dirty="0"/>
              <a:t>6. </a:t>
            </a:r>
            <a:r>
              <a:rPr lang="en-US" sz="2400" i="1" dirty="0">
                <a:solidFill>
                  <a:schemeClr val="accent1"/>
                </a:solidFill>
                <a:effectLst>
                  <a:outerShdw blurRad="38100" dist="38100" dir="2700000" algn="tl">
                    <a:srgbClr val="000000">
                      <a:alpha val="43137"/>
                    </a:srgbClr>
                  </a:outerShdw>
                </a:effectLst>
              </a:rPr>
              <a:t>Vocabulary</a:t>
            </a:r>
            <a:r>
              <a:rPr lang="en-US" sz="2400" dirty="0"/>
              <a:t>: subjects are asked to define 35 vocabulary words of increasing difficulty , intelligence has a high correlation with vocabulary, which is related to level of </a:t>
            </a:r>
            <a:r>
              <a:rPr lang="en-US" sz="2400" dirty="0" smtClean="0"/>
              <a:t>education.</a:t>
            </a:r>
            <a:endParaRPr lang="en-US" sz="2400" dirty="0"/>
          </a:p>
          <a:p>
            <a:pPr marL="0" indent="0" algn="l">
              <a:buNone/>
            </a:pPr>
            <a:endParaRPr lang="ar-IQ" dirty="0"/>
          </a:p>
        </p:txBody>
      </p:sp>
    </p:spTree>
    <p:extLst>
      <p:ext uri="{BB962C8B-B14F-4D97-AF65-F5344CB8AC3E}">
        <p14:creationId xmlns="" xmlns:p14="http://schemas.microsoft.com/office/powerpoint/2010/main" val="4552913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0"/>
            <a:ext cx="7125113" cy="924475"/>
          </a:xfrm>
        </p:spPr>
        <p:txBody>
          <a:bodyPr/>
          <a:lstStyle/>
          <a:p>
            <a:r>
              <a:rPr lang="en-US" sz="2400" i="1" dirty="0">
                <a:effectLst>
                  <a:outerShdw blurRad="38100" dist="38100" dir="2700000" algn="tl">
                    <a:srgbClr val="000000">
                      <a:alpha val="43137"/>
                    </a:srgbClr>
                  </a:outerShdw>
                </a:effectLst>
              </a:rPr>
              <a:t>Performance:</a:t>
            </a:r>
            <a:endParaRPr lang="ar-IQ" sz="24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836712"/>
            <a:ext cx="8781296" cy="5779629"/>
          </a:xfrm>
        </p:spPr>
        <p:txBody>
          <a:bodyPr>
            <a:normAutofit fontScale="92500"/>
          </a:bodyPr>
          <a:lstStyle/>
          <a:p>
            <a:pPr marL="0" indent="0" algn="l">
              <a:buNone/>
            </a:pPr>
            <a:r>
              <a:rPr lang="en-US" dirty="0">
                <a:solidFill>
                  <a:schemeClr val="accent1"/>
                </a:solidFill>
              </a:rPr>
              <a:t/>
            </a:r>
            <a:br>
              <a:rPr lang="en-US" dirty="0">
                <a:solidFill>
                  <a:schemeClr val="accent1"/>
                </a:solidFill>
              </a:rPr>
            </a:br>
            <a:r>
              <a:rPr lang="en-US" dirty="0">
                <a:solidFill>
                  <a:schemeClr val="accent1"/>
                </a:solidFill>
              </a:rPr>
              <a:t>1. </a:t>
            </a:r>
            <a:r>
              <a:rPr lang="en-US" sz="2000" i="1" dirty="0">
                <a:solidFill>
                  <a:schemeClr val="accent1"/>
                </a:solidFill>
                <a:effectLst>
                  <a:outerShdw blurRad="38100" dist="38100" dir="2700000" algn="tl">
                    <a:srgbClr val="000000">
                      <a:alpha val="43137"/>
                    </a:srgbClr>
                  </a:outerShdw>
                </a:effectLst>
              </a:rPr>
              <a:t>Picture completion</a:t>
            </a:r>
            <a:r>
              <a:rPr lang="en-US" dirty="0"/>
              <a:t>: </a:t>
            </a:r>
            <a:r>
              <a:rPr lang="en-US" dirty="0" smtClean="0"/>
              <a:t>consists </a:t>
            </a:r>
            <a:r>
              <a:rPr lang="en-US" dirty="0"/>
              <a:t>of completing a picture in which a part is missing </a:t>
            </a:r>
            <a:r>
              <a:rPr lang="en-US" dirty="0" err="1"/>
              <a:t>visuo</a:t>
            </a:r>
            <a:r>
              <a:rPr lang="en-US" dirty="0"/>
              <a:t>-perceptive </a:t>
            </a:r>
            <a:br>
              <a:rPr lang="en-US" dirty="0"/>
            </a:br>
            <a:r>
              <a:rPr lang="en-US" dirty="0"/>
              <a:t>2. </a:t>
            </a:r>
            <a:r>
              <a:rPr lang="en-US" sz="2000" i="1" dirty="0">
                <a:solidFill>
                  <a:schemeClr val="accent1"/>
                </a:solidFill>
                <a:effectLst>
                  <a:outerShdw blurRad="38100" dist="38100" dir="2700000" algn="tl">
                    <a:srgbClr val="000000">
                      <a:alpha val="43137"/>
                    </a:srgbClr>
                  </a:outerShdw>
                </a:effectLst>
              </a:rPr>
              <a:t>Block design</a:t>
            </a:r>
            <a:r>
              <a:rPr lang="en-US" dirty="0"/>
              <a:t>: this sub tests requires subjects to match colored blocks and visual designs brain dysfunction </a:t>
            </a:r>
            <a:br>
              <a:rPr lang="en-US" dirty="0"/>
            </a:br>
            <a:r>
              <a:rPr lang="en-US" dirty="0" smtClean="0"/>
              <a:t>3. </a:t>
            </a:r>
            <a:r>
              <a:rPr lang="en-US" sz="2000" i="1" dirty="0">
                <a:solidFill>
                  <a:schemeClr val="accent1"/>
                </a:solidFill>
                <a:effectLst>
                  <a:outerShdw blurRad="38100" dist="38100" dir="2700000" algn="tl">
                    <a:srgbClr val="000000">
                      <a:alpha val="43137"/>
                    </a:srgbClr>
                  </a:outerShdw>
                </a:effectLst>
              </a:rPr>
              <a:t>Picture arrangement</a:t>
            </a:r>
            <a:r>
              <a:rPr lang="en-US" dirty="0"/>
              <a:t>: subjects are require to arrange a series of pictures in a sequence that tells a story </a:t>
            </a:r>
            <a:br>
              <a:rPr lang="en-US" dirty="0"/>
            </a:br>
            <a:r>
              <a:rPr lang="en-US" dirty="0"/>
              <a:t>4. </a:t>
            </a:r>
            <a:r>
              <a:rPr lang="en-US" sz="2000" i="1" dirty="0">
                <a:solidFill>
                  <a:schemeClr val="accent1"/>
                </a:solidFill>
                <a:effectLst>
                  <a:outerShdw blurRad="38100" dist="38100" dir="2700000" algn="tl">
                    <a:srgbClr val="000000">
                      <a:alpha val="43137"/>
                    </a:srgbClr>
                  </a:outerShdw>
                </a:effectLst>
              </a:rPr>
              <a:t>Object assembly</a:t>
            </a:r>
            <a:r>
              <a:rPr lang="en-US" dirty="0"/>
              <a:t>: subjects must assemble </a:t>
            </a:r>
            <a:r>
              <a:rPr lang="en-US" dirty="0" smtClean="0"/>
              <a:t>objects.</a:t>
            </a:r>
            <a:r>
              <a:rPr lang="en-US" dirty="0"/>
              <a:t/>
            </a:r>
            <a:br>
              <a:rPr lang="en-US" dirty="0"/>
            </a:br>
            <a:r>
              <a:rPr lang="en-US" dirty="0" smtClean="0"/>
              <a:t>5. </a:t>
            </a:r>
            <a:r>
              <a:rPr lang="en-US" sz="2000" i="1" dirty="0">
                <a:solidFill>
                  <a:schemeClr val="accent1"/>
                </a:solidFill>
                <a:effectLst>
                  <a:outerShdw blurRad="38100" dist="38100" dir="2700000" algn="tl">
                    <a:srgbClr val="000000">
                      <a:alpha val="43137"/>
                    </a:srgbClr>
                  </a:outerShdw>
                </a:effectLst>
              </a:rPr>
              <a:t>Digit symbols</a:t>
            </a:r>
            <a:r>
              <a:rPr lang="en-US" dirty="0"/>
              <a:t>: in this final subtest of the WAIS subjects receive a code that pair symbols with </a:t>
            </a:r>
            <a:r>
              <a:rPr lang="en-US" dirty="0" smtClean="0"/>
              <a:t>digit.</a:t>
            </a:r>
            <a:endParaRPr lang="en-US" dirty="0"/>
          </a:p>
          <a:p>
            <a:pPr marL="0" indent="0" algn="l">
              <a:buNone/>
            </a:pPr>
            <a:endParaRPr lang="ar-IQ" dirty="0"/>
          </a:p>
        </p:txBody>
      </p:sp>
    </p:spTree>
    <p:extLst>
      <p:ext uri="{BB962C8B-B14F-4D97-AF65-F5344CB8AC3E}">
        <p14:creationId xmlns="" xmlns:p14="http://schemas.microsoft.com/office/powerpoint/2010/main" val="2208889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88641"/>
            <a:ext cx="5577449" cy="1224136"/>
          </a:xfrm>
        </p:spPr>
        <p:txBody>
          <a:bodyPr/>
          <a:lstStyle/>
          <a:p>
            <a:r>
              <a:rPr lang="en-US" dirty="0" smtClean="0"/>
              <a:t>Definition</a:t>
            </a:r>
            <a:endParaRPr lang="ar-IQ" dirty="0"/>
          </a:p>
        </p:txBody>
      </p:sp>
      <p:sp>
        <p:nvSpPr>
          <p:cNvPr id="3" name="Content Placeholder 2"/>
          <p:cNvSpPr>
            <a:spLocks noGrp="1"/>
          </p:cNvSpPr>
          <p:nvPr>
            <p:ph idx="1"/>
          </p:nvPr>
        </p:nvSpPr>
        <p:spPr>
          <a:xfrm>
            <a:off x="467545" y="3212976"/>
            <a:ext cx="8280920" cy="2448272"/>
          </a:xfrm>
        </p:spPr>
        <p:txBody>
          <a:bodyPr>
            <a:normAutofit fontScale="77500" lnSpcReduction="20000"/>
          </a:bodyPr>
          <a:lstStyle/>
          <a:p>
            <a:pPr marL="0" indent="0" algn="l">
              <a:buNone/>
            </a:pPr>
            <a:r>
              <a:rPr lang="en-US" dirty="0"/>
              <a:t>The ability to assimilate factual knowledge to recall either recent or remote events, reason logically, to manipulate concepts, to translate the abstract to the literal to the abstract, to analyze and synthesize forms , and to deal meaningfully and accurately with problems and priorities in particular setting some </a:t>
            </a:r>
            <a:r>
              <a:rPr lang="en-US" dirty="0" smtClean="0"/>
              <a:t>ability </a:t>
            </a:r>
            <a:r>
              <a:rPr lang="en-US" dirty="0"/>
              <a:t>to adapt &amp; learn from </a:t>
            </a:r>
            <a:r>
              <a:rPr lang="en-US" dirty="0" smtClean="0"/>
              <a:t>life </a:t>
            </a:r>
            <a:r>
              <a:rPr lang="en-US" dirty="0"/>
              <a:t>every day experiences.</a:t>
            </a:r>
            <a:endParaRPr lang="ar-IQ" dirty="0"/>
          </a:p>
        </p:txBody>
      </p:sp>
      <p:sp>
        <p:nvSpPr>
          <p:cNvPr id="4" name="مستطيل 3"/>
          <p:cNvSpPr/>
          <p:nvPr/>
        </p:nvSpPr>
        <p:spPr>
          <a:xfrm>
            <a:off x="539552" y="1556792"/>
            <a:ext cx="7488832" cy="1089529"/>
          </a:xfrm>
          <a:prstGeom prst="rect">
            <a:avLst/>
          </a:prstGeom>
        </p:spPr>
        <p:txBody>
          <a:bodyPr wrap="square">
            <a:spAutoFit/>
          </a:bodyPr>
          <a:lstStyle/>
          <a:p>
            <a:pPr algn="l">
              <a:lnSpc>
                <a:spcPct val="90000"/>
              </a:lnSpc>
              <a:defRPr/>
            </a:pPr>
            <a:r>
              <a:rPr lang="en-US" sz="2400" dirty="0" smtClean="0"/>
              <a:t>   IQ </a:t>
            </a:r>
            <a:r>
              <a:rPr lang="en-US" sz="2400" dirty="0" smtClean="0"/>
              <a:t>(Intelligence quotient) is an index of how people perform on a standardized intelligence test relative to others of the same age.</a:t>
            </a:r>
          </a:p>
        </p:txBody>
      </p:sp>
    </p:spTree>
    <p:extLst>
      <p:ext uri="{BB962C8B-B14F-4D97-AF65-F5344CB8AC3E}">
        <p14:creationId xmlns="" xmlns:p14="http://schemas.microsoft.com/office/powerpoint/2010/main" val="6619267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 y="44723"/>
            <a:ext cx="9135488" cy="6813278"/>
          </a:xfrm>
        </p:spPr>
      </p:pic>
    </p:spTree>
    <p:extLst>
      <p:ext uri="{BB962C8B-B14F-4D97-AF65-F5344CB8AC3E}">
        <p14:creationId xmlns="" xmlns:p14="http://schemas.microsoft.com/office/powerpoint/2010/main" val="5221033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125113" cy="864096"/>
          </a:xfrm>
        </p:spPr>
        <p:txBody>
          <a:bodyPr/>
          <a:lstStyle/>
          <a:p>
            <a:r>
              <a:rPr lang="en-US" sz="2400" i="1" dirty="0">
                <a:effectLst>
                  <a:outerShdw blurRad="38100" dist="38100" dir="2700000" algn="tl">
                    <a:srgbClr val="000000">
                      <a:alpha val="43137"/>
                    </a:srgbClr>
                  </a:outerShdw>
                </a:effectLst>
              </a:rPr>
              <a:t>RAVEN Progressive Matrices IQ Test </a:t>
            </a:r>
            <a:br>
              <a:rPr lang="en-US" sz="2400" i="1" dirty="0">
                <a:effectLst>
                  <a:outerShdw blurRad="38100" dist="38100" dir="2700000" algn="tl">
                    <a:srgbClr val="000000">
                      <a:alpha val="43137"/>
                    </a:srgbClr>
                  </a:outerShdw>
                </a:effectLst>
              </a:rPr>
            </a:br>
            <a:endParaRPr lang="ar-IQ" sz="24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95536" y="1196752"/>
            <a:ext cx="8352928" cy="2232248"/>
          </a:xfrm>
        </p:spPr>
        <p:txBody>
          <a:bodyPr>
            <a:normAutofit fontScale="85000" lnSpcReduction="10000"/>
          </a:bodyPr>
          <a:lstStyle/>
          <a:p>
            <a:pPr marL="0" indent="0" algn="l">
              <a:buNone/>
            </a:pPr>
            <a:r>
              <a:rPr lang="en-US" dirty="0" smtClean="0"/>
              <a:t>Consist </a:t>
            </a:r>
            <a:r>
              <a:rPr lang="en-US" dirty="0"/>
              <a:t>of 5 groups A,B,C,D,E each group consist 12 design of matrices in progressive difficulties.</a:t>
            </a:r>
            <a:br>
              <a:rPr lang="en-US" dirty="0"/>
            </a:br>
            <a:r>
              <a:rPr lang="en-US" dirty="0"/>
              <a:t>Each matrix contains a series of picture with a missing piece and the candidate has to select the right answer from a number of correct answers and age</a:t>
            </a:r>
            <a:endParaRPr lang="ar-IQ" dirty="0"/>
          </a:p>
        </p:txBody>
      </p:sp>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059832" y="3068960"/>
            <a:ext cx="2952328" cy="2860026"/>
          </a:xfrm>
          <a:prstGeom prst="rect">
            <a:avLst/>
          </a:prstGeom>
        </p:spPr>
      </p:pic>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868144" y="3068960"/>
            <a:ext cx="2808312" cy="2808311"/>
          </a:xfrm>
          <a:prstGeom prst="rect">
            <a:avLst/>
          </a:prstGeom>
        </p:spPr>
      </p:pic>
    </p:spTree>
    <p:extLst>
      <p:ext uri="{BB962C8B-B14F-4D97-AF65-F5344CB8AC3E}">
        <p14:creationId xmlns="" xmlns:p14="http://schemas.microsoft.com/office/powerpoint/2010/main" val="5331763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125113" cy="1152128"/>
          </a:xfrm>
        </p:spPr>
        <p:txBody>
          <a:bodyPr>
            <a:normAutofit/>
          </a:bodyPr>
          <a:lstStyle/>
          <a:p>
            <a:r>
              <a:rPr lang="en-US" sz="2400" i="1" dirty="0">
                <a:effectLst>
                  <a:outerShdw blurRad="38100" dist="38100" dir="2700000" algn="tl">
                    <a:srgbClr val="000000">
                      <a:alpha val="43137"/>
                    </a:srgbClr>
                  </a:outerShdw>
                </a:effectLst>
              </a:rPr>
              <a:t>Other </a:t>
            </a:r>
            <a:r>
              <a:rPr lang="en-US" sz="2400" i="1" dirty="0" smtClean="0">
                <a:effectLst>
                  <a:outerShdw blurRad="38100" dist="38100" dir="2700000" algn="tl">
                    <a:srgbClr val="000000">
                      <a:alpha val="43137"/>
                    </a:srgbClr>
                  </a:outerShdw>
                </a:effectLst>
              </a:rPr>
              <a:t>Tests</a:t>
            </a:r>
            <a:br>
              <a:rPr lang="en-US" sz="2400" i="1" dirty="0" smtClean="0">
                <a:effectLst>
                  <a:outerShdw blurRad="38100" dist="38100" dir="2700000" algn="tl">
                    <a:srgbClr val="000000">
                      <a:alpha val="43137"/>
                    </a:srgbClr>
                  </a:outerShdw>
                </a:effectLst>
              </a:rPr>
            </a:br>
            <a:r>
              <a:rPr lang="en-US" sz="2400" dirty="0" smtClean="0"/>
              <a:t> performance test </a:t>
            </a:r>
            <a:endParaRPr lang="ar-IQ" sz="24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59632" y="1844824"/>
            <a:ext cx="6840760" cy="3744416"/>
          </a:xfrm>
        </p:spPr>
        <p:txBody>
          <a:bodyPr>
            <a:normAutofit fontScale="85000" lnSpcReduction="20000"/>
          </a:bodyPr>
          <a:lstStyle/>
          <a:p>
            <a:pPr marL="0" indent="0" algn="l">
              <a:buNone/>
            </a:pPr>
            <a:r>
              <a:rPr lang="en-US" dirty="0"/>
              <a:t/>
            </a:r>
            <a:br>
              <a:rPr lang="en-US" dirty="0"/>
            </a:br>
            <a:r>
              <a:rPr lang="en-US" dirty="0"/>
              <a:t/>
            </a:r>
            <a:br>
              <a:rPr lang="en-US" dirty="0"/>
            </a:br>
            <a:r>
              <a:rPr lang="en-US" dirty="0"/>
              <a:t>* </a:t>
            </a:r>
            <a:r>
              <a:rPr lang="en-US" dirty="0" err="1"/>
              <a:t>Koh's</a:t>
            </a:r>
            <a:r>
              <a:rPr lang="en-US" dirty="0"/>
              <a:t> </a:t>
            </a:r>
            <a:r>
              <a:rPr lang="en-US" dirty="0" smtClean="0"/>
              <a:t>block</a:t>
            </a:r>
          </a:p>
          <a:p>
            <a:pPr marL="0" indent="0" algn="l">
              <a:buNone/>
            </a:pPr>
            <a:r>
              <a:rPr lang="en-US" dirty="0" smtClean="0"/>
              <a:t> </a:t>
            </a:r>
            <a:r>
              <a:rPr lang="en-US" dirty="0"/>
              <a:t/>
            </a:r>
            <a:br>
              <a:rPr lang="en-US" dirty="0"/>
            </a:br>
            <a:r>
              <a:rPr lang="en-US" dirty="0"/>
              <a:t>The subject has to construct designs with the block according to given pattern of increasing difficulty the result is usually expressed as mental age (MA) or </a:t>
            </a:r>
            <a:r>
              <a:rPr lang="en-US" dirty="0" smtClean="0"/>
              <a:t>IQ</a:t>
            </a:r>
          </a:p>
          <a:p>
            <a:pPr marL="0" indent="0" algn="l">
              <a:buNone/>
            </a:pPr>
            <a:r>
              <a:rPr lang="en-US" dirty="0"/>
              <a:t/>
            </a:r>
            <a:br>
              <a:rPr lang="en-US" dirty="0"/>
            </a:br>
            <a:r>
              <a:rPr lang="en-US" dirty="0"/>
              <a:t>* Domino Test</a:t>
            </a:r>
            <a:br>
              <a:rPr lang="en-US" dirty="0"/>
            </a:br>
            <a:r>
              <a:rPr lang="en-US" dirty="0"/>
              <a:t>* Maze test</a:t>
            </a:r>
            <a:br>
              <a:rPr lang="en-US" dirty="0"/>
            </a:br>
            <a:r>
              <a:rPr lang="en-US" dirty="0"/>
              <a:t>* Picture completion tests</a:t>
            </a:r>
          </a:p>
          <a:p>
            <a:pPr marL="0" indent="0" algn="l">
              <a:buNone/>
            </a:pPr>
            <a:endParaRPr lang="ar-IQ" dirty="0"/>
          </a:p>
        </p:txBody>
      </p:sp>
    </p:spTree>
    <p:extLst>
      <p:ext uri="{BB962C8B-B14F-4D97-AF65-F5344CB8AC3E}">
        <p14:creationId xmlns="" xmlns:p14="http://schemas.microsoft.com/office/powerpoint/2010/main" val="15037843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836712"/>
            <a:ext cx="7776864" cy="4896544"/>
          </a:xfrm>
        </p:spPr>
        <p:txBody>
          <a:bodyPr>
            <a:normAutofit fontScale="85000" lnSpcReduction="10000"/>
          </a:bodyPr>
          <a:lstStyle/>
          <a:p>
            <a:pPr marL="0" indent="0" algn="l">
              <a:buNone/>
            </a:pPr>
            <a:r>
              <a:rPr lang="en-US" sz="2000" i="1" dirty="0">
                <a:effectLst>
                  <a:outerShdw blurRad="38100" dist="38100" dir="2700000" algn="tl">
                    <a:srgbClr val="000000">
                      <a:alpha val="43137"/>
                    </a:srgbClr>
                  </a:outerShdw>
                </a:effectLst>
              </a:rPr>
              <a:t>Advantage of performance tests</a:t>
            </a:r>
            <a:r>
              <a:rPr lang="en-US" dirty="0"/>
              <a:t/>
            </a:r>
            <a:br>
              <a:rPr lang="en-US" dirty="0"/>
            </a:br>
            <a:r>
              <a:rPr lang="en-US" dirty="0"/>
              <a:t>1. Can be used on illiterate , foreigners, deaf mute and those with speech difficulties.</a:t>
            </a:r>
            <a:br>
              <a:rPr lang="en-US" dirty="0"/>
            </a:br>
            <a:r>
              <a:rPr lang="en-US" dirty="0"/>
              <a:t>2. Less determines by education than verbal tests</a:t>
            </a:r>
          </a:p>
          <a:p>
            <a:pPr marL="0" indent="0" algn="l">
              <a:buNone/>
            </a:pPr>
            <a:r>
              <a:rPr lang="en-US" sz="2000" i="1" dirty="0">
                <a:effectLst>
                  <a:outerShdw blurRad="38100" dist="38100" dir="2700000" algn="tl">
                    <a:srgbClr val="000000">
                      <a:alpha val="43137"/>
                    </a:srgbClr>
                  </a:outerShdw>
                </a:effectLst>
              </a:rPr>
              <a:t>Disadvantages</a:t>
            </a:r>
            <a:r>
              <a:rPr lang="en-US" dirty="0"/>
              <a:t/>
            </a:r>
            <a:br>
              <a:rPr lang="en-US" dirty="0"/>
            </a:br>
            <a:r>
              <a:rPr lang="en-US" dirty="0"/>
              <a:t>1. Usually take a long time to do </a:t>
            </a:r>
            <a:br>
              <a:rPr lang="en-US" dirty="0"/>
            </a:br>
            <a:r>
              <a:rPr lang="en-US" dirty="0"/>
              <a:t>2. The norms are different according to cultures.</a:t>
            </a:r>
          </a:p>
          <a:p>
            <a:pPr marL="0" indent="0" algn="l">
              <a:buNone/>
            </a:pPr>
            <a:r>
              <a:rPr lang="en-US" sz="2000" i="1" dirty="0">
                <a:effectLst>
                  <a:outerShdw blurRad="38100" dist="38100" dir="2700000" algn="tl">
                    <a:srgbClr val="000000">
                      <a:alpha val="43137"/>
                    </a:srgbClr>
                  </a:outerShdw>
                </a:effectLst>
              </a:rPr>
              <a:t>Verbal </a:t>
            </a:r>
            <a:r>
              <a:rPr lang="en-US" sz="2000" i="1" dirty="0" smtClean="0">
                <a:effectLst>
                  <a:outerShdw blurRad="38100" dist="38100" dir="2700000" algn="tl">
                    <a:srgbClr val="000000">
                      <a:alpha val="43137"/>
                    </a:srgbClr>
                  </a:outerShdw>
                </a:effectLst>
              </a:rPr>
              <a:t>tests:</a:t>
            </a:r>
            <a:r>
              <a:rPr lang="en-US" sz="2000" i="1" dirty="0">
                <a:effectLst>
                  <a:outerShdw blurRad="38100" dist="38100" dir="2700000" algn="tl">
                    <a:srgbClr val="000000">
                      <a:alpha val="43137"/>
                    </a:srgbClr>
                  </a:outerShdw>
                </a:effectLst>
              </a:rPr>
              <a:t/>
            </a:r>
            <a:br>
              <a:rPr lang="en-US" sz="2000" i="1" dirty="0">
                <a:effectLst>
                  <a:outerShdw blurRad="38100" dist="38100" dir="2700000" algn="tl">
                    <a:srgbClr val="000000">
                      <a:alpha val="43137"/>
                    </a:srgbClr>
                  </a:outerShdw>
                </a:effectLst>
              </a:rPr>
            </a:br>
            <a:r>
              <a:rPr lang="en-US" dirty="0"/>
              <a:t>Mostly consisting of series of short questions arranged in a progressive difficulties according to mental ages there is a battery of question</a:t>
            </a:r>
            <a:br>
              <a:rPr lang="en-US" dirty="0"/>
            </a:br>
            <a:r>
              <a:rPr lang="en-US" dirty="0"/>
              <a:t>*</a:t>
            </a:r>
            <a:r>
              <a:rPr lang="en-US" dirty="0" err="1"/>
              <a:t>Binet</a:t>
            </a:r>
            <a:r>
              <a:rPr lang="en-US" dirty="0"/>
              <a:t> test</a:t>
            </a:r>
            <a:br>
              <a:rPr lang="en-US" dirty="0"/>
            </a:br>
            <a:r>
              <a:rPr lang="en-US" dirty="0"/>
              <a:t>* spearman approach</a:t>
            </a:r>
            <a:br>
              <a:rPr lang="en-US" dirty="0"/>
            </a:br>
            <a:r>
              <a:rPr lang="en-US" dirty="0"/>
              <a:t>* Kent test</a:t>
            </a:r>
            <a:endParaRPr lang="ar-IQ" dirty="0"/>
          </a:p>
        </p:txBody>
      </p:sp>
    </p:spTree>
    <p:extLst>
      <p:ext uri="{BB962C8B-B14F-4D97-AF65-F5344CB8AC3E}">
        <p14:creationId xmlns="" xmlns:p14="http://schemas.microsoft.com/office/powerpoint/2010/main" val="22337683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908720"/>
            <a:ext cx="7992888" cy="2232249"/>
          </a:xfrm>
        </p:spPr>
        <p:txBody>
          <a:bodyPr>
            <a:normAutofit fontScale="55000" lnSpcReduction="20000"/>
          </a:bodyPr>
          <a:lstStyle/>
          <a:p>
            <a:pPr marL="0" indent="0" algn="l">
              <a:buNone/>
            </a:pPr>
            <a:r>
              <a:rPr lang="en-US" dirty="0"/>
              <a:t>The extreme of intelligence are represented by: mentally subnormal at one end of the scale, and the intellectually gifted at the other.</a:t>
            </a:r>
          </a:p>
          <a:p>
            <a:pPr marL="0" indent="0" algn="l">
              <a:buNone/>
            </a:pPr>
            <a:r>
              <a:rPr lang="en-US" dirty="0"/>
              <a:t>IQ                      Classification        </a:t>
            </a:r>
            <a:r>
              <a:rPr lang="en-US" dirty="0" smtClean="0"/>
              <a:t>    </a:t>
            </a:r>
            <a:r>
              <a:rPr lang="en-US" dirty="0" smtClean="0"/>
              <a:t>% </a:t>
            </a:r>
            <a:r>
              <a:rPr lang="en-US" dirty="0"/>
              <a:t/>
            </a:r>
            <a:br>
              <a:rPr lang="en-US" dirty="0"/>
            </a:br>
            <a:r>
              <a:rPr lang="en-US" dirty="0"/>
              <a:t>&gt;129                 very superior         </a:t>
            </a:r>
            <a:r>
              <a:rPr lang="en-US" dirty="0" smtClean="0"/>
              <a:t>   </a:t>
            </a:r>
            <a:r>
              <a:rPr lang="en-US" dirty="0" smtClean="0"/>
              <a:t>1</a:t>
            </a:r>
            <a:r>
              <a:rPr lang="en-US" dirty="0"/>
              <a:t>%</a:t>
            </a:r>
            <a:r>
              <a:rPr lang="ar-IQ" dirty="0"/>
              <a:t/>
            </a:r>
            <a:br>
              <a:rPr lang="ar-IQ" dirty="0"/>
            </a:br>
            <a:r>
              <a:rPr lang="en-US" dirty="0"/>
              <a:t>120-129          </a:t>
            </a:r>
            <a:r>
              <a:rPr lang="en-US" dirty="0" smtClean="0"/>
              <a:t>   </a:t>
            </a:r>
            <a:r>
              <a:rPr lang="en-US" dirty="0"/>
              <a:t>superior                  </a:t>
            </a:r>
            <a:r>
              <a:rPr lang="en-US" dirty="0" smtClean="0"/>
              <a:t> 11</a:t>
            </a:r>
            <a:r>
              <a:rPr lang="en-US" dirty="0"/>
              <a:t>%</a:t>
            </a:r>
            <a:r>
              <a:rPr lang="ar-IQ" dirty="0"/>
              <a:t/>
            </a:r>
            <a:br>
              <a:rPr lang="ar-IQ" dirty="0"/>
            </a:br>
            <a:r>
              <a:rPr lang="en-US" dirty="0"/>
              <a:t>110-119          </a:t>
            </a:r>
            <a:r>
              <a:rPr lang="en-US" dirty="0" smtClean="0"/>
              <a:t>   </a:t>
            </a:r>
            <a:r>
              <a:rPr lang="en-US" dirty="0"/>
              <a:t>High average       </a:t>
            </a:r>
            <a:r>
              <a:rPr lang="en-US" dirty="0" smtClean="0"/>
              <a:t>     18</a:t>
            </a:r>
            <a:r>
              <a:rPr lang="en-US" dirty="0"/>
              <a:t>%</a:t>
            </a:r>
            <a:br>
              <a:rPr lang="en-US" dirty="0"/>
            </a:br>
            <a:r>
              <a:rPr lang="en-US" dirty="0"/>
              <a:t>90-109           </a:t>
            </a:r>
            <a:r>
              <a:rPr lang="en-US" dirty="0" smtClean="0"/>
              <a:t>    </a:t>
            </a:r>
            <a:r>
              <a:rPr lang="en-US" dirty="0"/>
              <a:t>average                   46%</a:t>
            </a:r>
            <a:br>
              <a:rPr lang="en-US" dirty="0"/>
            </a:br>
            <a:r>
              <a:rPr lang="en-US" dirty="0"/>
              <a:t>80-89             </a:t>
            </a:r>
            <a:r>
              <a:rPr lang="en-US" dirty="0" smtClean="0"/>
              <a:t>    </a:t>
            </a:r>
            <a:r>
              <a:rPr lang="en-US" dirty="0"/>
              <a:t>low average          </a:t>
            </a:r>
            <a:r>
              <a:rPr lang="en-US" dirty="0" smtClean="0"/>
              <a:t>   </a:t>
            </a:r>
            <a:r>
              <a:rPr lang="en-US" dirty="0"/>
              <a:t>15%</a:t>
            </a:r>
            <a:br>
              <a:rPr lang="en-US" dirty="0"/>
            </a:br>
            <a:r>
              <a:rPr lang="en-US" dirty="0"/>
              <a:t>70-79             </a:t>
            </a:r>
            <a:r>
              <a:rPr lang="en-US" dirty="0" smtClean="0"/>
              <a:t>    </a:t>
            </a:r>
            <a:r>
              <a:rPr lang="en-US" dirty="0"/>
              <a:t>borderline              </a:t>
            </a:r>
            <a:r>
              <a:rPr lang="en-US" dirty="0" smtClean="0"/>
              <a:t>  </a:t>
            </a:r>
            <a:r>
              <a:rPr lang="en-US" dirty="0"/>
              <a:t>6%</a:t>
            </a:r>
            <a:br>
              <a:rPr lang="en-US" dirty="0"/>
            </a:br>
            <a:r>
              <a:rPr lang="en-US" dirty="0"/>
              <a:t>&lt;70                </a:t>
            </a:r>
            <a:r>
              <a:rPr lang="en-US" dirty="0" smtClean="0"/>
              <a:t>   </a:t>
            </a:r>
            <a:r>
              <a:rPr lang="en-US" dirty="0"/>
              <a:t>mentally sub.         </a:t>
            </a:r>
            <a:r>
              <a:rPr lang="en-US" dirty="0" smtClean="0"/>
              <a:t>   3</a:t>
            </a:r>
            <a:r>
              <a:rPr lang="en-US" dirty="0"/>
              <a:t>%</a:t>
            </a:r>
            <a:endParaRPr lang="ar-IQ"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95536" y="3068960"/>
            <a:ext cx="4896544" cy="2780928"/>
          </a:xfrm>
          <a:prstGeom prst="rect">
            <a:avLst/>
          </a:prstGeom>
        </p:spPr>
      </p:pic>
      <p:sp>
        <p:nvSpPr>
          <p:cNvPr id="5" name="Rectangle 4"/>
          <p:cNvSpPr/>
          <p:nvPr/>
        </p:nvSpPr>
        <p:spPr>
          <a:xfrm>
            <a:off x="0" y="4293096"/>
            <a:ext cx="4572000" cy="369332"/>
          </a:xfrm>
          <a:prstGeom prst="rect">
            <a:avLst/>
          </a:prstGeom>
        </p:spPr>
        <p:txBody>
          <a:bodyPr wrap="square">
            <a:spAutoFit/>
          </a:bodyPr>
          <a:lstStyle/>
          <a:p>
            <a:pPr algn="l"/>
            <a:r>
              <a:rPr lang="en-US" dirty="0" smtClean="0"/>
              <a:t>(</a:t>
            </a:r>
            <a:endParaRPr lang="ar-IQ" dirty="0"/>
          </a:p>
        </p:txBody>
      </p:sp>
    </p:spTree>
    <p:extLst>
      <p:ext uri="{BB962C8B-B14F-4D97-AF65-F5344CB8AC3E}">
        <p14:creationId xmlns="" xmlns:p14="http://schemas.microsoft.com/office/powerpoint/2010/main" val="29787886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64704"/>
            <a:ext cx="8183880" cy="1152128"/>
          </a:xfrm>
        </p:spPr>
        <p:txBody>
          <a:bodyPr>
            <a:normAutofit fontScale="90000"/>
          </a:bodyPr>
          <a:lstStyle/>
          <a:p>
            <a:r>
              <a:rPr lang="en-US" dirty="0" smtClean="0"/>
              <a:t>Practical uses of intelligence tests </a:t>
            </a:r>
            <a:endParaRPr lang="ar-IQ" dirty="0"/>
          </a:p>
        </p:txBody>
      </p:sp>
      <p:sp>
        <p:nvSpPr>
          <p:cNvPr id="3" name="Content Placeholder 2"/>
          <p:cNvSpPr>
            <a:spLocks noGrp="1"/>
          </p:cNvSpPr>
          <p:nvPr>
            <p:ph idx="1"/>
          </p:nvPr>
        </p:nvSpPr>
        <p:spPr>
          <a:xfrm>
            <a:off x="502920" y="2204864"/>
            <a:ext cx="8183880" cy="3168352"/>
          </a:xfrm>
        </p:spPr>
        <p:txBody>
          <a:bodyPr>
            <a:normAutofit fontScale="85000" lnSpcReduction="20000"/>
          </a:bodyPr>
          <a:lstStyle/>
          <a:p>
            <a:pPr marL="0" indent="0" algn="l">
              <a:buNone/>
            </a:pPr>
            <a:r>
              <a:rPr lang="en-US" dirty="0"/>
              <a:t>1. Educational </a:t>
            </a:r>
            <a:br>
              <a:rPr lang="en-US" dirty="0"/>
            </a:br>
            <a:r>
              <a:rPr lang="en-US" dirty="0"/>
              <a:t>* Selection of pupils for special groups : like schools  classes or institutes</a:t>
            </a:r>
            <a:br>
              <a:rPr lang="en-US" dirty="0"/>
            </a:br>
            <a:r>
              <a:rPr lang="en-US" dirty="0"/>
              <a:t>2. Researches </a:t>
            </a:r>
            <a:br>
              <a:rPr lang="en-US" dirty="0"/>
            </a:br>
            <a:r>
              <a:rPr lang="en-US" dirty="0"/>
              <a:t>e.g. relationship between IQ and personality and behavior </a:t>
            </a:r>
            <a:br>
              <a:rPr lang="en-US" dirty="0"/>
            </a:br>
            <a:r>
              <a:rPr lang="en-US" dirty="0"/>
              <a:t>3. Military service</a:t>
            </a:r>
            <a:br>
              <a:rPr lang="en-US" dirty="0"/>
            </a:br>
            <a:r>
              <a:rPr lang="en-US" dirty="0"/>
              <a:t>4. Committees</a:t>
            </a:r>
            <a:br>
              <a:rPr lang="en-US" dirty="0"/>
            </a:br>
            <a:r>
              <a:rPr lang="en-US" dirty="0"/>
              <a:t>* </a:t>
            </a:r>
            <a:r>
              <a:rPr lang="en-US" dirty="0" smtClean="0"/>
              <a:t> medical </a:t>
            </a:r>
            <a:r>
              <a:rPr lang="en-US" dirty="0"/>
              <a:t>: ( fitness for job or study) </a:t>
            </a:r>
            <a:br>
              <a:rPr lang="en-US" dirty="0"/>
            </a:br>
            <a:r>
              <a:rPr lang="en-US" dirty="0"/>
              <a:t>* </a:t>
            </a:r>
            <a:r>
              <a:rPr lang="en-US" dirty="0" smtClean="0"/>
              <a:t> Courts </a:t>
            </a:r>
            <a:r>
              <a:rPr lang="en-US" dirty="0"/>
              <a:t>and police ( criminal responsibility)</a:t>
            </a:r>
            <a:endParaRPr lang="ar-IQ" dirty="0"/>
          </a:p>
        </p:txBody>
      </p:sp>
    </p:spTree>
    <p:extLst>
      <p:ext uri="{BB962C8B-B14F-4D97-AF65-F5344CB8AC3E}">
        <p14:creationId xmlns="" xmlns:p14="http://schemas.microsoft.com/office/powerpoint/2010/main" val="960795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591978"/>
            <a:ext cx="4977110" cy="5417393"/>
          </a:xfrm>
        </p:spPr>
      </p:pic>
      <p:sp>
        <p:nvSpPr>
          <p:cNvPr id="5" name="Rectangle 4"/>
          <p:cNvSpPr/>
          <p:nvPr/>
        </p:nvSpPr>
        <p:spPr>
          <a:xfrm>
            <a:off x="5053952" y="2331179"/>
            <a:ext cx="4090048" cy="1938992"/>
          </a:xfrm>
          <a:prstGeom prst="rect">
            <a:avLst/>
          </a:prstGeom>
        </p:spPr>
        <p:txBody>
          <a:bodyPr wrap="square">
            <a:spAutoFit/>
          </a:bodyPr>
          <a:lstStyle/>
          <a:p>
            <a:pPr algn="ctr"/>
            <a:r>
              <a:rPr lang="en-US" sz="4000" i="1" dirty="0">
                <a:effectLst>
                  <a:outerShdw blurRad="38100" dist="38100" dir="2700000" algn="tl">
                    <a:srgbClr val="000000">
                      <a:alpha val="43137"/>
                    </a:srgbClr>
                  </a:outerShdw>
                </a:effectLst>
                <a:latin typeface="Chiller" pitchFamily="82" charset="0"/>
              </a:rPr>
              <a:t>Thank you for being gifted and creative students </a:t>
            </a:r>
          </a:p>
        </p:txBody>
      </p:sp>
    </p:spTree>
    <p:extLst>
      <p:ext uri="{BB962C8B-B14F-4D97-AF65-F5344CB8AC3E}">
        <p14:creationId xmlns="" xmlns:p14="http://schemas.microsoft.com/office/powerpoint/2010/main" val="383440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908719"/>
            <a:ext cx="7018942" cy="5040561"/>
          </a:xfrm>
        </p:spPr>
        <p:txBody>
          <a:bodyPr>
            <a:normAutofit fontScale="77500" lnSpcReduction="20000"/>
          </a:bodyPr>
          <a:lstStyle/>
          <a:p>
            <a:pPr marL="0" indent="0" algn="l">
              <a:buNone/>
            </a:pPr>
            <a:r>
              <a:rPr lang="en-US" sz="2000" i="1" dirty="0">
                <a:solidFill>
                  <a:schemeClr val="accent1"/>
                </a:solidFill>
                <a:effectLst>
                  <a:outerShdw blurRad="38100" dist="38100" dir="2700000" algn="tl">
                    <a:srgbClr val="000000">
                      <a:alpha val="43137"/>
                    </a:srgbClr>
                  </a:outerShdw>
                </a:effectLst>
              </a:rPr>
              <a:t>The Intelligent quotient</a:t>
            </a:r>
            <a:r>
              <a:rPr lang="en-US" dirty="0"/>
              <a:t>: The intelligent ( IQ ) is the ratio of (MA) to CA (Chronological age multiplied by 100)</a:t>
            </a:r>
            <a:br>
              <a:rPr lang="en-US" dirty="0"/>
            </a:br>
            <a:r>
              <a:rPr lang="en-US" dirty="0"/>
              <a:t>IQ=MA/C*100</a:t>
            </a:r>
          </a:p>
          <a:p>
            <a:pPr marL="0" indent="0" algn="l">
              <a:buNone/>
            </a:pPr>
            <a:r>
              <a:rPr lang="en-US" dirty="0"/>
              <a:t>An IQ of 100 or average result when chronological and mental age are equal.</a:t>
            </a:r>
          </a:p>
          <a:p>
            <a:pPr marL="0" indent="0" algn="l">
              <a:buNone/>
            </a:pPr>
            <a:r>
              <a:rPr lang="en-US" sz="2000" i="1" dirty="0">
                <a:solidFill>
                  <a:schemeClr val="accent1"/>
                </a:solidFill>
                <a:effectLst>
                  <a:outerShdw blurRad="38100" dist="38100" dir="2700000" algn="tl">
                    <a:srgbClr val="000000">
                      <a:alpha val="43137"/>
                    </a:srgbClr>
                  </a:outerShdw>
                </a:effectLst>
              </a:rPr>
              <a:t>Mental age(MA) </a:t>
            </a:r>
            <a:r>
              <a:rPr lang="en-US" dirty="0"/>
              <a:t>: is an individual level of mental development &amp; intellectual level of particular age, relative to others.</a:t>
            </a:r>
          </a:p>
          <a:p>
            <a:pPr marL="0" indent="0" algn="l">
              <a:buNone/>
            </a:pPr>
            <a:r>
              <a:rPr lang="en-US" dirty="0"/>
              <a:t>MA was firstly introduced by a French psychologist called </a:t>
            </a:r>
            <a:r>
              <a:rPr lang="en-US" dirty="0" err="1"/>
              <a:t>AlferdBinet</a:t>
            </a:r>
            <a:endParaRPr lang="en-US" dirty="0"/>
          </a:p>
          <a:p>
            <a:pPr marL="0" indent="0" algn="l">
              <a:buNone/>
            </a:pPr>
            <a:r>
              <a:rPr lang="en-US" sz="2000" i="1" dirty="0" err="1">
                <a:solidFill>
                  <a:schemeClr val="accent1"/>
                </a:solidFill>
                <a:effectLst>
                  <a:outerShdw blurRad="38100" dist="38100" dir="2700000" algn="tl">
                    <a:srgbClr val="000000">
                      <a:alpha val="43137"/>
                    </a:srgbClr>
                  </a:outerShdw>
                </a:effectLst>
              </a:rPr>
              <a:t>Binet</a:t>
            </a:r>
            <a:r>
              <a:rPr lang="en-US" sz="2000" i="1" dirty="0">
                <a:solidFill>
                  <a:schemeClr val="accent1"/>
                </a:solidFill>
                <a:effectLst>
                  <a:outerShdw blurRad="38100" dist="38100" dir="2700000" algn="tl">
                    <a:srgbClr val="000000">
                      <a:alpha val="43137"/>
                    </a:srgbClr>
                  </a:outerShdw>
                </a:effectLst>
              </a:rPr>
              <a:t> test</a:t>
            </a:r>
            <a:r>
              <a:rPr lang="en-US" dirty="0">
                <a:solidFill>
                  <a:schemeClr val="accent1"/>
                </a:solidFill>
              </a:rPr>
              <a:t> </a:t>
            </a:r>
            <a:r>
              <a:rPr lang="en-US" dirty="0"/>
              <a:t>L A scale consisted of 30 items ranging from the ability to touch ones nose or ear </a:t>
            </a:r>
            <a:r>
              <a:rPr lang="en-US" dirty="0" err="1"/>
              <a:t>whem</a:t>
            </a:r>
            <a:r>
              <a:rPr lang="en-US" dirty="0"/>
              <a:t> asked to the ability to draw signs from memory &amp; define abstract concepts the age of children were 3-11 years</a:t>
            </a:r>
            <a:endParaRPr lang="ar-IQ" dirty="0"/>
          </a:p>
        </p:txBody>
      </p:sp>
    </p:spTree>
    <p:extLst>
      <p:ext uri="{BB962C8B-B14F-4D97-AF65-F5344CB8AC3E}">
        <p14:creationId xmlns="" xmlns:p14="http://schemas.microsoft.com/office/powerpoint/2010/main" val="1018186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836712"/>
            <a:ext cx="7955043" cy="5238110"/>
          </a:xfrm>
        </p:spPr>
        <p:txBody>
          <a:bodyPr>
            <a:normAutofit fontScale="85000" lnSpcReduction="10000"/>
          </a:bodyPr>
          <a:lstStyle/>
          <a:p>
            <a:pPr marL="0" indent="0" algn="l">
              <a:buNone/>
            </a:pPr>
            <a:r>
              <a:rPr lang="en-US" sz="2000" i="1" dirty="0">
                <a:effectLst>
                  <a:outerShdw blurRad="38100" dist="38100" dir="2700000" algn="tl">
                    <a:srgbClr val="000000">
                      <a:alpha val="43137"/>
                    </a:srgbClr>
                  </a:outerShdw>
                </a:effectLst>
              </a:rPr>
              <a:t>Mental retardation </a:t>
            </a:r>
            <a:r>
              <a:rPr lang="en-US" dirty="0"/>
              <a:t>: is inadequate intellectual functioning in which the individual IQ usually below 70, has difficulty adapting to every day life &amp; has onset of these characteristics during the developmental period </a:t>
            </a:r>
            <a:r>
              <a:rPr lang="en-US" dirty="0" err="1"/>
              <a:t>i.e</a:t>
            </a:r>
            <a:r>
              <a:rPr lang="en-US" dirty="0"/>
              <a:t> by the age of 18</a:t>
            </a:r>
          </a:p>
          <a:p>
            <a:pPr marL="0" indent="0" algn="l">
              <a:buNone/>
            </a:pPr>
            <a:r>
              <a:rPr lang="en-US" dirty="0"/>
              <a:t>Mild : 55-70 about 89% of mental retardation</a:t>
            </a:r>
            <a:br>
              <a:rPr lang="en-US" dirty="0"/>
            </a:br>
            <a:r>
              <a:rPr lang="en-US" dirty="0" smtClean="0"/>
              <a:t>Moderate</a:t>
            </a:r>
            <a:r>
              <a:rPr lang="en-US" dirty="0"/>
              <a:t>: 40-54 6%</a:t>
            </a:r>
            <a:br>
              <a:rPr lang="en-US" dirty="0"/>
            </a:br>
            <a:r>
              <a:rPr lang="en-US" dirty="0"/>
              <a:t>sever M.R : 25-30 3-5%</a:t>
            </a:r>
            <a:br>
              <a:rPr lang="en-US" dirty="0"/>
            </a:br>
            <a:r>
              <a:rPr lang="en-US" dirty="0"/>
              <a:t>profound: below 25 1%</a:t>
            </a:r>
          </a:p>
          <a:p>
            <a:pPr marL="0" indent="0" algn="l">
              <a:buNone/>
            </a:pPr>
            <a:r>
              <a:rPr lang="en-US" sz="2000" i="1" dirty="0">
                <a:effectLst>
                  <a:outerShdw blurRad="38100" dist="38100" dir="2700000" algn="tl">
                    <a:srgbClr val="000000">
                      <a:alpha val="43137"/>
                    </a:srgbClr>
                  </a:outerShdw>
                </a:effectLst>
              </a:rPr>
              <a:t>Giftedness</a:t>
            </a:r>
            <a:r>
              <a:rPr lang="en-US" dirty="0"/>
              <a:t>: gifted have above average intelligence (I.Q 120 or higher)</a:t>
            </a:r>
          </a:p>
          <a:p>
            <a:pPr marL="0" indent="0" algn="l">
              <a:buNone/>
            </a:pPr>
            <a:r>
              <a:rPr lang="en-US" sz="1900" i="1" dirty="0" smtClean="0">
                <a:effectLst>
                  <a:outerShdw blurRad="38100" dist="38100" dir="2700000" algn="tl">
                    <a:srgbClr val="000000">
                      <a:alpha val="43137"/>
                    </a:srgbClr>
                  </a:outerShdw>
                </a:effectLst>
              </a:rPr>
              <a:t>Creativity: is</a:t>
            </a:r>
            <a:r>
              <a:rPr lang="en-US" dirty="0" smtClean="0"/>
              <a:t> </a:t>
            </a:r>
            <a:r>
              <a:rPr lang="en-US" dirty="0"/>
              <a:t>the ability to think about something in usual ways &amp; came up with unique solution to problems thus intelligence &amp; creativity are not the same thing</a:t>
            </a:r>
          </a:p>
          <a:p>
            <a:pPr marL="0" indent="0" algn="l">
              <a:buNone/>
            </a:pPr>
            <a:endParaRPr lang="ar-IQ" dirty="0"/>
          </a:p>
        </p:txBody>
      </p:sp>
    </p:spTree>
    <p:extLst>
      <p:ext uri="{BB962C8B-B14F-4D97-AF65-F5344CB8AC3E}">
        <p14:creationId xmlns="" xmlns:p14="http://schemas.microsoft.com/office/powerpoint/2010/main" val="651390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387424"/>
            <a:ext cx="8024705" cy="1584175"/>
          </a:xfrm>
        </p:spPr>
        <p:txBody>
          <a:bodyPr/>
          <a:lstStyle/>
          <a:p>
            <a:pPr algn="ctr"/>
            <a:r>
              <a:rPr lang="en-US" b="1" dirty="0" smtClean="0">
                <a:latin typeface="AcclamationItal" pitchFamily="2" charset="0"/>
              </a:rPr>
              <a:t>Theories of intelligence</a:t>
            </a:r>
            <a:endParaRPr lang="en-US" b="1" dirty="0">
              <a:latin typeface="AcclamationItal" pitchFamily="2" charset="0"/>
            </a:endParaRPr>
          </a:p>
        </p:txBody>
      </p:sp>
      <p:sp>
        <p:nvSpPr>
          <p:cNvPr id="3" name="عنصر نائب للمحتوى 2"/>
          <p:cNvSpPr>
            <a:spLocks noGrp="1"/>
          </p:cNvSpPr>
          <p:nvPr>
            <p:ph idx="1"/>
          </p:nvPr>
        </p:nvSpPr>
        <p:spPr>
          <a:xfrm>
            <a:off x="0" y="1196752"/>
            <a:ext cx="8134555" cy="4662047"/>
          </a:xfrm>
        </p:spPr>
        <p:txBody>
          <a:bodyPr>
            <a:normAutofit/>
          </a:bodyPr>
          <a:lstStyle/>
          <a:p>
            <a:pPr lvl="3" algn="l">
              <a:buNone/>
              <a:defRPr/>
            </a:pPr>
            <a:r>
              <a:rPr lang="en-US" sz="2200" b="1" dirty="0" smtClean="0"/>
              <a:t>1.Factor analytic theory</a:t>
            </a:r>
          </a:p>
          <a:p>
            <a:pPr lvl="3" algn="l">
              <a:defRPr/>
            </a:pPr>
            <a:endParaRPr lang="en-US" sz="2200" b="1" dirty="0" smtClean="0"/>
          </a:p>
          <a:p>
            <a:pPr lvl="3" algn="l">
              <a:defRPr/>
            </a:pPr>
            <a:endParaRPr lang="en-US" sz="2200" b="1" dirty="0" smtClean="0"/>
          </a:p>
          <a:p>
            <a:pPr lvl="3" algn="l">
              <a:defRPr/>
            </a:pPr>
            <a:endParaRPr lang="en-US" sz="2200" b="1" dirty="0" smtClean="0"/>
          </a:p>
          <a:p>
            <a:pPr lvl="3" algn="l">
              <a:defRPr/>
            </a:pPr>
            <a:endParaRPr lang="en-US" sz="2200" b="1" dirty="0" smtClean="0"/>
          </a:p>
          <a:p>
            <a:pPr lvl="3" algn="l">
              <a:defRPr/>
            </a:pPr>
            <a:endParaRPr lang="en-US" sz="2200" b="1" dirty="0" smtClean="0"/>
          </a:p>
          <a:p>
            <a:pPr lvl="3" algn="l">
              <a:defRPr/>
            </a:pPr>
            <a:endParaRPr lang="en-US" sz="2200" b="1" dirty="0" smtClean="0"/>
          </a:p>
          <a:p>
            <a:pPr lvl="3" algn="l">
              <a:defRPr/>
            </a:pPr>
            <a:endParaRPr lang="en-US" sz="2200" b="1" dirty="0" smtClean="0"/>
          </a:p>
          <a:p>
            <a:pPr>
              <a:defRPr/>
            </a:pPr>
            <a:endParaRPr lang="en-US" sz="900" b="1" dirty="0" smtClean="0"/>
          </a:p>
          <a:p>
            <a:endParaRPr lang="en-US" dirty="0"/>
          </a:p>
        </p:txBody>
      </p:sp>
      <p:pic>
        <p:nvPicPr>
          <p:cNvPr id="4" name="Picture 4" descr="D2"/>
          <p:cNvPicPr>
            <a:picLocks noChangeAspect="1" noChangeArrowheads="1"/>
          </p:cNvPicPr>
          <p:nvPr/>
        </p:nvPicPr>
        <p:blipFill>
          <a:blip r:embed="rId2" cstate="print"/>
          <a:srcRect/>
          <a:stretch>
            <a:fillRect/>
          </a:stretch>
        </p:blipFill>
        <p:spPr bwMode="auto">
          <a:xfrm>
            <a:off x="1547664" y="1988840"/>
            <a:ext cx="3958183" cy="388843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5536" y="404664"/>
            <a:ext cx="2514600" cy="914400"/>
          </a:xfrm>
          <a:prstGeom prst="rect">
            <a:avLst/>
          </a:prstGeom>
          <a:solidFill>
            <a:srgbClr val="CCFFFF"/>
          </a:solidFill>
          <a:ln w="9525">
            <a:solidFill>
              <a:schemeClr val="tx1"/>
            </a:solidFill>
            <a:miter lim="800000"/>
            <a:headEnd/>
            <a:tailEnd/>
          </a:ln>
        </p:spPr>
        <p:txBody>
          <a:bodyPr wrap="none" anchor="ctr"/>
          <a:lstStyle/>
          <a:p>
            <a:pPr algn="ctr" eaLnBrk="1" hangingPunct="1"/>
            <a:r>
              <a:rPr lang="en-US" sz="2000" b="1" dirty="0">
                <a:solidFill>
                  <a:schemeClr val="accent1"/>
                </a:solidFill>
              </a:rPr>
              <a:t>Verbal meaning</a:t>
            </a:r>
          </a:p>
        </p:txBody>
      </p:sp>
      <p:sp>
        <p:nvSpPr>
          <p:cNvPr id="10243" name="Rectangle 3"/>
          <p:cNvSpPr>
            <a:spLocks noChangeArrowheads="1"/>
          </p:cNvSpPr>
          <p:nvPr/>
        </p:nvSpPr>
        <p:spPr bwMode="auto">
          <a:xfrm>
            <a:off x="1403648" y="1268760"/>
            <a:ext cx="2743200" cy="914400"/>
          </a:xfrm>
          <a:prstGeom prst="rect">
            <a:avLst/>
          </a:prstGeom>
          <a:solidFill>
            <a:srgbClr val="FFFFB1"/>
          </a:solidFill>
          <a:ln w="9525">
            <a:solidFill>
              <a:schemeClr val="tx1"/>
            </a:solidFill>
            <a:miter lim="800000"/>
            <a:headEnd/>
            <a:tailEnd/>
          </a:ln>
        </p:spPr>
        <p:txBody>
          <a:bodyPr wrap="none" anchor="ctr"/>
          <a:lstStyle/>
          <a:p>
            <a:pPr algn="ctr" eaLnBrk="1" hangingPunct="1"/>
            <a:r>
              <a:rPr lang="en-US" b="1" dirty="0">
                <a:solidFill>
                  <a:schemeClr val="accent1"/>
                </a:solidFill>
              </a:rPr>
              <a:t>Perceptual speed</a:t>
            </a:r>
          </a:p>
        </p:txBody>
      </p:sp>
      <p:sp>
        <p:nvSpPr>
          <p:cNvPr id="10244" name="Rectangle 4"/>
          <p:cNvSpPr>
            <a:spLocks noChangeArrowheads="1"/>
          </p:cNvSpPr>
          <p:nvPr/>
        </p:nvSpPr>
        <p:spPr bwMode="auto">
          <a:xfrm>
            <a:off x="1981200" y="2057400"/>
            <a:ext cx="2362200" cy="914400"/>
          </a:xfrm>
          <a:prstGeom prst="rect">
            <a:avLst/>
          </a:prstGeom>
          <a:solidFill>
            <a:srgbClr val="FFCBCB"/>
          </a:solidFill>
          <a:ln w="9525">
            <a:solidFill>
              <a:schemeClr val="tx1"/>
            </a:solidFill>
            <a:miter lim="800000"/>
            <a:headEnd/>
            <a:tailEnd/>
          </a:ln>
        </p:spPr>
        <p:txBody>
          <a:bodyPr wrap="none" anchor="ctr"/>
          <a:lstStyle/>
          <a:p>
            <a:pPr algn="ctr" eaLnBrk="1" hangingPunct="1"/>
            <a:r>
              <a:rPr lang="en-US" sz="2400" b="1" dirty="0">
                <a:solidFill>
                  <a:schemeClr val="accent1"/>
                </a:solidFill>
              </a:rPr>
              <a:t>Reasoning</a:t>
            </a:r>
          </a:p>
        </p:txBody>
      </p:sp>
      <p:sp>
        <p:nvSpPr>
          <p:cNvPr id="10245" name="Rectangle 5"/>
          <p:cNvSpPr>
            <a:spLocks noChangeArrowheads="1"/>
          </p:cNvSpPr>
          <p:nvPr/>
        </p:nvSpPr>
        <p:spPr bwMode="auto">
          <a:xfrm>
            <a:off x="2667000" y="2895600"/>
            <a:ext cx="2362200" cy="914400"/>
          </a:xfrm>
          <a:prstGeom prst="rect">
            <a:avLst/>
          </a:prstGeom>
          <a:solidFill>
            <a:srgbClr val="B5FFB5"/>
          </a:solidFill>
          <a:ln w="9525">
            <a:solidFill>
              <a:schemeClr val="tx1"/>
            </a:solidFill>
            <a:miter lim="800000"/>
            <a:headEnd/>
            <a:tailEnd/>
          </a:ln>
        </p:spPr>
        <p:txBody>
          <a:bodyPr wrap="none" anchor="ctr"/>
          <a:lstStyle/>
          <a:p>
            <a:pPr algn="ctr" eaLnBrk="1" hangingPunct="1"/>
            <a:r>
              <a:rPr lang="en-US" sz="2400" b="1" dirty="0">
                <a:solidFill>
                  <a:schemeClr val="accent1"/>
                </a:solidFill>
              </a:rPr>
              <a:t>Number</a:t>
            </a:r>
            <a:r>
              <a:rPr lang="en-US" sz="2400" b="1" dirty="0">
                <a:solidFill>
                  <a:schemeClr val="bg2"/>
                </a:solidFill>
              </a:rPr>
              <a:t> </a:t>
            </a:r>
          </a:p>
        </p:txBody>
      </p:sp>
      <p:sp>
        <p:nvSpPr>
          <p:cNvPr id="10246" name="Rectangle 6"/>
          <p:cNvSpPr>
            <a:spLocks noChangeArrowheads="1"/>
          </p:cNvSpPr>
          <p:nvPr/>
        </p:nvSpPr>
        <p:spPr bwMode="auto">
          <a:xfrm>
            <a:off x="3429000" y="3733800"/>
            <a:ext cx="2362200" cy="914400"/>
          </a:xfrm>
          <a:prstGeom prst="rect">
            <a:avLst/>
          </a:prstGeom>
          <a:solidFill>
            <a:srgbClr val="FFDC95"/>
          </a:solidFill>
          <a:ln w="9525">
            <a:solidFill>
              <a:schemeClr val="tx1"/>
            </a:solidFill>
            <a:miter lim="800000"/>
            <a:headEnd/>
            <a:tailEnd/>
          </a:ln>
        </p:spPr>
        <p:txBody>
          <a:bodyPr wrap="none" anchor="ctr"/>
          <a:lstStyle/>
          <a:p>
            <a:pPr algn="ctr" eaLnBrk="1" hangingPunct="1"/>
            <a:r>
              <a:rPr lang="en-US" sz="2400" b="1" dirty="0">
                <a:solidFill>
                  <a:schemeClr val="accent1"/>
                </a:solidFill>
              </a:rPr>
              <a:t>Rote memory</a:t>
            </a:r>
          </a:p>
        </p:txBody>
      </p:sp>
      <p:sp>
        <p:nvSpPr>
          <p:cNvPr id="10247" name="Rectangle 7"/>
          <p:cNvSpPr>
            <a:spLocks noChangeArrowheads="1"/>
          </p:cNvSpPr>
          <p:nvPr/>
        </p:nvSpPr>
        <p:spPr bwMode="auto">
          <a:xfrm>
            <a:off x="4267200" y="4572000"/>
            <a:ext cx="2362200" cy="914400"/>
          </a:xfrm>
          <a:prstGeom prst="rect">
            <a:avLst/>
          </a:prstGeom>
          <a:solidFill>
            <a:srgbClr val="E7CFFF"/>
          </a:solidFill>
          <a:ln w="9525">
            <a:solidFill>
              <a:schemeClr val="tx1"/>
            </a:solidFill>
            <a:miter lim="800000"/>
            <a:headEnd/>
            <a:tailEnd/>
          </a:ln>
        </p:spPr>
        <p:txBody>
          <a:bodyPr wrap="none" anchor="ctr"/>
          <a:lstStyle/>
          <a:p>
            <a:pPr algn="ctr" eaLnBrk="1" hangingPunct="1"/>
            <a:r>
              <a:rPr lang="en-US" sz="2400" b="1" dirty="0">
                <a:solidFill>
                  <a:schemeClr val="accent1"/>
                </a:solidFill>
              </a:rPr>
              <a:t>Word fluency</a:t>
            </a:r>
          </a:p>
        </p:txBody>
      </p:sp>
      <p:sp>
        <p:nvSpPr>
          <p:cNvPr id="10248" name="Rectangle 8"/>
          <p:cNvSpPr>
            <a:spLocks noChangeArrowheads="1"/>
          </p:cNvSpPr>
          <p:nvPr/>
        </p:nvSpPr>
        <p:spPr bwMode="auto">
          <a:xfrm>
            <a:off x="5868144" y="5589240"/>
            <a:ext cx="2743200" cy="914400"/>
          </a:xfrm>
          <a:prstGeom prst="rect">
            <a:avLst/>
          </a:prstGeom>
          <a:solidFill>
            <a:srgbClr val="D7F0FF"/>
          </a:solidFill>
          <a:ln w="9525">
            <a:solidFill>
              <a:schemeClr val="tx1"/>
            </a:solidFill>
            <a:miter lim="800000"/>
            <a:headEnd/>
            <a:tailEnd/>
          </a:ln>
        </p:spPr>
        <p:txBody>
          <a:bodyPr wrap="none" anchor="ctr"/>
          <a:lstStyle/>
          <a:p>
            <a:pPr algn="ctr" eaLnBrk="1" hangingPunct="1"/>
            <a:r>
              <a:rPr lang="en-US" sz="2400" b="1" dirty="0">
                <a:solidFill>
                  <a:schemeClr val="accent1"/>
                </a:solidFill>
              </a:rPr>
              <a:t>Spatial </a:t>
            </a:r>
          </a:p>
          <a:p>
            <a:pPr algn="ctr" eaLnBrk="1" hangingPunct="1"/>
            <a:r>
              <a:rPr lang="en-US" sz="2400" b="1" dirty="0">
                <a:solidFill>
                  <a:schemeClr val="accent1"/>
                </a:solidFill>
              </a:rPr>
              <a:t>visualization</a:t>
            </a:r>
          </a:p>
        </p:txBody>
      </p:sp>
      <p:sp>
        <p:nvSpPr>
          <p:cNvPr id="10249" name="Text Box 9"/>
          <p:cNvSpPr txBox="1">
            <a:spLocks noChangeArrowheads="1"/>
          </p:cNvSpPr>
          <p:nvPr/>
        </p:nvSpPr>
        <p:spPr bwMode="auto">
          <a:xfrm>
            <a:off x="5105400" y="784225"/>
            <a:ext cx="3276600" cy="1944187"/>
          </a:xfrm>
          <a:prstGeom prst="rect">
            <a:avLst/>
          </a:prstGeom>
          <a:solidFill>
            <a:schemeClr val="bg1"/>
          </a:solidFill>
          <a:ln w="9525">
            <a:noFill/>
            <a:miter lim="800000"/>
            <a:headEnd/>
            <a:tailEnd/>
          </a:ln>
        </p:spPr>
        <p:txBody>
          <a:bodyPr>
            <a:spAutoFit/>
          </a:bodyPr>
          <a:lstStyle/>
          <a:p>
            <a:pPr algn="ctr" eaLnBrk="1" hangingPunct="1">
              <a:lnSpc>
                <a:spcPct val="110000"/>
              </a:lnSpc>
              <a:spcBef>
                <a:spcPct val="50000"/>
              </a:spcBef>
            </a:pPr>
            <a:r>
              <a:rPr lang="en-US" sz="2800" b="1" dirty="0" smtClean="0"/>
              <a:t>2.Thurman’s </a:t>
            </a:r>
            <a:r>
              <a:rPr lang="en-US" sz="2800" b="1" dirty="0"/>
              <a:t>seven primary skills of intelligence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AutoShape 4"/>
          <p:cNvSpPr>
            <a:spLocks noChangeArrowheads="1"/>
          </p:cNvSpPr>
          <p:nvPr/>
        </p:nvSpPr>
        <p:spPr bwMode="auto">
          <a:xfrm>
            <a:off x="755576" y="764704"/>
            <a:ext cx="7772400" cy="5334000"/>
          </a:xfrm>
          <a:prstGeom prst="triangle">
            <a:avLst>
              <a:gd name="adj" fmla="val 50000"/>
            </a:avLst>
          </a:prstGeom>
          <a:solidFill>
            <a:srgbClr val="FFFF99"/>
          </a:solidFill>
          <a:ln w="57150">
            <a:solidFill>
              <a:schemeClr val="tx1"/>
            </a:solidFill>
            <a:miter lim="800000"/>
            <a:headEnd/>
            <a:tailEnd/>
          </a:ln>
        </p:spPr>
        <p:txBody>
          <a:bodyPr wrap="none" anchor="ctr"/>
          <a:lstStyle/>
          <a:p>
            <a:endParaRPr lang="en-US"/>
          </a:p>
        </p:txBody>
      </p:sp>
      <p:sp>
        <p:nvSpPr>
          <p:cNvPr id="1028" name="AutoShape 5"/>
          <p:cNvSpPr>
            <a:spLocks noChangeArrowheads="1"/>
          </p:cNvSpPr>
          <p:nvPr/>
        </p:nvSpPr>
        <p:spPr bwMode="auto">
          <a:xfrm rot="10800000">
            <a:off x="2667000" y="3505200"/>
            <a:ext cx="3810000" cy="2667000"/>
          </a:xfrm>
          <a:prstGeom prst="triangle">
            <a:avLst>
              <a:gd name="adj" fmla="val 50000"/>
            </a:avLst>
          </a:prstGeom>
          <a:solidFill>
            <a:schemeClr val="bg1"/>
          </a:solidFill>
          <a:ln w="57150">
            <a:solidFill>
              <a:schemeClr val="tx1"/>
            </a:solidFill>
            <a:miter lim="800000"/>
            <a:headEnd/>
            <a:tailEnd/>
          </a:ln>
        </p:spPr>
        <p:txBody>
          <a:bodyPr wrap="none" anchor="ctr"/>
          <a:lstStyle/>
          <a:p>
            <a:endParaRPr lang="en-US"/>
          </a:p>
        </p:txBody>
      </p:sp>
      <p:sp>
        <p:nvSpPr>
          <p:cNvPr id="1029" name="Text Box 7"/>
          <p:cNvSpPr txBox="1">
            <a:spLocks noChangeArrowheads="1"/>
          </p:cNvSpPr>
          <p:nvPr/>
        </p:nvSpPr>
        <p:spPr bwMode="auto">
          <a:xfrm>
            <a:off x="5562600" y="4899025"/>
            <a:ext cx="1981200" cy="978729"/>
          </a:xfrm>
          <a:prstGeom prst="rect">
            <a:avLst/>
          </a:prstGeom>
          <a:noFill/>
          <a:ln w="9525">
            <a:noFill/>
            <a:miter lim="800000"/>
            <a:headEnd/>
            <a:tailEnd/>
          </a:ln>
        </p:spPr>
        <p:txBody>
          <a:bodyPr>
            <a:spAutoFit/>
          </a:bodyPr>
          <a:lstStyle/>
          <a:p>
            <a:pPr algn="ctr" eaLnBrk="1" hangingPunct="1">
              <a:lnSpc>
                <a:spcPct val="80000"/>
              </a:lnSpc>
              <a:spcBef>
                <a:spcPct val="50000"/>
              </a:spcBef>
            </a:pPr>
            <a:r>
              <a:rPr lang="en-US" sz="2400" b="1" u="sng" dirty="0">
                <a:solidFill>
                  <a:schemeClr val="accent1"/>
                </a:solidFill>
                <a:latin typeface="Times New Roman" pitchFamily="18" charset="0"/>
              </a:rPr>
              <a:t>Experience</a:t>
            </a:r>
            <a:r>
              <a:rPr lang="en-US" sz="2400" b="1" dirty="0">
                <a:solidFill>
                  <a:schemeClr val="accent1"/>
                </a:solidFill>
                <a:latin typeface="Times New Roman" pitchFamily="18" charset="0"/>
              </a:rPr>
              <a:t> with a given task/situation</a:t>
            </a:r>
          </a:p>
        </p:txBody>
      </p:sp>
      <p:sp>
        <p:nvSpPr>
          <p:cNvPr id="1030" name="Text Box 13"/>
          <p:cNvSpPr txBox="1">
            <a:spLocks noChangeArrowheads="1"/>
          </p:cNvSpPr>
          <p:nvPr/>
        </p:nvSpPr>
        <p:spPr bwMode="auto">
          <a:xfrm>
            <a:off x="0" y="332656"/>
            <a:ext cx="9144000" cy="584775"/>
          </a:xfrm>
          <a:prstGeom prst="rect">
            <a:avLst/>
          </a:prstGeom>
          <a:noFill/>
          <a:ln w="9525">
            <a:noFill/>
            <a:miter lim="800000"/>
            <a:headEnd/>
            <a:tailEnd/>
          </a:ln>
        </p:spPr>
        <p:txBody>
          <a:bodyPr wrap="square">
            <a:spAutoFit/>
          </a:bodyPr>
          <a:lstStyle/>
          <a:p>
            <a:pPr algn="ctr">
              <a:spcBef>
                <a:spcPct val="50000"/>
              </a:spcBef>
            </a:pPr>
            <a:r>
              <a:rPr lang="en-US" sz="3200" b="1" dirty="0" smtClean="0">
                <a:latin typeface="Times New Roman" pitchFamily="18" charset="0"/>
              </a:rPr>
              <a:t>3.Triarchic </a:t>
            </a:r>
            <a:r>
              <a:rPr lang="en-US" sz="3200" b="1" dirty="0">
                <a:latin typeface="Times New Roman" pitchFamily="18" charset="0"/>
              </a:rPr>
              <a:t>Theory of </a:t>
            </a:r>
            <a:r>
              <a:rPr lang="en-US" sz="3200" b="1" dirty="0" smtClean="0">
                <a:latin typeface="Times New Roman" pitchFamily="18" charset="0"/>
              </a:rPr>
              <a:t>Intelligence(</a:t>
            </a:r>
            <a:r>
              <a:rPr lang="en-US" sz="3200" dirty="0" smtClean="0"/>
              <a:t>Sternberg’s)</a:t>
            </a:r>
            <a:endParaRPr lang="en-US" sz="3200" b="1" dirty="0">
              <a:latin typeface="Times New Roman" pitchFamily="18" charset="0"/>
            </a:endParaRPr>
          </a:p>
        </p:txBody>
      </p:sp>
      <p:graphicFrame>
        <p:nvGraphicFramePr>
          <p:cNvPr id="1026" name="Object 20"/>
          <p:cNvGraphicFramePr>
            <a:graphicFrameLocks noChangeAspect="1"/>
          </p:cNvGraphicFramePr>
          <p:nvPr/>
        </p:nvGraphicFramePr>
        <p:xfrm>
          <a:off x="3810000" y="3733800"/>
          <a:ext cx="1371600" cy="952500"/>
        </p:xfrm>
        <a:graphic>
          <a:graphicData uri="http://schemas.openxmlformats.org/presentationml/2006/ole">
            <p:oleObj spid="_x0000_s1026" name="Bitmap Image" r:id="rId4" imgW="3924848" imgH="2723810" progId="PBrush">
              <p:embed/>
            </p:oleObj>
          </a:graphicData>
        </a:graphic>
      </p:graphicFrame>
      <p:sp>
        <p:nvSpPr>
          <p:cNvPr id="1031" name="Text Box 23"/>
          <p:cNvSpPr txBox="1">
            <a:spLocks noChangeArrowheads="1"/>
          </p:cNvSpPr>
          <p:nvPr/>
        </p:nvSpPr>
        <p:spPr bwMode="auto">
          <a:xfrm>
            <a:off x="3581400" y="1876425"/>
            <a:ext cx="1981200" cy="1569660"/>
          </a:xfrm>
          <a:prstGeom prst="rect">
            <a:avLst/>
          </a:prstGeom>
          <a:noFill/>
          <a:ln w="9525">
            <a:noFill/>
            <a:miter lim="800000"/>
            <a:headEnd/>
            <a:tailEnd/>
          </a:ln>
        </p:spPr>
        <p:txBody>
          <a:bodyPr>
            <a:spAutoFit/>
          </a:bodyPr>
          <a:lstStyle/>
          <a:p>
            <a:pPr algn="ctr" eaLnBrk="1" hangingPunct="1">
              <a:lnSpc>
                <a:spcPct val="80000"/>
              </a:lnSpc>
              <a:spcBef>
                <a:spcPct val="50000"/>
              </a:spcBef>
            </a:pPr>
            <a:r>
              <a:rPr lang="en-US" sz="2400" b="1" dirty="0">
                <a:solidFill>
                  <a:schemeClr val="accent1"/>
                </a:solidFill>
                <a:latin typeface="Times New Roman" pitchFamily="18" charset="0"/>
              </a:rPr>
              <a:t>Ability to tailor one’s behavior to demands of </a:t>
            </a:r>
            <a:r>
              <a:rPr lang="en-US" sz="2400" b="1" u="sng" dirty="0">
                <a:solidFill>
                  <a:schemeClr val="accent1"/>
                </a:solidFill>
                <a:latin typeface="Times New Roman" pitchFamily="18" charset="0"/>
              </a:rPr>
              <a:t>context</a:t>
            </a:r>
          </a:p>
        </p:txBody>
      </p:sp>
      <p:sp>
        <p:nvSpPr>
          <p:cNvPr id="1032" name="Text Box 25"/>
          <p:cNvSpPr txBox="1">
            <a:spLocks noChangeArrowheads="1"/>
          </p:cNvSpPr>
          <p:nvPr/>
        </p:nvSpPr>
        <p:spPr bwMode="auto">
          <a:xfrm>
            <a:off x="1547664" y="5013176"/>
            <a:ext cx="1981200" cy="978729"/>
          </a:xfrm>
          <a:prstGeom prst="rect">
            <a:avLst/>
          </a:prstGeom>
          <a:noFill/>
          <a:ln w="9525">
            <a:noFill/>
            <a:miter lim="800000"/>
            <a:headEnd/>
            <a:tailEnd/>
          </a:ln>
        </p:spPr>
        <p:txBody>
          <a:bodyPr>
            <a:spAutoFit/>
          </a:bodyPr>
          <a:lstStyle/>
          <a:p>
            <a:pPr algn="ctr" eaLnBrk="1" hangingPunct="1">
              <a:lnSpc>
                <a:spcPct val="80000"/>
              </a:lnSpc>
              <a:spcBef>
                <a:spcPct val="50000"/>
              </a:spcBef>
            </a:pPr>
            <a:r>
              <a:rPr lang="en-US" sz="2400" b="1" u="sng" dirty="0">
                <a:solidFill>
                  <a:schemeClr val="accent1"/>
                </a:solidFill>
                <a:latin typeface="Times New Roman" pitchFamily="18" charset="0"/>
              </a:rPr>
              <a:t>Information-processing skills</a:t>
            </a:r>
          </a:p>
        </p:txBody>
      </p:sp>
      <p:sp>
        <p:nvSpPr>
          <p:cNvPr id="1033" name="Text Box 26"/>
          <p:cNvSpPr txBox="1">
            <a:spLocks noChangeArrowheads="1"/>
          </p:cNvSpPr>
          <p:nvPr/>
        </p:nvSpPr>
        <p:spPr bwMode="auto">
          <a:xfrm>
            <a:off x="4191000" y="4738688"/>
            <a:ext cx="762000" cy="519112"/>
          </a:xfrm>
          <a:prstGeom prst="rect">
            <a:avLst/>
          </a:prstGeom>
          <a:noFill/>
          <a:ln w="9525">
            <a:noFill/>
            <a:miter lim="800000"/>
            <a:headEnd/>
            <a:tailEnd/>
          </a:ln>
        </p:spPr>
        <p:txBody>
          <a:bodyPr>
            <a:spAutoFit/>
          </a:bodyPr>
          <a:lstStyle/>
          <a:p>
            <a:pPr eaLnBrk="1" hangingPunct="1">
              <a:spcBef>
                <a:spcPct val="50000"/>
              </a:spcBef>
            </a:pPr>
            <a:r>
              <a:rPr lang="en-US" sz="2800" b="1">
                <a:latin typeface="Comic Sans MS" pitchFamily="66" charset="0"/>
              </a:rPr>
              <a:t>IQ</a:t>
            </a:r>
          </a:p>
        </p:txBody>
      </p:sp>
      <p:sp>
        <p:nvSpPr>
          <p:cNvPr id="1034" name="Text Box 27"/>
          <p:cNvSpPr txBox="1">
            <a:spLocks noChangeArrowheads="1"/>
          </p:cNvSpPr>
          <p:nvPr/>
        </p:nvSpPr>
        <p:spPr bwMode="auto">
          <a:xfrm>
            <a:off x="609600" y="2286000"/>
            <a:ext cx="1676400" cy="1311275"/>
          </a:xfrm>
          <a:prstGeom prst="rect">
            <a:avLst/>
          </a:prstGeom>
          <a:noFill/>
          <a:ln w="9525">
            <a:noFill/>
            <a:miter lim="800000"/>
            <a:headEnd/>
            <a:tailEnd/>
          </a:ln>
        </p:spPr>
        <p:txBody>
          <a:bodyPr>
            <a:spAutoFit/>
          </a:bodyPr>
          <a:lstStyle/>
          <a:p>
            <a:pPr algn="ctr" eaLnBrk="1" hangingPunct="1">
              <a:spcBef>
                <a:spcPct val="50000"/>
              </a:spcBef>
            </a:pPr>
            <a:r>
              <a:rPr lang="en-US" sz="2000" b="1"/>
              <a:t>Encode, combine, compare information</a:t>
            </a:r>
          </a:p>
        </p:txBody>
      </p:sp>
      <p:sp>
        <p:nvSpPr>
          <p:cNvPr id="1035" name="Line 28"/>
          <p:cNvSpPr>
            <a:spLocks noChangeShapeType="1"/>
          </p:cNvSpPr>
          <p:nvPr/>
        </p:nvSpPr>
        <p:spPr bwMode="auto">
          <a:xfrm>
            <a:off x="1295400" y="3581400"/>
            <a:ext cx="838200" cy="1219200"/>
          </a:xfrm>
          <a:prstGeom prst="line">
            <a:avLst/>
          </a:prstGeom>
          <a:noFill/>
          <a:ln w="57150">
            <a:solidFill>
              <a:schemeClr val="tx1"/>
            </a:solidFill>
            <a:round/>
            <a:headEnd/>
            <a:tailEnd type="triangle" w="med" len="med"/>
          </a:ln>
        </p:spPr>
        <p:txBody>
          <a:bodyPr wrap="none"/>
          <a:lstStyle/>
          <a:p>
            <a:endParaRPr lang="en-US"/>
          </a:p>
        </p:txBody>
      </p:sp>
      <p:sp>
        <p:nvSpPr>
          <p:cNvPr id="1036" name="Text Box 29"/>
          <p:cNvSpPr txBox="1">
            <a:spLocks noChangeArrowheads="1"/>
          </p:cNvSpPr>
          <p:nvPr/>
        </p:nvSpPr>
        <p:spPr bwMode="auto">
          <a:xfrm>
            <a:off x="7086600" y="2743200"/>
            <a:ext cx="1447800" cy="1006475"/>
          </a:xfrm>
          <a:prstGeom prst="rect">
            <a:avLst/>
          </a:prstGeom>
          <a:noFill/>
          <a:ln w="9525">
            <a:noFill/>
            <a:miter lim="800000"/>
            <a:headEnd/>
            <a:tailEnd/>
          </a:ln>
        </p:spPr>
        <p:txBody>
          <a:bodyPr>
            <a:spAutoFit/>
          </a:bodyPr>
          <a:lstStyle/>
          <a:p>
            <a:pPr algn="ctr" eaLnBrk="1" hangingPunct="1">
              <a:spcBef>
                <a:spcPct val="50000"/>
              </a:spcBef>
            </a:pPr>
            <a:r>
              <a:rPr lang="en-US" sz="2000" b="1"/>
              <a:t>Exposure and practice</a:t>
            </a:r>
          </a:p>
        </p:txBody>
      </p:sp>
      <p:sp>
        <p:nvSpPr>
          <p:cNvPr id="1037" name="Line 30"/>
          <p:cNvSpPr>
            <a:spLocks noChangeShapeType="1"/>
          </p:cNvSpPr>
          <p:nvPr/>
        </p:nvSpPr>
        <p:spPr bwMode="auto">
          <a:xfrm flipH="1">
            <a:off x="6629400" y="3733800"/>
            <a:ext cx="1143000" cy="1143000"/>
          </a:xfrm>
          <a:prstGeom prst="line">
            <a:avLst/>
          </a:prstGeom>
          <a:noFill/>
          <a:ln w="57150">
            <a:solidFill>
              <a:schemeClr val="tx1"/>
            </a:solidFill>
            <a:round/>
            <a:headEnd/>
            <a:tailEnd type="triangle" w="med" len="med"/>
          </a:ln>
        </p:spPr>
        <p:txBody>
          <a:bodyPr wrap="none"/>
          <a:lstStyle/>
          <a:p>
            <a:endParaRPr lang="en-US"/>
          </a:p>
        </p:txBody>
      </p:sp>
      <p:sp>
        <p:nvSpPr>
          <p:cNvPr id="1038" name="Text Box 31"/>
          <p:cNvSpPr txBox="1">
            <a:spLocks noChangeArrowheads="1"/>
          </p:cNvSpPr>
          <p:nvPr/>
        </p:nvSpPr>
        <p:spPr bwMode="auto">
          <a:xfrm>
            <a:off x="6096000" y="1127125"/>
            <a:ext cx="2133600" cy="1006475"/>
          </a:xfrm>
          <a:prstGeom prst="rect">
            <a:avLst/>
          </a:prstGeom>
          <a:noFill/>
          <a:ln w="9525">
            <a:noFill/>
            <a:miter lim="800000"/>
            <a:headEnd/>
            <a:tailEnd/>
          </a:ln>
        </p:spPr>
        <p:txBody>
          <a:bodyPr>
            <a:spAutoFit/>
          </a:bodyPr>
          <a:lstStyle/>
          <a:p>
            <a:pPr algn="ctr" eaLnBrk="1" hangingPunct="1">
              <a:spcBef>
                <a:spcPct val="50000"/>
              </a:spcBef>
            </a:pPr>
            <a:r>
              <a:rPr lang="en-US" sz="2000" b="1"/>
              <a:t>Adapt, select, and shape to needs</a:t>
            </a:r>
          </a:p>
        </p:txBody>
      </p:sp>
      <p:sp>
        <p:nvSpPr>
          <p:cNvPr id="1039" name="Line 32"/>
          <p:cNvSpPr>
            <a:spLocks noChangeShapeType="1"/>
          </p:cNvSpPr>
          <p:nvPr/>
        </p:nvSpPr>
        <p:spPr bwMode="auto">
          <a:xfrm flipH="1">
            <a:off x="5410200" y="1828800"/>
            <a:ext cx="1295400" cy="762000"/>
          </a:xfrm>
          <a:prstGeom prst="line">
            <a:avLst/>
          </a:prstGeom>
          <a:noFill/>
          <a:ln w="57150">
            <a:solidFill>
              <a:schemeClr val="tx1"/>
            </a:solidFill>
            <a:round/>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685800" y="692696"/>
            <a:ext cx="7772400" cy="1440160"/>
          </a:xfrm>
        </p:spPr>
        <p:txBody>
          <a:bodyPr>
            <a:normAutofit/>
          </a:bodyPr>
          <a:lstStyle/>
          <a:p>
            <a:pPr eaLnBrk="1" hangingPunct="1">
              <a:defRPr/>
            </a:pPr>
            <a:r>
              <a:rPr lang="en-US" sz="2400" b="1" dirty="0" smtClean="0"/>
              <a:t>4/Gardner’s Theory of Multiple Intelligences</a:t>
            </a:r>
          </a:p>
        </p:txBody>
      </p:sp>
      <p:sp>
        <p:nvSpPr>
          <p:cNvPr id="106499" name="Rectangle 3"/>
          <p:cNvSpPr>
            <a:spLocks noGrp="1" noChangeArrowheads="1"/>
          </p:cNvSpPr>
          <p:nvPr>
            <p:ph idx="1"/>
          </p:nvPr>
        </p:nvSpPr>
        <p:spPr>
          <a:xfrm>
            <a:off x="860425" y="2284413"/>
            <a:ext cx="7826375" cy="3846512"/>
          </a:xfrm>
        </p:spPr>
        <p:txBody>
          <a:bodyPr/>
          <a:lstStyle/>
          <a:p>
            <a:pPr eaLnBrk="1" hangingPunct="1">
              <a:defRPr/>
            </a:pPr>
            <a:endParaRPr lang="en-US" sz="2800" b="1" smtClean="0"/>
          </a:p>
          <a:p>
            <a:pPr eaLnBrk="1" hangingPunct="1">
              <a:defRPr/>
            </a:pPr>
            <a:endParaRPr lang="en-US" sz="2400" b="1" smtClean="0"/>
          </a:p>
        </p:txBody>
      </p:sp>
      <p:sp>
        <p:nvSpPr>
          <p:cNvPr id="13316" name="Oval 4"/>
          <p:cNvSpPr>
            <a:spLocks noChangeArrowheads="1"/>
          </p:cNvSpPr>
          <p:nvPr/>
        </p:nvSpPr>
        <p:spPr bwMode="auto">
          <a:xfrm>
            <a:off x="1371600" y="3962400"/>
            <a:ext cx="2057400" cy="838200"/>
          </a:xfrm>
          <a:prstGeom prst="ellipse">
            <a:avLst/>
          </a:prstGeom>
          <a:solidFill>
            <a:srgbClr val="D0D0D0"/>
          </a:solidFill>
          <a:ln w="9525">
            <a:noFill/>
            <a:round/>
            <a:headEnd/>
            <a:tailEnd/>
          </a:ln>
        </p:spPr>
        <p:txBody>
          <a:bodyPr wrap="none" anchor="ctr"/>
          <a:lstStyle/>
          <a:p>
            <a:pPr algn="ctr" eaLnBrk="1" hangingPunct="1"/>
            <a:r>
              <a:rPr lang="en-US" sz="2400" b="1">
                <a:latin typeface="Comic Sans MS" pitchFamily="66" charset="0"/>
              </a:rPr>
              <a:t>Spatial </a:t>
            </a:r>
          </a:p>
        </p:txBody>
      </p:sp>
      <p:sp>
        <p:nvSpPr>
          <p:cNvPr id="13317" name="Oval 5"/>
          <p:cNvSpPr>
            <a:spLocks noChangeArrowheads="1"/>
          </p:cNvSpPr>
          <p:nvPr/>
        </p:nvSpPr>
        <p:spPr bwMode="auto">
          <a:xfrm>
            <a:off x="838200" y="3352800"/>
            <a:ext cx="2057400" cy="838200"/>
          </a:xfrm>
          <a:prstGeom prst="ellipse">
            <a:avLst/>
          </a:prstGeom>
          <a:solidFill>
            <a:srgbClr val="FFFF8D"/>
          </a:solidFill>
          <a:ln w="9525">
            <a:noFill/>
            <a:round/>
            <a:headEnd/>
            <a:tailEnd/>
          </a:ln>
        </p:spPr>
        <p:txBody>
          <a:bodyPr wrap="none" anchor="ctr"/>
          <a:lstStyle/>
          <a:p>
            <a:pPr algn="ctr" eaLnBrk="1" hangingPunct="1"/>
            <a:r>
              <a:rPr lang="en-US" sz="2400" b="1">
                <a:latin typeface="Comic Sans MS" pitchFamily="66" charset="0"/>
              </a:rPr>
              <a:t>Linguistic</a:t>
            </a:r>
          </a:p>
        </p:txBody>
      </p:sp>
      <p:sp>
        <p:nvSpPr>
          <p:cNvPr id="13318" name="Oval 6"/>
          <p:cNvSpPr>
            <a:spLocks noChangeArrowheads="1"/>
          </p:cNvSpPr>
          <p:nvPr/>
        </p:nvSpPr>
        <p:spPr bwMode="auto">
          <a:xfrm>
            <a:off x="4953000" y="2971800"/>
            <a:ext cx="2057400" cy="838200"/>
          </a:xfrm>
          <a:prstGeom prst="ellipse">
            <a:avLst/>
          </a:prstGeom>
          <a:solidFill>
            <a:srgbClr val="B5FFB5"/>
          </a:solidFill>
          <a:ln w="9525">
            <a:noFill/>
            <a:round/>
            <a:headEnd/>
            <a:tailEnd/>
          </a:ln>
        </p:spPr>
        <p:txBody>
          <a:bodyPr wrap="none" anchor="ctr"/>
          <a:lstStyle/>
          <a:p>
            <a:pPr algn="ctr" eaLnBrk="1" hangingPunct="1"/>
            <a:r>
              <a:rPr lang="en-US" sz="2400" b="1">
                <a:latin typeface="Comic Sans MS" pitchFamily="66" charset="0"/>
              </a:rPr>
              <a:t>Musical</a:t>
            </a:r>
          </a:p>
        </p:txBody>
      </p:sp>
      <p:sp>
        <p:nvSpPr>
          <p:cNvPr id="13319" name="Oval 7"/>
          <p:cNvSpPr>
            <a:spLocks noChangeArrowheads="1"/>
          </p:cNvSpPr>
          <p:nvPr/>
        </p:nvSpPr>
        <p:spPr bwMode="auto">
          <a:xfrm>
            <a:off x="5257800" y="3810000"/>
            <a:ext cx="2438400" cy="838200"/>
          </a:xfrm>
          <a:prstGeom prst="ellipse">
            <a:avLst/>
          </a:prstGeom>
          <a:solidFill>
            <a:srgbClr val="E7CFFF"/>
          </a:solidFill>
          <a:ln w="9525">
            <a:noFill/>
            <a:round/>
            <a:headEnd/>
            <a:tailEnd/>
          </a:ln>
        </p:spPr>
        <p:txBody>
          <a:bodyPr wrap="none" anchor="ctr"/>
          <a:lstStyle/>
          <a:p>
            <a:pPr algn="ctr" eaLnBrk="1" hangingPunct="1">
              <a:lnSpc>
                <a:spcPct val="80000"/>
              </a:lnSpc>
            </a:pPr>
            <a:r>
              <a:rPr lang="en-US" sz="2400" b="1">
                <a:latin typeface="Comic Sans MS" pitchFamily="66" charset="0"/>
              </a:rPr>
              <a:t>Bodily-</a:t>
            </a:r>
          </a:p>
          <a:p>
            <a:pPr algn="ctr" eaLnBrk="1" hangingPunct="1">
              <a:lnSpc>
                <a:spcPct val="80000"/>
              </a:lnSpc>
            </a:pPr>
            <a:r>
              <a:rPr lang="en-US" sz="2400" b="1">
                <a:latin typeface="Comic Sans MS" pitchFamily="66" charset="0"/>
              </a:rPr>
              <a:t>kinesthetic</a:t>
            </a:r>
          </a:p>
        </p:txBody>
      </p:sp>
      <p:sp>
        <p:nvSpPr>
          <p:cNvPr id="13320" name="Oval 8"/>
          <p:cNvSpPr>
            <a:spLocks noChangeArrowheads="1"/>
          </p:cNvSpPr>
          <p:nvPr/>
        </p:nvSpPr>
        <p:spPr bwMode="auto">
          <a:xfrm>
            <a:off x="2971800" y="4114800"/>
            <a:ext cx="2667000" cy="685800"/>
          </a:xfrm>
          <a:prstGeom prst="ellipse">
            <a:avLst/>
          </a:prstGeom>
          <a:solidFill>
            <a:srgbClr val="FFFF53"/>
          </a:solidFill>
          <a:ln w="9525">
            <a:noFill/>
            <a:round/>
            <a:headEnd/>
            <a:tailEnd/>
          </a:ln>
        </p:spPr>
        <p:txBody>
          <a:bodyPr wrap="none" anchor="ctr"/>
          <a:lstStyle/>
          <a:p>
            <a:pPr algn="ctr" eaLnBrk="1" hangingPunct="1"/>
            <a:r>
              <a:rPr lang="en-US" sz="2400" b="1">
                <a:latin typeface="Comic Sans MS" pitchFamily="66" charset="0"/>
              </a:rPr>
              <a:t>Interpersonal</a:t>
            </a:r>
          </a:p>
        </p:txBody>
      </p:sp>
      <p:sp>
        <p:nvSpPr>
          <p:cNvPr id="13321" name="Oval 9"/>
          <p:cNvSpPr>
            <a:spLocks noChangeArrowheads="1"/>
          </p:cNvSpPr>
          <p:nvPr/>
        </p:nvSpPr>
        <p:spPr bwMode="auto">
          <a:xfrm>
            <a:off x="2743200" y="3352800"/>
            <a:ext cx="2819400" cy="838200"/>
          </a:xfrm>
          <a:prstGeom prst="ellipse">
            <a:avLst/>
          </a:prstGeom>
          <a:solidFill>
            <a:srgbClr val="FFBDBD"/>
          </a:solidFill>
          <a:ln w="9525">
            <a:noFill/>
            <a:round/>
            <a:headEnd/>
            <a:tailEnd/>
          </a:ln>
        </p:spPr>
        <p:txBody>
          <a:bodyPr wrap="none" anchor="ctr"/>
          <a:lstStyle/>
          <a:p>
            <a:pPr algn="ctr" eaLnBrk="1" hangingPunct="1">
              <a:lnSpc>
                <a:spcPct val="80000"/>
              </a:lnSpc>
            </a:pPr>
            <a:r>
              <a:rPr lang="en-US" sz="2400" b="1">
                <a:latin typeface="Comic Sans MS" pitchFamily="66" charset="0"/>
              </a:rPr>
              <a:t>Logical-</a:t>
            </a:r>
          </a:p>
          <a:p>
            <a:pPr algn="ctr" eaLnBrk="1" hangingPunct="1">
              <a:lnSpc>
                <a:spcPct val="80000"/>
              </a:lnSpc>
            </a:pPr>
            <a:r>
              <a:rPr lang="en-US" sz="2400" b="1">
                <a:latin typeface="Comic Sans MS" pitchFamily="66" charset="0"/>
              </a:rPr>
              <a:t>mathematical</a:t>
            </a:r>
          </a:p>
        </p:txBody>
      </p:sp>
      <p:sp>
        <p:nvSpPr>
          <p:cNvPr id="13322" name="Oval 10"/>
          <p:cNvSpPr>
            <a:spLocks noChangeArrowheads="1"/>
          </p:cNvSpPr>
          <p:nvPr/>
        </p:nvSpPr>
        <p:spPr bwMode="auto">
          <a:xfrm>
            <a:off x="1143000" y="2971800"/>
            <a:ext cx="2590800" cy="609600"/>
          </a:xfrm>
          <a:prstGeom prst="ellipse">
            <a:avLst/>
          </a:prstGeom>
          <a:solidFill>
            <a:srgbClr val="A9FFFF"/>
          </a:solidFill>
          <a:ln w="9525">
            <a:noFill/>
            <a:round/>
            <a:headEnd/>
            <a:tailEnd/>
          </a:ln>
        </p:spPr>
        <p:txBody>
          <a:bodyPr wrap="none" anchor="ctr"/>
          <a:lstStyle/>
          <a:p>
            <a:pPr algn="ctr" eaLnBrk="1" hangingPunct="1"/>
            <a:r>
              <a:rPr lang="en-US" sz="2400" b="1">
                <a:latin typeface="Comic Sans MS" pitchFamily="66" charset="0"/>
              </a:rPr>
              <a:t>Intrapersonal</a:t>
            </a:r>
          </a:p>
        </p:txBody>
      </p:sp>
      <p:sp>
        <p:nvSpPr>
          <p:cNvPr id="13323" name="Oval 11"/>
          <p:cNvSpPr>
            <a:spLocks noChangeArrowheads="1"/>
          </p:cNvSpPr>
          <p:nvPr/>
        </p:nvSpPr>
        <p:spPr bwMode="auto">
          <a:xfrm>
            <a:off x="6553200" y="3200400"/>
            <a:ext cx="1828800" cy="762000"/>
          </a:xfrm>
          <a:prstGeom prst="ellipse">
            <a:avLst/>
          </a:prstGeom>
          <a:solidFill>
            <a:srgbClr val="FFCBB1"/>
          </a:solidFill>
          <a:ln w="9525">
            <a:noFill/>
            <a:round/>
            <a:headEnd/>
            <a:tailEnd/>
          </a:ln>
        </p:spPr>
        <p:txBody>
          <a:bodyPr wrap="none" anchor="ctr"/>
          <a:lstStyle/>
          <a:p>
            <a:pPr algn="ctr" eaLnBrk="1" hangingPunct="1"/>
            <a:r>
              <a:rPr lang="en-US" sz="2400" b="1">
                <a:latin typeface="Comic Sans MS" pitchFamily="66" charset="0"/>
              </a:rPr>
              <a:t>naturalist</a:t>
            </a:r>
          </a:p>
        </p:txBody>
      </p:sp>
      <p:grpSp>
        <p:nvGrpSpPr>
          <p:cNvPr id="2" name="Group 12"/>
          <p:cNvGrpSpPr>
            <a:grpSpLocks/>
          </p:cNvGrpSpPr>
          <p:nvPr/>
        </p:nvGrpSpPr>
        <p:grpSpPr bwMode="auto">
          <a:xfrm>
            <a:off x="7696200" y="5562600"/>
            <a:ext cx="1219200" cy="1066800"/>
            <a:chOff x="4848" y="3504"/>
            <a:chExt cx="768" cy="672"/>
          </a:xfrm>
        </p:grpSpPr>
        <p:sp>
          <p:nvSpPr>
            <p:cNvPr id="13325" name="Oval 13"/>
            <p:cNvSpPr>
              <a:spLocks noChangeArrowheads="1"/>
            </p:cNvSpPr>
            <p:nvPr/>
          </p:nvSpPr>
          <p:spPr bwMode="auto">
            <a:xfrm rot="-3384359">
              <a:off x="4848" y="3600"/>
              <a:ext cx="672" cy="480"/>
            </a:xfrm>
            <a:prstGeom prst="ellipse">
              <a:avLst/>
            </a:prstGeom>
            <a:solidFill>
              <a:srgbClr val="FFFF99"/>
            </a:solidFill>
            <a:ln w="9525">
              <a:noFill/>
              <a:round/>
              <a:headEnd/>
              <a:tailEnd/>
            </a:ln>
          </p:spPr>
          <p:txBody>
            <a:bodyPr wrap="none" anchor="ctr"/>
            <a:lstStyle/>
            <a:p>
              <a:endParaRPr lang="en-US"/>
            </a:p>
          </p:txBody>
        </p:sp>
        <p:sp>
          <p:nvSpPr>
            <p:cNvPr id="13326" name="Line 14"/>
            <p:cNvSpPr>
              <a:spLocks noChangeShapeType="1"/>
            </p:cNvSpPr>
            <p:nvPr/>
          </p:nvSpPr>
          <p:spPr bwMode="auto">
            <a:xfrm>
              <a:off x="4848" y="3638"/>
              <a:ext cx="0" cy="504"/>
            </a:xfrm>
            <a:prstGeom prst="line">
              <a:avLst/>
            </a:prstGeom>
            <a:noFill/>
            <a:ln w="38100">
              <a:solidFill>
                <a:schemeClr val="tx1"/>
              </a:solidFill>
              <a:round/>
              <a:headEnd/>
              <a:tailEnd/>
            </a:ln>
          </p:spPr>
          <p:txBody>
            <a:bodyPr/>
            <a:lstStyle/>
            <a:p>
              <a:endParaRPr lang="en-US"/>
            </a:p>
          </p:txBody>
        </p:sp>
        <p:sp>
          <p:nvSpPr>
            <p:cNvPr id="13327" name="Line 15"/>
            <p:cNvSpPr>
              <a:spLocks noChangeShapeType="1"/>
            </p:cNvSpPr>
            <p:nvPr/>
          </p:nvSpPr>
          <p:spPr bwMode="auto">
            <a:xfrm>
              <a:off x="4848" y="4142"/>
              <a:ext cx="768" cy="0"/>
            </a:xfrm>
            <a:prstGeom prst="line">
              <a:avLst/>
            </a:prstGeom>
            <a:noFill/>
            <a:ln w="38100">
              <a:solidFill>
                <a:schemeClr val="tx1"/>
              </a:solidFill>
              <a:round/>
              <a:headEnd/>
              <a:tailEnd/>
            </a:ln>
          </p:spPr>
          <p:txBody>
            <a:bodyPr/>
            <a:lstStyle/>
            <a:p>
              <a:endParaRPr lang="en-US"/>
            </a:p>
          </p:txBody>
        </p:sp>
        <p:sp>
          <p:nvSpPr>
            <p:cNvPr id="13328" name="AutoShape 16"/>
            <p:cNvSpPr>
              <a:spLocks noChangeArrowheads="1"/>
            </p:cNvSpPr>
            <p:nvPr/>
          </p:nvSpPr>
          <p:spPr bwMode="auto">
            <a:xfrm>
              <a:off x="5184"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29" name="AutoShape 17"/>
            <p:cNvSpPr>
              <a:spLocks noChangeArrowheads="1"/>
            </p:cNvSpPr>
            <p:nvPr/>
          </p:nvSpPr>
          <p:spPr bwMode="auto">
            <a:xfrm>
              <a:off x="5088" y="3773"/>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0" name="AutoShape 18"/>
            <p:cNvSpPr>
              <a:spLocks noChangeArrowheads="1"/>
            </p:cNvSpPr>
            <p:nvPr/>
          </p:nvSpPr>
          <p:spPr bwMode="auto">
            <a:xfrm>
              <a:off x="499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1" name="AutoShape 19"/>
            <p:cNvSpPr>
              <a:spLocks noChangeArrowheads="1"/>
            </p:cNvSpPr>
            <p:nvPr/>
          </p:nvSpPr>
          <p:spPr bwMode="auto">
            <a:xfrm>
              <a:off x="5328" y="3706"/>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2" name="AutoShape 20"/>
            <p:cNvSpPr>
              <a:spLocks noChangeArrowheads="1"/>
            </p:cNvSpPr>
            <p:nvPr/>
          </p:nvSpPr>
          <p:spPr bwMode="auto">
            <a:xfrm>
              <a:off x="5232" y="3806"/>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3" name="AutoShape 21"/>
            <p:cNvSpPr>
              <a:spLocks noChangeArrowheads="1"/>
            </p:cNvSpPr>
            <p:nvPr/>
          </p:nvSpPr>
          <p:spPr bwMode="auto">
            <a:xfrm>
              <a:off x="5232" y="3739"/>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4" name="AutoShape 22"/>
            <p:cNvSpPr>
              <a:spLocks noChangeArrowheads="1"/>
            </p:cNvSpPr>
            <p:nvPr/>
          </p:nvSpPr>
          <p:spPr bwMode="auto">
            <a:xfrm>
              <a:off x="5088" y="3907"/>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5" name="AutoShape 23"/>
            <p:cNvSpPr>
              <a:spLocks noChangeArrowheads="1"/>
            </p:cNvSpPr>
            <p:nvPr/>
          </p:nvSpPr>
          <p:spPr bwMode="auto">
            <a:xfrm>
              <a:off x="5424" y="3672"/>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6" name="AutoShape 24"/>
            <p:cNvSpPr>
              <a:spLocks noChangeArrowheads="1"/>
            </p:cNvSpPr>
            <p:nvPr/>
          </p:nvSpPr>
          <p:spPr bwMode="auto">
            <a:xfrm>
              <a:off x="5328"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7" name="AutoShape 25"/>
            <p:cNvSpPr>
              <a:spLocks noChangeArrowheads="1"/>
            </p:cNvSpPr>
            <p:nvPr/>
          </p:nvSpPr>
          <p:spPr bwMode="auto">
            <a:xfrm>
              <a:off x="5376"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8" name="AutoShape 26"/>
            <p:cNvSpPr>
              <a:spLocks noChangeArrowheads="1"/>
            </p:cNvSpPr>
            <p:nvPr/>
          </p:nvSpPr>
          <p:spPr bwMode="auto">
            <a:xfrm>
              <a:off x="5184" y="3874"/>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39" name="AutoShape 27"/>
            <p:cNvSpPr>
              <a:spLocks noChangeArrowheads="1"/>
            </p:cNvSpPr>
            <p:nvPr/>
          </p:nvSpPr>
          <p:spPr bwMode="auto">
            <a:xfrm>
              <a:off x="5328"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40" name="AutoShape 28"/>
            <p:cNvSpPr>
              <a:spLocks noChangeArrowheads="1"/>
            </p:cNvSpPr>
            <p:nvPr/>
          </p:nvSpPr>
          <p:spPr bwMode="auto">
            <a:xfrm>
              <a:off x="5184" y="3974"/>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41" name="AutoShape 29"/>
            <p:cNvSpPr>
              <a:spLocks noChangeArrowheads="1"/>
            </p:cNvSpPr>
            <p:nvPr/>
          </p:nvSpPr>
          <p:spPr bwMode="auto">
            <a:xfrm>
              <a:off x="518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42" name="Line 30"/>
            <p:cNvSpPr>
              <a:spLocks noChangeShapeType="1"/>
            </p:cNvSpPr>
            <p:nvPr/>
          </p:nvSpPr>
          <p:spPr bwMode="auto">
            <a:xfrm rot="201224" flipV="1">
              <a:off x="4896" y="3590"/>
              <a:ext cx="528" cy="538"/>
            </a:xfrm>
            <a:prstGeom prst="line">
              <a:avLst/>
            </a:prstGeom>
            <a:noFill/>
            <a:ln w="57150">
              <a:solidFill>
                <a:srgbClr val="FF0000"/>
              </a:solidFill>
              <a:round/>
              <a:headEnd/>
              <a:tailEnd type="triangle" w="med" len="med"/>
            </a:ln>
          </p:spPr>
          <p:txBody>
            <a:bodyPr/>
            <a:lstStyle/>
            <a:p>
              <a:endParaRPr lang="en-US"/>
            </a:p>
          </p:txBody>
        </p:sp>
        <p:sp>
          <p:nvSpPr>
            <p:cNvPr id="13343" name="AutoShape 31"/>
            <p:cNvSpPr>
              <a:spLocks noChangeArrowheads="1"/>
            </p:cNvSpPr>
            <p:nvPr/>
          </p:nvSpPr>
          <p:spPr bwMode="auto">
            <a:xfrm>
              <a:off x="5472" y="3941"/>
              <a:ext cx="48" cy="33"/>
            </a:xfrm>
            <a:custGeom>
              <a:avLst/>
              <a:gdLst>
                <a:gd name="T0" fmla="*/ 48 w 21600"/>
                <a:gd name="T1" fmla="*/ 17 h 21600"/>
                <a:gd name="T2" fmla="*/ 24 w 21600"/>
                <a:gd name="T3" fmla="*/ 33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509 h 21600"/>
                <a:gd name="T14" fmla="*/ 19350 w 21600"/>
                <a:gd name="T15" fmla="*/ 13091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44" name="AutoShape 32"/>
            <p:cNvSpPr>
              <a:spLocks noChangeArrowheads="1"/>
            </p:cNvSpPr>
            <p:nvPr/>
          </p:nvSpPr>
          <p:spPr bwMode="auto">
            <a:xfrm>
              <a:off x="4944" y="3638"/>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sp>
          <p:nvSpPr>
            <p:cNvPr id="13345" name="AutoShape 33"/>
            <p:cNvSpPr>
              <a:spLocks noChangeArrowheads="1"/>
            </p:cNvSpPr>
            <p:nvPr/>
          </p:nvSpPr>
          <p:spPr bwMode="auto">
            <a:xfrm>
              <a:off x="5472" y="3840"/>
              <a:ext cx="48" cy="34"/>
            </a:xfrm>
            <a:custGeom>
              <a:avLst/>
              <a:gdLst>
                <a:gd name="T0" fmla="*/ 48 w 21600"/>
                <a:gd name="T1" fmla="*/ 17 h 21600"/>
                <a:gd name="T2" fmla="*/ 24 w 21600"/>
                <a:gd name="T3" fmla="*/ 34 h 21600"/>
                <a:gd name="T4" fmla="*/ 0 w 21600"/>
                <a:gd name="T5" fmla="*/ 17 h 21600"/>
                <a:gd name="T6" fmla="*/ 24 w 21600"/>
                <a:gd name="T7" fmla="*/ 0 h 21600"/>
                <a:gd name="T8" fmla="*/ 0 60000 65536"/>
                <a:gd name="T9" fmla="*/ 5898240 60000 65536"/>
                <a:gd name="T10" fmla="*/ 11796480 60000 65536"/>
                <a:gd name="T11" fmla="*/ 17694720 60000 65536"/>
                <a:gd name="T12" fmla="*/ 2250 w 21600"/>
                <a:gd name="T13" fmla="*/ 8894 h 21600"/>
                <a:gd name="T14" fmla="*/ 19350 w 21600"/>
                <a:gd name="T15" fmla="*/ 12706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close/>
                </a:path>
              </a:pathLst>
            </a:custGeom>
            <a:solidFill>
              <a:srgbClr val="0000FF"/>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جهة">
  <a:themeElements>
    <a:clrScheme name="واجهة">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واجهة">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404</TotalTime>
  <Words>1298</Words>
  <Application>Microsoft Office PowerPoint</Application>
  <PresentationFormat>عرض على الشاشة (3:4)‏</PresentationFormat>
  <Paragraphs>238</Paragraphs>
  <Slides>36</Slides>
  <Notes>18</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36</vt:i4>
      </vt:variant>
    </vt:vector>
  </HeadingPairs>
  <TitlesOfParts>
    <vt:vector size="38" baseType="lpstr">
      <vt:lpstr>واجهة</vt:lpstr>
      <vt:lpstr>Bitmap Image</vt:lpstr>
      <vt:lpstr>Intelligence </vt:lpstr>
      <vt:lpstr>Objectives: </vt:lpstr>
      <vt:lpstr>Definition</vt:lpstr>
      <vt:lpstr>الشريحة 4</vt:lpstr>
      <vt:lpstr>الشريحة 5</vt:lpstr>
      <vt:lpstr>Theories of intelligence</vt:lpstr>
      <vt:lpstr>الشريحة 7</vt:lpstr>
      <vt:lpstr>الشريحة 8</vt:lpstr>
      <vt:lpstr>4/Gardner’s Theory of Multiple Intelligences</vt:lpstr>
      <vt:lpstr>5.The Stanford-Binet Test</vt:lpstr>
      <vt:lpstr>Some important facts about intelligence:</vt:lpstr>
      <vt:lpstr>The Traditional Approach: The Wechsler Scales</vt:lpstr>
      <vt:lpstr>The Traditional Approach: The Wechsler Scales</vt:lpstr>
      <vt:lpstr>الشريحة 14</vt:lpstr>
      <vt:lpstr>Why Do People Differ In Measured Intelligence?:  Genetics and Intelligence</vt:lpstr>
      <vt:lpstr>Heritability</vt:lpstr>
      <vt:lpstr>الشريحة 17</vt:lpstr>
      <vt:lpstr>Environmental variation has most effect in poor environments, especially abusive environments </vt:lpstr>
      <vt:lpstr>Environmental variation has most effect in poor environments, especially abusive environments </vt:lpstr>
      <vt:lpstr>Why Do People Differ In Measured Intelligence?</vt:lpstr>
      <vt:lpstr>Why Do People Differ In Measured Intelligence?</vt:lpstr>
      <vt:lpstr>Why Do People Differ In Measured Intelligence?</vt:lpstr>
      <vt:lpstr>الشريحة 23</vt:lpstr>
      <vt:lpstr>Box 10-1: Asian students higher on math scores; Figures 10-6 and 10-7 Differences:</vt:lpstr>
      <vt:lpstr>Characteristics of successful intervention programs</vt:lpstr>
      <vt:lpstr>Beyond The Norms: Giftedness And Mental Retardation</vt:lpstr>
      <vt:lpstr>الشريحة 27</vt:lpstr>
      <vt:lpstr>Verbal skills:</vt:lpstr>
      <vt:lpstr>Performance:</vt:lpstr>
      <vt:lpstr>الشريحة 30</vt:lpstr>
      <vt:lpstr>RAVEN Progressive Matrices IQ Test  </vt:lpstr>
      <vt:lpstr>Other Tests  performance test </vt:lpstr>
      <vt:lpstr>الشريحة 33</vt:lpstr>
      <vt:lpstr>الشريحة 34</vt:lpstr>
      <vt:lpstr>Practical uses of intelligence tests </vt:lpstr>
      <vt:lpstr>الشريحة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 </dc:title>
  <dc:creator>Esra Al-Sayed Hayawi</dc:creator>
  <cp:lastModifiedBy>SONY</cp:lastModifiedBy>
  <cp:revision>24</cp:revision>
  <dcterms:created xsi:type="dcterms:W3CDTF">2011-10-02T20:04:39Z</dcterms:created>
  <dcterms:modified xsi:type="dcterms:W3CDTF">2013-09-21T23:05:23Z</dcterms:modified>
</cp:coreProperties>
</file>