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6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2" r:id="rId14"/>
    <p:sldId id="274" r:id="rId15"/>
    <p:sldId id="269" r:id="rId16"/>
    <p:sldId id="270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2" r:id="rId27"/>
    <p:sldId id="284" r:id="rId28"/>
    <p:sldId id="285" r:id="rId29"/>
  </p:sldIdLst>
  <p:sldSz cx="9144000" cy="6858000" type="screen4x3"/>
  <p:notesSz cx="6858000" cy="9144000"/>
  <p:defaultTextStyle>
    <a:defPPr>
      <a:defRPr lang="ar-IQ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EABAB-8B26-4C16-8867-2225612DCFDC}" type="datetimeFigureOut">
              <a:rPr lang="ar-IQ"/>
              <a:pPr>
                <a:defRPr/>
              </a:pPr>
              <a:t>10/05/1435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E6E6C8-F561-4B75-9955-24BC7DFBCE2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مستطيل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rtlCol="0" anchor="t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8242-E3DC-46B0-B849-7858CB3A5B48}" type="datetimeFigureOut">
              <a:rPr lang="ar-IQ"/>
              <a:pPr>
                <a:defRPr/>
              </a:pPr>
              <a:t>10/05/1435</a:t>
            </a:fld>
            <a:endParaRPr lang="ar-IQ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27E3-0E57-4822-89B4-DE5AAAC50AE3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C80E-3791-4DFC-91F8-D37DC7B67728}" type="datetimeFigureOut">
              <a:rPr lang="ar-IQ"/>
              <a:pPr>
                <a:defRPr/>
              </a:pPr>
              <a:t>10/05/1435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373E-7464-4745-BB55-F6E356F22FB6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مستطيل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مستطيل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مستطيل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rtlCol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B685-4C94-4BAF-AE40-4BF11B99C23E}" type="datetimeFigureOut">
              <a:rPr lang="ar-IQ"/>
              <a:pPr>
                <a:defRPr/>
              </a:pPr>
              <a:t>10/05/1435</a:t>
            </a:fld>
            <a:endParaRPr lang="ar-IQ"/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46C9-D26F-4055-85F7-BE9DD0BBC6A6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مستطيل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مستطيل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مستطيل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E1DC-2AF1-4071-85C9-E40142090F33}" type="datetimeFigureOut">
              <a:rPr lang="ar-IQ"/>
              <a:pPr>
                <a:defRPr/>
              </a:pPr>
              <a:t>10/05/1435</a:t>
            </a:fld>
            <a:endParaRPr lang="ar-IQ"/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959A-67DF-4BA4-818A-0B5294FC1DA1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مستطيل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CA9C-9241-4290-B1DD-911AC7430207}" type="datetimeFigureOut">
              <a:rPr lang="ar-IQ"/>
              <a:pPr>
                <a:defRPr/>
              </a:pPr>
              <a:t>10/05/1435</a:t>
            </a:fld>
            <a:endParaRPr lang="ar-IQ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902C-36B6-4AE5-A0E6-07822C716EEB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2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3B06A-C443-4701-BC5B-3FAD5F677E1E}" type="datetimeFigureOut">
              <a:rPr lang="ar-IQ"/>
              <a:pPr>
                <a:defRPr/>
              </a:pPr>
              <a:t>10/05/1435</a:t>
            </a:fld>
            <a:endParaRPr lang="ar-IQ"/>
          </a:p>
        </p:txBody>
      </p:sp>
      <p:sp>
        <p:nvSpPr>
          <p:cNvPr id="13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14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D52B8-F284-435B-950B-237B31A6D7A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charset="0"/>
          <a:ea typeface="+mj-ea"/>
          <a:cs typeface="Arial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9pPr>
      <a:extLst/>
    </p:titleStyle>
    <p:bodyStyle>
      <a:lvl1pPr marL="438150" indent="-319088" algn="r" rtl="1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730250" indent="-2730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Arial" charset="0"/>
        </a:defRPr>
      </a:lvl2pPr>
      <a:lvl3pPr marL="995363" indent="-228600" algn="r" rtl="1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Arial" charset="0"/>
        </a:defRPr>
      </a:lvl3pPr>
      <a:lvl4pPr marL="1216025" indent="-182563" algn="r" rtl="1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1425575" indent="-182563" algn="r" rtl="1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765175"/>
            <a:ext cx="8507412" cy="638175"/>
          </a:xfrm>
        </p:spPr>
        <p:txBody>
          <a:bodyPr/>
          <a:lstStyle/>
          <a:p>
            <a:pPr algn="ctr"/>
            <a:r>
              <a:rPr lang="en-US" sz="3600" smtClean="0"/>
              <a:t>Wounds, Tissue repair and Scars</a:t>
            </a: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852738"/>
            <a:ext cx="8229600" cy="2376487"/>
          </a:xfrm>
        </p:spPr>
        <p:txBody>
          <a:bodyPr/>
          <a:lstStyle/>
          <a:p>
            <a:pPr algn="ctr" rtl="0">
              <a:lnSpc>
                <a:spcPct val="145000"/>
              </a:lnSpc>
              <a:buFont typeface="Wingdings 2" pitchFamily="18" charset="2"/>
              <a:buNone/>
            </a:pPr>
            <a:r>
              <a:rPr lang="ar-IQ" sz="2800" smtClean="0"/>
              <a:t>د. موفق مزعل طلفاح</a:t>
            </a:r>
          </a:p>
          <a:p>
            <a:pPr algn="ctr" rtl="0">
              <a:lnSpc>
                <a:spcPct val="145000"/>
              </a:lnSpc>
              <a:buFont typeface="Wingdings 2" pitchFamily="18" charset="2"/>
              <a:buNone/>
            </a:pPr>
            <a:r>
              <a:rPr lang="en-US" sz="2800" b="1" smtClean="0"/>
              <a:t>General Surgeon</a:t>
            </a:r>
          </a:p>
          <a:p>
            <a:pPr algn="ctr" rtl="0">
              <a:lnSpc>
                <a:spcPct val="145000"/>
              </a:lnSpc>
              <a:buFont typeface="Wingdings 2" pitchFamily="18" charset="2"/>
              <a:buNone/>
            </a:pPr>
            <a:r>
              <a:rPr lang="en-US" sz="2800" b="1" smtClean="0"/>
              <a:t>MBChB, MSC, MRCS/Eng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sz="3600" smtClean="0"/>
              <a:t>Remodelling Phase (Late):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96975"/>
            <a:ext cx="8713787" cy="5203825"/>
          </a:xfrm>
        </p:spPr>
        <p:txBody>
          <a:bodyPr/>
          <a:lstStyle/>
          <a:p>
            <a:pPr algn="l" rtl="0"/>
            <a:r>
              <a:rPr lang="en-US" smtClean="0"/>
              <a:t>The collagen fibers align with the skin tension lines to increase the tensile strength of the skin.</a:t>
            </a:r>
          </a:p>
          <a:p>
            <a:pPr algn="l" rtl="0"/>
            <a:endParaRPr lang="en-US" smtClean="0"/>
          </a:p>
          <a:p>
            <a:pPr algn="l" rtl="0"/>
            <a:r>
              <a:rPr lang="en-US" smtClean="0"/>
              <a:t>However, at best it only reach approximately 80% of the normal skin.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0" smtClean="0"/>
              <a:t>Factors affect wound healing :    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908050"/>
            <a:ext cx="8507413" cy="549275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smtClean="0"/>
              <a:t>Local factors :</a:t>
            </a:r>
          </a:p>
          <a:p>
            <a:pPr algn="l" rtl="0">
              <a:lnSpc>
                <a:spcPct val="90000"/>
              </a:lnSpc>
            </a:pPr>
            <a:endParaRPr lang="en-US" sz="2400" smtClean="0"/>
          </a:p>
          <a:p>
            <a:pPr algn="l" rtl="0">
              <a:lnSpc>
                <a:spcPct val="90000"/>
              </a:lnSpc>
            </a:pPr>
            <a:endParaRPr lang="en-US" sz="2400" smtClean="0"/>
          </a:p>
          <a:p>
            <a:pPr algn="l" rtl="0">
              <a:lnSpc>
                <a:spcPct val="120000"/>
              </a:lnSpc>
            </a:pPr>
            <a:r>
              <a:rPr lang="en-US" sz="2400" smtClean="0"/>
              <a:t>Site of the wound, structures involved and mechanism of wounding e.g. incision, crush and avulsion. </a:t>
            </a:r>
          </a:p>
          <a:p>
            <a:pPr algn="l" rtl="0">
              <a:lnSpc>
                <a:spcPct val="120000"/>
              </a:lnSpc>
            </a:pPr>
            <a:r>
              <a:rPr lang="en-US" sz="2400" smtClean="0"/>
              <a:t>Ischemia. </a:t>
            </a:r>
          </a:p>
          <a:p>
            <a:pPr algn="l" rtl="0">
              <a:lnSpc>
                <a:spcPct val="120000"/>
              </a:lnSpc>
            </a:pPr>
            <a:r>
              <a:rPr lang="en-US" sz="2400" smtClean="0"/>
              <a:t>Infection.</a:t>
            </a:r>
          </a:p>
          <a:p>
            <a:pPr algn="l" rtl="0">
              <a:lnSpc>
                <a:spcPct val="120000"/>
              </a:lnSpc>
            </a:pPr>
            <a:r>
              <a:rPr lang="en-US" sz="2400" smtClean="0"/>
              <a:t>Foreign bodies and necrotic tissues.</a:t>
            </a:r>
          </a:p>
          <a:p>
            <a:pPr algn="l" rtl="0">
              <a:lnSpc>
                <a:spcPct val="120000"/>
              </a:lnSpc>
            </a:pPr>
            <a:r>
              <a:rPr lang="en-US" sz="2400" smtClean="0"/>
              <a:t>Chronic venous insufficiency and tissue oedema.</a:t>
            </a:r>
          </a:p>
          <a:p>
            <a:pPr algn="l" rtl="0">
              <a:lnSpc>
                <a:spcPct val="120000"/>
              </a:lnSpc>
            </a:pPr>
            <a:r>
              <a:rPr lang="en-US" sz="2400" smtClean="0"/>
              <a:t>Ionizing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828675"/>
          </a:xfrm>
        </p:spPr>
        <p:txBody>
          <a:bodyPr/>
          <a:lstStyle/>
          <a:p>
            <a:r>
              <a:rPr lang="en-US" sz="3600" smtClean="0"/>
              <a:t>Systemic Factors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5492750"/>
          </a:xfrm>
        </p:spPr>
        <p:txBody>
          <a:bodyPr/>
          <a:lstStyle/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mtClean="0"/>
              <a:t>Systemic diseases:</a:t>
            </a:r>
          </a:p>
          <a:p>
            <a:pPr algn="l" rtl="0">
              <a:lnSpc>
                <a:spcPct val="150000"/>
              </a:lnSpc>
            </a:pPr>
            <a:r>
              <a:rPr lang="en-US" smtClean="0"/>
              <a:t>Malnutrition:  Vit C deficiency results in inadequate collagen production.</a:t>
            </a:r>
          </a:p>
          <a:p>
            <a:pPr algn="l" rtl="0">
              <a:lnSpc>
                <a:spcPct val="150000"/>
              </a:lnSpc>
            </a:pPr>
            <a:r>
              <a:rPr lang="en-US" smtClean="0"/>
              <a:t>Drugs: steroid and chemotherapeutic agents for cancer therapy.</a:t>
            </a:r>
          </a:p>
          <a:p>
            <a:pPr algn="l" rtl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r>
              <a:rPr lang="en-US" sz="3200" b="0" smtClean="0"/>
              <a:t>Types of wound healing</a:t>
            </a:r>
            <a:r>
              <a:rPr lang="en-US" sz="3200" smtClean="0"/>
              <a:t> 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96975"/>
            <a:ext cx="8785225" cy="5203825"/>
          </a:xfrm>
        </p:spPr>
        <p:txBody>
          <a:bodyPr/>
          <a:lstStyle/>
          <a:p>
            <a:pPr algn="l" rtl="0">
              <a:lnSpc>
                <a:spcPct val="140000"/>
              </a:lnSpc>
            </a:pPr>
            <a:r>
              <a:rPr lang="en-US" sz="2400" smtClean="0">
                <a:solidFill>
                  <a:schemeClr val="accent1"/>
                </a:solidFill>
              </a:rPr>
              <a:t>Primary Healing:</a:t>
            </a:r>
            <a:r>
              <a:rPr lang="en-US" sz="2400" smtClean="0"/>
              <a:t> wound edges opposed, normal healing and minimal scar. </a:t>
            </a:r>
          </a:p>
          <a:p>
            <a:pPr algn="l" rtl="0">
              <a:lnSpc>
                <a:spcPct val="140000"/>
              </a:lnSpc>
            </a:pPr>
            <a:r>
              <a:rPr lang="en-US" sz="2400" smtClean="0">
                <a:solidFill>
                  <a:schemeClr val="accent1"/>
                </a:solidFill>
              </a:rPr>
              <a:t>Secondary Healing:</a:t>
            </a:r>
            <a:r>
              <a:rPr lang="en-US" sz="2400" smtClean="0"/>
              <a:t> The wound left open to heal by granulation, contraction and epithelialisation. There will be increased inflammation and proliferation with poor scar.</a:t>
            </a:r>
          </a:p>
          <a:p>
            <a:pPr algn="l" rtl="0">
              <a:lnSpc>
                <a:spcPct val="140000"/>
              </a:lnSpc>
            </a:pPr>
            <a:r>
              <a:rPr lang="en-US" sz="2400" smtClean="0">
                <a:solidFill>
                  <a:schemeClr val="accent1"/>
                </a:solidFill>
              </a:rPr>
              <a:t>Tertiary Healing:</a:t>
            </a:r>
            <a:r>
              <a:rPr lang="en-US" sz="2400" smtClean="0"/>
              <a:t> wounds initially left open and the edges opposed later when healing conditions favourable.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13"/>
          <p:cNvSpPr>
            <a:spLocks noGrp="1"/>
          </p:cNvSpPr>
          <p:nvPr>
            <p:ph type="title" idx="4294967295"/>
          </p:nvPr>
        </p:nvSpPr>
        <p:spPr>
          <a:xfrm>
            <a:off x="250825" y="152400"/>
            <a:ext cx="5184775" cy="684213"/>
          </a:xfrm>
        </p:spPr>
        <p:txBody>
          <a:bodyPr/>
          <a:lstStyle/>
          <a:p>
            <a:r>
              <a:rPr lang="en-US" sz="3200" smtClean="0"/>
              <a:t>Classification of wounds</a:t>
            </a:r>
          </a:p>
        </p:txBody>
      </p:sp>
      <p:graphicFrame>
        <p:nvGraphicFramePr>
          <p:cNvPr id="36868" name="Organization Chart 4"/>
          <p:cNvGraphicFramePr>
            <a:graphicFrameLocks/>
          </p:cNvGraphicFramePr>
          <p:nvPr>
            <p:ph idx="4294967295"/>
          </p:nvPr>
        </p:nvGraphicFramePr>
        <p:xfrm>
          <a:off x="323850" y="836613"/>
          <a:ext cx="8229600" cy="4248150"/>
        </p:xfrm>
        <a:graphic>
          <a:graphicData uri="http://schemas.openxmlformats.org/drawingml/2006/compatibility">
            <com:legacyDrawing xmlns:com="http://schemas.openxmlformats.org/drawingml/2006/compatibility" spid="_x0000_s3686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Acute wounds</a:t>
            </a:r>
          </a:p>
        </p:txBody>
      </p:sp>
      <p:sp>
        <p:nvSpPr>
          <p:cNvPr id="3789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1196975"/>
            <a:ext cx="4362450" cy="5400675"/>
          </a:xfrm>
        </p:spPr>
        <p:txBody>
          <a:bodyPr/>
          <a:lstStyle/>
          <a:p>
            <a:pPr algn="l" rtl="0">
              <a:lnSpc>
                <a:spcPct val="110000"/>
              </a:lnSpc>
            </a:pPr>
            <a:r>
              <a:rPr lang="en-US" sz="2400" smtClean="0"/>
              <a:t>Tidy:</a:t>
            </a:r>
            <a:endParaRPr lang="ar-IQ" sz="2400" smtClean="0"/>
          </a:p>
          <a:p>
            <a:pPr algn="l" rtl="0">
              <a:lnSpc>
                <a:spcPct val="110000"/>
              </a:lnSpc>
            </a:pPr>
            <a:r>
              <a:rPr lang="en-US" sz="2400" smtClean="0"/>
              <a:t>Sharp instrument e.g. surgical incisions or wound by glass or knife,</a:t>
            </a:r>
          </a:p>
          <a:p>
            <a:pPr algn="l" rtl="0">
              <a:lnSpc>
                <a:spcPct val="110000"/>
              </a:lnSpc>
            </a:pPr>
            <a:r>
              <a:rPr lang="en-US" sz="2400" smtClean="0"/>
              <a:t>it contains no devitalized tissue </a:t>
            </a:r>
          </a:p>
          <a:p>
            <a:pPr algn="l" rtl="0">
              <a:lnSpc>
                <a:spcPct val="110000"/>
              </a:lnSpc>
            </a:pPr>
            <a:r>
              <a:rPr lang="en-US" sz="2400" smtClean="0"/>
              <a:t>little contamination and seldom has tissue loss.</a:t>
            </a:r>
          </a:p>
          <a:p>
            <a:pPr algn="l" rtl="0">
              <a:lnSpc>
                <a:spcPct val="110000"/>
              </a:lnSpc>
            </a:pPr>
            <a:r>
              <a:rPr lang="en-US" sz="2400" smtClean="0"/>
              <a:t>These wounds are usually single with clear cut.</a:t>
            </a:r>
          </a:p>
          <a:p>
            <a:pPr algn="l" rtl="0">
              <a:lnSpc>
                <a:spcPct val="110000"/>
              </a:lnSpc>
            </a:pPr>
            <a:r>
              <a:rPr lang="en-US" sz="2400" smtClean="0"/>
              <a:t>closed immediately with expected good healing and minimal scar.</a:t>
            </a:r>
          </a:p>
        </p:txBody>
      </p:sp>
      <p:pic>
        <p:nvPicPr>
          <p:cNvPr id="37891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692150"/>
            <a:ext cx="2663825" cy="4392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Acute wounds</a:t>
            </a:r>
          </a:p>
        </p:txBody>
      </p:sp>
      <p:pic>
        <p:nvPicPr>
          <p:cNvPr id="38914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333375"/>
            <a:ext cx="3673475" cy="2808288"/>
          </a:xfrm>
        </p:spPr>
      </p:pic>
      <p:sp>
        <p:nvSpPr>
          <p:cNvPr id="3891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0" y="1196975"/>
            <a:ext cx="5219700" cy="5661025"/>
          </a:xfrm>
        </p:spPr>
        <p:txBody>
          <a:bodyPr/>
          <a:lstStyle/>
          <a:p>
            <a:pPr algn="l" rtl="0"/>
            <a:r>
              <a:rPr lang="en-US" sz="2800" smtClean="0"/>
              <a:t>Untidy:</a:t>
            </a:r>
          </a:p>
          <a:p>
            <a:pPr algn="l" rtl="0"/>
            <a:r>
              <a:rPr lang="en-US" sz="2800" smtClean="0"/>
              <a:t>blunt injuries e.g. crushing, tearing, avulsion.</a:t>
            </a:r>
          </a:p>
          <a:p>
            <a:pPr algn="l" rtl="0"/>
            <a:r>
              <a:rPr lang="en-US" sz="2800" smtClean="0"/>
              <a:t>It has a dead tissue</a:t>
            </a:r>
          </a:p>
          <a:p>
            <a:pPr algn="l" rtl="0"/>
            <a:r>
              <a:rPr lang="en-US" sz="2800" smtClean="0"/>
              <a:t>significant contamination and often has tissue loss.</a:t>
            </a:r>
          </a:p>
          <a:p>
            <a:pPr algn="l" rtl="0"/>
            <a:r>
              <a:rPr lang="en-US" sz="2800" smtClean="0"/>
              <a:t>They are often multiple and irregular.</a:t>
            </a:r>
          </a:p>
          <a:p>
            <a:pPr algn="l" rtl="0"/>
            <a:r>
              <a:rPr lang="en-US" sz="2800" smtClean="0"/>
              <a:t>If closed immediately, healing is unlikely and associated with wound complications.</a:t>
            </a:r>
          </a:p>
          <a:p>
            <a:pPr algn="l" rtl="0">
              <a:lnSpc>
                <a:spcPct val="125000"/>
              </a:lnSpc>
            </a:pPr>
            <a:endParaRPr lang="en-US" sz="2800" smtClean="0"/>
          </a:p>
        </p:txBody>
      </p:sp>
      <p:pic>
        <p:nvPicPr>
          <p:cNvPr id="38916" name="Picture 7" descr="100-0003_IMG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284538"/>
            <a:ext cx="36734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Granulation Tissue</a:t>
            </a:r>
          </a:p>
        </p:txBody>
      </p:sp>
      <p:pic>
        <p:nvPicPr>
          <p:cNvPr id="39938" name="Rectangle 3"/>
          <p:cNvPicPr>
            <a:picLocks noGrp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557338"/>
            <a:ext cx="4606925" cy="5040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6994525" cy="612775"/>
          </a:xfrm>
        </p:spPr>
        <p:txBody>
          <a:bodyPr/>
          <a:lstStyle/>
          <a:p>
            <a:r>
              <a:rPr lang="en-US" sz="2800" smtClean="0"/>
              <a:t>Management: 1. </a:t>
            </a:r>
            <a:r>
              <a:rPr lang="en-US" sz="3200" smtClean="0"/>
              <a:t>Assessment    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836613"/>
            <a:ext cx="8229600" cy="5564187"/>
          </a:xfrm>
        </p:spPr>
        <p:txBody>
          <a:bodyPr/>
          <a:lstStyle/>
          <a:p>
            <a:pPr algn="l" rtl="0">
              <a:lnSpc>
                <a:spcPct val="155000"/>
              </a:lnSpc>
            </a:pPr>
            <a:r>
              <a:rPr lang="en-US" smtClean="0"/>
              <a:t>History:</a:t>
            </a:r>
          </a:p>
          <a:p>
            <a:pPr algn="l" rtl="0">
              <a:lnSpc>
                <a:spcPct val="155000"/>
              </a:lnSpc>
            </a:pPr>
            <a:r>
              <a:rPr lang="en-US" smtClean="0"/>
              <a:t>Examination:</a:t>
            </a:r>
          </a:p>
          <a:p>
            <a:pPr algn="l" rtl="0">
              <a:lnSpc>
                <a:spcPct val="155000"/>
              </a:lnSpc>
              <a:buFont typeface="Wingdings" pitchFamily="2" charset="2"/>
              <a:buChar char="Ø"/>
            </a:pPr>
            <a:r>
              <a:rPr lang="en-US" smtClean="0"/>
              <a:t>Generally:</a:t>
            </a:r>
          </a:p>
          <a:p>
            <a:pPr algn="l" rtl="0">
              <a:lnSpc>
                <a:spcPct val="155000"/>
              </a:lnSpc>
              <a:buFont typeface="Wingdings" pitchFamily="2" charset="2"/>
              <a:buChar char="Ø"/>
            </a:pPr>
            <a:r>
              <a:rPr lang="en-US" smtClean="0"/>
              <a:t>Locally:</a:t>
            </a:r>
          </a:p>
          <a:p>
            <a:pPr algn="l" rtl="0">
              <a:lnSpc>
                <a:spcPct val="155000"/>
              </a:lnSpc>
            </a:pPr>
            <a:r>
              <a:rPr lang="en-US" smtClean="0"/>
              <a:t>Supportive measures:</a:t>
            </a:r>
          </a:p>
          <a:p>
            <a:pPr>
              <a:lnSpc>
                <a:spcPct val="155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sz="3200" smtClean="0"/>
              <a:t>Local wound care 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algn="l" rtl="0">
              <a:lnSpc>
                <a:spcPct val="115000"/>
              </a:lnSpc>
            </a:pPr>
            <a:r>
              <a:rPr lang="en-US" i="1" smtClean="0"/>
              <a:t>Wound excision:</a:t>
            </a:r>
          </a:p>
          <a:p>
            <a:pPr algn="l" rtl="0">
              <a:lnSpc>
                <a:spcPct val="115000"/>
              </a:lnSpc>
            </a:pPr>
            <a:r>
              <a:rPr lang="en-US" i="1" smtClean="0"/>
              <a:t>The process of</a:t>
            </a:r>
            <a:r>
              <a:rPr lang="en-US" smtClean="0"/>
              <a:t> removal of the dead tissue from the wound. </a:t>
            </a:r>
          </a:p>
          <a:p>
            <a:pPr algn="l" rtl="0">
              <a:lnSpc>
                <a:spcPct val="115000"/>
              </a:lnSpc>
            </a:pPr>
            <a:endParaRPr lang="en-US" smtClean="0"/>
          </a:p>
          <a:p>
            <a:pPr algn="l" rtl="0">
              <a:lnSpc>
                <a:spcPct val="115000"/>
              </a:lnSpc>
            </a:pPr>
            <a:r>
              <a:rPr lang="en-US" b="1" i="1" smtClean="0"/>
              <a:t>Wound closure:</a:t>
            </a:r>
            <a:r>
              <a:rPr lang="en-US" i="1" smtClean="0"/>
              <a:t> </a:t>
            </a:r>
          </a:p>
          <a:p>
            <a:pPr algn="l" rtl="0">
              <a:lnSpc>
                <a:spcPct val="115000"/>
              </a:lnSpc>
              <a:buFont typeface="Wingdings 2" pitchFamily="18" charset="2"/>
              <a:buNone/>
            </a:pPr>
            <a:r>
              <a:rPr lang="en-US" i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r>
              <a:rPr lang="en-US" sz="4000" i="1" smtClean="0"/>
              <a:t>Definition</a:t>
            </a:r>
            <a:endParaRPr lang="en-US" sz="4000" smtClean="0"/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73238"/>
            <a:ext cx="8642350" cy="3240087"/>
          </a:xfrm>
        </p:spPr>
        <p:txBody>
          <a:bodyPr/>
          <a:lstStyle/>
          <a:p>
            <a:pPr algn="l" rtl="0"/>
            <a:r>
              <a:rPr lang="en-US" smtClean="0"/>
              <a:t>Wound: It is a break in the continuity of the skin, mucous membrane or any other tissue caused by physical, chemical or biological insult.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r>
              <a:rPr lang="en-US" sz="3200" smtClean="0"/>
              <a:t>Wound closure: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836613"/>
            <a:ext cx="8893175" cy="5564187"/>
          </a:xfrm>
        </p:spPr>
        <p:txBody>
          <a:bodyPr/>
          <a:lstStyle/>
          <a:p>
            <a:pPr algn="l" rtl="0">
              <a:lnSpc>
                <a:spcPct val="115000"/>
              </a:lnSpc>
              <a:buFont typeface="Wingdings 2" pitchFamily="18" charset="2"/>
              <a:buNone/>
            </a:pPr>
            <a:endParaRPr lang="en-US" sz="2000" i="1" smtClean="0"/>
          </a:p>
          <a:p>
            <a:pPr algn="l" rtl="0">
              <a:lnSpc>
                <a:spcPct val="115000"/>
              </a:lnSpc>
            </a:pPr>
            <a:r>
              <a:rPr lang="en-US" sz="2000" b="1" smtClean="0"/>
              <a:t>Primary closure</a:t>
            </a:r>
            <a:r>
              <a:rPr lang="en-US" sz="2000" smtClean="0"/>
              <a:t>: the edges of the wound are approximated. The wound will heal by primary intention with minimal scaring e.g. Tidy wounds</a:t>
            </a:r>
          </a:p>
          <a:p>
            <a:pPr algn="l" rtl="0">
              <a:lnSpc>
                <a:spcPct val="115000"/>
              </a:lnSpc>
            </a:pPr>
            <a:endParaRPr lang="en-US" sz="2000" smtClean="0"/>
          </a:p>
          <a:p>
            <a:pPr algn="l" rtl="0">
              <a:lnSpc>
                <a:spcPct val="115000"/>
              </a:lnSpc>
            </a:pPr>
            <a:r>
              <a:rPr lang="en-US" sz="2000" smtClean="0"/>
              <a:t>Healing by secondary intention: In untidy wounds, it require serial wound excision and cannot be closed. These wounds are </a:t>
            </a:r>
            <a:r>
              <a:rPr lang="en-US" sz="2000" b="1" smtClean="0"/>
              <a:t>left open</a:t>
            </a:r>
            <a:r>
              <a:rPr lang="en-US" sz="2000" smtClean="0"/>
              <a:t> for care and dressing until healing achieved by granulation with significant scaring.</a:t>
            </a:r>
            <a:r>
              <a:rPr lang="en-US" sz="2000" b="1" smtClean="0"/>
              <a:t> </a:t>
            </a:r>
          </a:p>
          <a:p>
            <a:pPr algn="l" rtl="0">
              <a:lnSpc>
                <a:spcPct val="115000"/>
              </a:lnSpc>
            </a:pPr>
            <a:endParaRPr lang="en-US" sz="2000" b="1" smtClean="0"/>
          </a:p>
          <a:p>
            <a:pPr algn="l" rtl="0">
              <a:lnSpc>
                <a:spcPct val="115000"/>
              </a:lnSpc>
            </a:pPr>
            <a:r>
              <a:rPr lang="en-US" sz="2000" b="1" smtClean="0"/>
              <a:t>Delayed Primary Closure:</a:t>
            </a:r>
            <a:r>
              <a:rPr lang="en-US" sz="2000" smtClean="0"/>
              <a:t> Sometimes Untidy wounds can be converted to tidy wounds which can be closed directly. </a:t>
            </a:r>
          </a:p>
          <a:p>
            <a:pPr algn="l" rtl="0">
              <a:lnSpc>
                <a:spcPct val="115000"/>
              </a:lnSpc>
            </a:pPr>
            <a:endParaRPr lang="en-US" sz="2000" smtClean="0"/>
          </a:p>
          <a:p>
            <a:pPr algn="l" rtl="0">
              <a:lnSpc>
                <a:spcPct val="115000"/>
              </a:lnSpc>
            </a:pPr>
            <a:endParaRPr lang="en-US" sz="2000" smtClean="0"/>
          </a:p>
          <a:p>
            <a:pPr algn="l" rtl="0">
              <a:lnSpc>
                <a:spcPct val="115000"/>
              </a:lnSpc>
            </a:pPr>
            <a:r>
              <a:rPr lang="en-US" sz="2000" smtClean="0"/>
              <a:t>Tissue Transfer: when there tissue loss, appropriate tissue need to be transferred into the defective area e.g. Skin graft.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en-US" sz="3200" smtClean="0"/>
              <a:t>Some specific wounds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981075"/>
            <a:ext cx="4824412" cy="5688013"/>
          </a:xfrm>
        </p:spPr>
        <p:txBody>
          <a:bodyPr/>
          <a:lstStyle/>
          <a:p>
            <a:pPr algn="l" rtl="0"/>
            <a:r>
              <a:rPr lang="en-US" smtClean="0"/>
              <a:t>Contusion, Bruises:</a:t>
            </a:r>
          </a:p>
          <a:p>
            <a:pPr algn="l" rtl="0"/>
            <a:r>
              <a:rPr lang="en-US" smtClean="0"/>
              <a:t>closed wounds</a:t>
            </a:r>
          </a:p>
          <a:p>
            <a:pPr algn="l" rtl="0"/>
            <a:r>
              <a:rPr lang="en-US" smtClean="0"/>
              <a:t>blunt trauma</a:t>
            </a:r>
          </a:p>
          <a:p>
            <a:pPr algn="l" rtl="0"/>
            <a:r>
              <a:rPr lang="en-US" smtClean="0"/>
              <a:t>bleeding into the tissues with visible discoloration.</a:t>
            </a:r>
          </a:p>
          <a:p>
            <a:pPr algn="l" rtl="0"/>
            <a:r>
              <a:rPr lang="en-US" smtClean="0"/>
              <a:t>hematoma which can resolve spontaneously or it may need drainage or repeated aspiration.   </a:t>
            </a:r>
          </a:p>
        </p:txBody>
      </p:sp>
      <p:pic>
        <p:nvPicPr>
          <p:cNvPr id="45059" name="Picture 5" descr="96949484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33375"/>
            <a:ext cx="29718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9" descr="117117073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213100"/>
            <a:ext cx="29527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52400"/>
            <a:ext cx="8435975" cy="900113"/>
          </a:xfrm>
        </p:spPr>
        <p:txBody>
          <a:bodyPr/>
          <a:lstStyle/>
          <a:p>
            <a:r>
              <a:rPr lang="en-US" sz="3200" smtClean="0"/>
              <a:t>Some specific wounds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981075"/>
            <a:ext cx="4968875" cy="5419725"/>
          </a:xfrm>
        </p:spPr>
        <p:txBody>
          <a:bodyPr/>
          <a:lstStyle/>
          <a:p>
            <a:pPr algn="l" rtl="0">
              <a:lnSpc>
                <a:spcPct val="115000"/>
              </a:lnSpc>
            </a:pPr>
            <a:r>
              <a:rPr lang="en-US" smtClean="0"/>
              <a:t>Bites:</a:t>
            </a:r>
          </a:p>
          <a:p>
            <a:pPr algn="l" rtl="0">
              <a:lnSpc>
                <a:spcPct val="115000"/>
              </a:lnSpc>
            </a:pPr>
            <a:r>
              <a:rPr lang="en-US" smtClean="0"/>
              <a:t>Animal/ human bites.</a:t>
            </a:r>
          </a:p>
          <a:p>
            <a:pPr algn="l" rtl="0">
              <a:lnSpc>
                <a:spcPct val="115000"/>
              </a:lnSpc>
            </a:pPr>
            <a:r>
              <a:rPr lang="en-US" smtClean="0"/>
              <a:t>Aerobic and anaerobic organism prophylaxis required as bites wound typically have high virulent bacterial counts and proper wound excision. 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620713"/>
            <a:ext cx="37830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r>
              <a:rPr lang="en-US" sz="3200" smtClean="0"/>
              <a:t>Puncture wounds: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2513"/>
            <a:ext cx="8229600" cy="5348287"/>
          </a:xfrm>
        </p:spPr>
        <p:txBody>
          <a:bodyPr/>
          <a:lstStyle/>
          <a:p>
            <a:pPr algn="l" rtl="0"/>
            <a:r>
              <a:rPr lang="en-US" smtClean="0"/>
              <a:t>open wounds </a:t>
            </a:r>
          </a:p>
          <a:p>
            <a:pPr algn="l" rtl="0"/>
            <a:r>
              <a:rPr lang="en-US" smtClean="0"/>
              <a:t>penetrating injuries e.g. standing on a nail or sharp objects, or needle stick injuries. </a:t>
            </a:r>
          </a:p>
          <a:p>
            <a:pPr algn="l" rtl="0"/>
            <a:r>
              <a:rPr lang="en-US" smtClean="0"/>
              <a:t>foreign bodies and microorganism are likely to be carried deeply into the tissues.</a:t>
            </a:r>
          </a:p>
          <a:p>
            <a:pPr algn="l" rtl="0"/>
            <a:r>
              <a:rPr lang="en-US" smtClean="0"/>
              <a:t>The danger is, it might give rise to deep abscess.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sz="3200" smtClean="0"/>
              <a:t>Degloving: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0" y="765175"/>
            <a:ext cx="4643438" cy="6092825"/>
          </a:xfrm>
        </p:spPr>
        <p:txBody>
          <a:bodyPr/>
          <a:lstStyle/>
          <a:p>
            <a:pPr algn="l" rtl="0"/>
            <a:r>
              <a:rPr lang="en-US" smtClean="0"/>
              <a:t>skin and the S.C. fat are stripped by avulsion from its underlying fascia,</a:t>
            </a:r>
          </a:p>
          <a:p>
            <a:pPr algn="l" rtl="0"/>
            <a:r>
              <a:rPr lang="en-US" smtClean="0"/>
              <a:t>It could be open injury e.g. ring avulsion or closed injury e.g. roll-over injury typically caused by motor vehicle over a limb. 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60350"/>
            <a:ext cx="4143375" cy="3313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16338"/>
            <a:ext cx="4176713" cy="2952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r>
              <a:rPr lang="en-US" sz="3600" smtClean="0"/>
              <a:t>Scars: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36613"/>
            <a:ext cx="8964612" cy="5832475"/>
          </a:xfrm>
        </p:spPr>
        <p:txBody>
          <a:bodyPr/>
          <a:lstStyle/>
          <a:p>
            <a:pPr algn="l" rtl="0"/>
            <a:r>
              <a:rPr lang="en-US" smtClean="0"/>
              <a:t>Is the inevitable consequences of wound repair.</a:t>
            </a:r>
          </a:p>
          <a:p>
            <a:pPr algn="l" rtl="0"/>
            <a:r>
              <a:rPr lang="en-US" smtClean="0"/>
              <a:t>"Remodelling“: immature collagen fibers replaced by acellular, avascular tissue composed of mature collagen fibers.</a:t>
            </a:r>
          </a:p>
          <a:p>
            <a:pPr algn="l" rtl="0"/>
            <a:r>
              <a:rPr lang="en-US" smtClean="0"/>
              <a:t>red, raised, firm area to pale, flat, soft and symptomless mature scar.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8913"/>
            <a:ext cx="8229600" cy="6211887"/>
          </a:xfrm>
        </p:spPr>
        <p:txBody>
          <a:bodyPr/>
          <a:lstStyle/>
          <a:p>
            <a:pPr algn="l" rtl="0"/>
            <a:r>
              <a:rPr lang="en-US" smtClean="0"/>
              <a:t>The appearance of the scar from red, raised, firm area to pale, flat, soft and symptomless mature scar.</a:t>
            </a:r>
          </a:p>
          <a:p>
            <a:pPr algn="l" rtl="0"/>
            <a:endParaRPr lang="en-US" smtClean="0"/>
          </a:p>
          <a:p>
            <a:pPr algn="l" rtl="0"/>
            <a:r>
              <a:rPr lang="en-US" smtClean="0"/>
              <a:t>Factors:</a:t>
            </a:r>
          </a:p>
          <a:p>
            <a:pPr algn="l" rtl="0"/>
            <a:r>
              <a:rPr lang="en-US" smtClean="0"/>
              <a:t>age of patient,</a:t>
            </a:r>
          </a:p>
          <a:p>
            <a:pPr algn="l" rtl="0"/>
            <a:r>
              <a:rPr lang="en-US" smtClean="0"/>
              <a:t>site of the wound,</a:t>
            </a:r>
          </a:p>
          <a:p>
            <a:pPr algn="l" rtl="0"/>
            <a:r>
              <a:rPr lang="en-US" smtClean="0"/>
              <a:t>time the wound took to heal and</a:t>
            </a:r>
          </a:p>
          <a:p>
            <a:pPr algn="l" rtl="0"/>
            <a:r>
              <a:rPr lang="en-US" smtClean="0"/>
              <a:t>direction of the scar and the tension across it.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r>
              <a:rPr lang="en-US" sz="3200" smtClean="0"/>
              <a:t>Complication of Scar</a:t>
            </a:r>
          </a:p>
        </p:txBody>
      </p:sp>
      <p:sp>
        <p:nvSpPr>
          <p:cNvPr id="5120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908050"/>
            <a:ext cx="4038600" cy="5492750"/>
          </a:xfrm>
        </p:spPr>
        <p:txBody>
          <a:bodyPr/>
          <a:lstStyle/>
          <a:p>
            <a:pPr algn="l" rtl="0"/>
            <a:r>
              <a:rPr lang="en-US" sz="2400" smtClean="0"/>
              <a:t>Hypertrophied scar: </a:t>
            </a:r>
          </a:p>
          <a:p>
            <a:pPr algn="l" rtl="0"/>
            <a:r>
              <a:rPr lang="en-US" sz="2400" smtClean="0"/>
              <a:t>more cellular and vascular with increased collagen production than mature scar. </a:t>
            </a:r>
          </a:p>
          <a:p>
            <a:pPr algn="l" rtl="0"/>
            <a:r>
              <a:rPr lang="en-US" sz="2400" smtClean="0"/>
              <a:t>Clinically it is red, raised, itchy and tender </a:t>
            </a:r>
            <a:r>
              <a:rPr lang="en-US" sz="2400" u="sng" smtClean="0"/>
              <a:t>but confined to the wound site</a:t>
            </a:r>
            <a:r>
              <a:rPr lang="en-US" sz="2400" smtClean="0"/>
              <a:t>. </a:t>
            </a:r>
          </a:p>
          <a:p>
            <a:pPr algn="l" rtl="0"/>
            <a:r>
              <a:rPr lang="en-US" sz="2400" smtClean="0"/>
              <a:t>It tends to occur in wounds whose healing has delayed because of infection or dehiscence. </a:t>
            </a:r>
          </a:p>
          <a:p>
            <a:pPr algn="l" rtl="0"/>
            <a:r>
              <a:rPr lang="en-US" sz="2400" smtClean="0"/>
              <a:t>spontaneous resolution .</a:t>
            </a:r>
          </a:p>
        </p:txBody>
      </p:sp>
      <p:sp>
        <p:nvSpPr>
          <p:cNvPr id="51203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836613"/>
            <a:ext cx="4038600" cy="5564187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smtClean="0"/>
              <a:t>Keloid scar: </a:t>
            </a:r>
          </a:p>
          <a:p>
            <a:pPr algn="l" rtl="0">
              <a:lnSpc>
                <a:spcPct val="90000"/>
              </a:lnSpc>
            </a:pPr>
            <a:r>
              <a:rPr lang="en-US" sz="2800" smtClean="0"/>
              <a:t>extensive growth of the scar beyond the wound site.</a:t>
            </a:r>
          </a:p>
          <a:p>
            <a:pPr algn="l" rtl="0">
              <a:lnSpc>
                <a:spcPct val="90000"/>
              </a:lnSpc>
            </a:pPr>
            <a:r>
              <a:rPr lang="en-US" sz="2800" smtClean="0"/>
              <a:t>It is biologically identical to hypertrophied scar.</a:t>
            </a:r>
          </a:p>
          <a:p>
            <a:pPr algn="l" rtl="0">
              <a:lnSpc>
                <a:spcPct val="90000"/>
              </a:lnSpc>
            </a:pPr>
            <a:r>
              <a:rPr lang="en-US" sz="2800" smtClean="0"/>
              <a:t>They often occur in wounds which healed without complications.</a:t>
            </a:r>
          </a:p>
          <a:p>
            <a:pPr algn="l" rtl="0">
              <a:lnSpc>
                <a:spcPct val="90000"/>
              </a:lnSpc>
            </a:pPr>
            <a:r>
              <a:rPr lang="en-US" sz="2800" smtClean="0"/>
              <a:t>It rarely subside with time and require active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341438"/>
            <a:ext cx="4143375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>
          <a:xfrm>
            <a:off x="0" y="692150"/>
            <a:ext cx="9144000" cy="4608513"/>
          </a:xfrm>
        </p:spPr>
        <p:txBody>
          <a:bodyPr/>
          <a:lstStyle/>
          <a:p>
            <a:pPr algn="ctr" rtl="0">
              <a:buFont typeface="Wingdings 2" pitchFamily="18" charset="2"/>
              <a:buNone/>
            </a:pPr>
            <a:r>
              <a:rPr lang="en-US" smtClean="0"/>
              <a:t> </a:t>
            </a:r>
            <a:r>
              <a:rPr lang="en-US" b="1" smtClean="0"/>
              <a:t>Wounds</a:t>
            </a:r>
          </a:p>
          <a:p>
            <a:pPr algn="ctr" rtl="0">
              <a:buFont typeface="Wingdings 2" pitchFamily="18" charset="2"/>
              <a:buNone/>
            </a:pPr>
            <a:endParaRPr lang="en-US" smtClean="0"/>
          </a:p>
          <a:p>
            <a:pPr algn="ctr" rtl="0">
              <a:buFont typeface="Wingdings 2" pitchFamily="18" charset="2"/>
              <a:buNone/>
            </a:pPr>
            <a:endParaRPr lang="en-US" smtClean="0"/>
          </a:p>
          <a:p>
            <a:pPr algn="ctr" rtl="0">
              <a:buFont typeface="Wingdings 2" pitchFamily="18" charset="2"/>
              <a:buNone/>
            </a:pPr>
            <a:r>
              <a:rPr lang="en-US" smtClean="0"/>
              <a:t>          </a:t>
            </a:r>
          </a:p>
          <a:p>
            <a:pPr algn="ctr" rtl="0">
              <a:buFont typeface="Wingdings 2" pitchFamily="18" charset="2"/>
              <a:buNone/>
            </a:pPr>
            <a:r>
              <a:rPr lang="en-US" b="1" smtClean="0"/>
              <a:t>Tissue Repair = Wound healing</a:t>
            </a:r>
          </a:p>
          <a:p>
            <a:pPr algn="ctr" rtl="0">
              <a:buFont typeface="Wingdings 2" pitchFamily="18" charset="2"/>
              <a:buNone/>
            </a:pPr>
            <a:endParaRPr lang="en-US" smtClean="0"/>
          </a:p>
          <a:p>
            <a:pPr algn="ctr" rtl="0">
              <a:buFont typeface="Wingdings 2" pitchFamily="18" charset="2"/>
              <a:buNone/>
            </a:pPr>
            <a:endParaRPr lang="en-US" smtClean="0"/>
          </a:p>
          <a:p>
            <a:pPr algn="ctr" rtl="0">
              <a:buFont typeface="Wingdings 2" pitchFamily="18" charset="2"/>
              <a:buNone/>
            </a:pPr>
            <a:r>
              <a:rPr lang="en-US" smtClean="0"/>
              <a:t>                             </a:t>
            </a:r>
          </a:p>
          <a:p>
            <a:pPr algn="ctr" rtl="0">
              <a:buFont typeface="Wingdings 2" pitchFamily="18" charset="2"/>
              <a:buNone/>
            </a:pPr>
            <a:r>
              <a:rPr lang="en-US" smtClean="0"/>
              <a:t>                         </a:t>
            </a:r>
            <a:r>
              <a:rPr lang="en-US" b="1" smtClean="0"/>
              <a:t>Scar </a:t>
            </a:r>
            <a:r>
              <a:rPr lang="en-US" smtClean="0"/>
              <a:t>  			        </a:t>
            </a:r>
          </a:p>
        </p:txBody>
      </p:sp>
      <p:sp>
        <p:nvSpPr>
          <p:cNvPr id="10242" name="AutoShape 6"/>
          <p:cNvSpPr>
            <a:spLocks noChangeArrowheads="1"/>
          </p:cNvSpPr>
          <p:nvPr/>
        </p:nvSpPr>
        <p:spPr bwMode="auto">
          <a:xfrm>
            <a:off x="4572000" y="1412875"/>
            <a:ext cx="215900" cy="1263650"/>
          </a:xfrm>
          <a:prstGeom prst="downArrow">
            <a:avLst>
              <a:gd name="adj1" fmla="val 50000"/>
              <a:gd name="adj2" fmla="val 146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4572000" y="3284538"/>
            <a:ext cx="215900" cy="1152525"/>
          </a:xfrm>
          <a:prstGeom prst="downArrow">
            <a:avLst>
              <a:gd name="adj1" fmla="val 50278"/>
              <a:gd name="adj2" fmla="val 677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08175" y="5589588"/>
            <a:ext cx="496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       Liver and epithelium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Is it important ?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74825"/>
            <a:ext cx="8229600" cy="3167063"/>
          </a:xfrm>
        </p:spPr>
        <p:txBody>
          <a:bodyPr/>
          <a:lstStyle/>
          <a:p>
            <a:pPr algn="l" rtl="0"/>
            <a:r>
              <a:rPr lang="en-US" smtClean="0"/>
              <a:t>Surgeons induce tissue injuries as part of their access ,</a:t>
            </a:r>
          </a:p>
          <a:p>
            <a:pPr algn="l" rtl="0"/>
            <a:endParaRPr lang="en-US" smtClean="0"/>
          </a:p>
          <a:p>
            <a:pPr algn="l" rtl="0"/>
            <a:r>
              <a:rPr lang="en-US" smtClean="0"/>
              <a:t>It is a common casualty complaint.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16013"/>
          </a:xfrm>
        </p:spPr>
        <p:txBody>
          <a:bodyPr/>
          <a:lstStyle/>
          <a:p>
            <a:r>
              <a:rPr lang="en-US" sz="3600" smtClean="0"/>
              <a:t>Wound healing: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8569325" cy="5348287"/>
          </a:xfrm>
        </p:spPr>
        <p:txBody>
          <a:bodyPr/>
          <a:lstStyle/>
          <a:p>
            <a:pPr algn="l" rtl="0"/>
            <a:r>
              <a:rPr lang="en-US" smtClean="0"/>
              <a:t>an orchestrated biological process initiated by tissue injury and results in restoration of tissue integrity. The end result of repair process is fibrosis and scar formation.</a:t>
            </a:r>
          </a:p>
          <a:p>
            <a:pPr algn="l" rtl="0"/>
            <a:endParaRPr lang="en-US" smtClean="0"/>
          </a:p>
          <a:p>
            <a:pPr algn="l" rtl="0"/>
            <a:r>
              <a:rPr lang="en-US" smtClean="0"/>
              <a:t>This process is defined theoretically into three phases.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r>
              <a:rPr lang="en-US" sz="3600" smtClean="0"/>
              <a:t>Phases of wound healing 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9144000" cy="3889375"/>
          </a:xfrm>
        </p:spPr>
        <p:txBody>
          <a:bodyPr/>
          <a:lstStyle/>
          <a:p>
            <a:pPr algn="l" rtl="0"/>
            <a:r>
              <a:rPr lang="en-US" smtClean="0"/>
              <a:t>Inflammatory phase (Early): 0 – 3 days. </a:t>
            </a:r>
          </a:p>
          <a:p>
            <a:pPr algn="l" rtl="0"/>
            <a:endParaRPr lang="en-US" smtClean="0"/>
          </a:p>
          <a:p>
            <a:pPr algn="l" rtl="0"/>
            <a:r>
              <a:rPr lang="en-US" smtClean="0"/>
              <a:t>Proliferative phase (Intermediate): 3</a:t>
            </a:r>
            <a:r>
              <a:rPr lang="en-US" baseline="30000" smtClean="0"/>
              <a:t>rd</a:t>
            </a:r>
            <a:r>
              <a:rPr lang="en-US" smtClean="0"/>
              <a:t> day – 3</a:t>
            </a:r>
            <a:r>
              <a:rPr lang="en-US" baseline="30000" smtClean="0"/>
              <a:t>rd</a:t>
            </a:r>
            <a:r>
              <a:rPr lang="en-US" smtClean="0"/>
              <a:t> week. </a:t>
            </a:r>
          </a:p>
          <a:p>
            <a:pPr algn="l" rtl="0"/>
            <a:endParaRPr lang="en-US" smtClean="0"/>
          </a:p>
          <a:p>
            <a:pPr algn="l" rtl="0"/>
            <a:r>
              <a:rPr lang="en-US" smtClean="0"/>
              <a:t>Remodelling Phase (Late): up to 1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16013"/>
          </a:xfrm>
        </p:spPr>
        <p:txBody>
          <a:bodyPr/>
          <a:lstStyle/>
          <a:p>
            <a:r>
              <a:rPr lang="en-US" sz="3600" smtClean="0"/>
              <a:t>Inflammatory phase (Early):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81075"/>
            <a:ext cx="8640763" cy="5419725"/>
          </a:xfrm>
        </p:spPr>
        <p:txBody>
          <a:bodyPr/>
          <a:lstStyle/>
          <a:p>
            <a:pPr algn="l" rtl="0"/>
            <a:r>
              <a:rPr lang="en-US" sz="2400" b="1" smtClean="0"/>
              <a:t>Hemostasis:</a:t>
            </a:r>
          </a:p>
          <a:p>
            <a:pPr algn="l" rtl="0"/>
            <a:endParaRPr lang="en-US" sz="2400" b="1" smtClean="0"/>
          </a:p>
          <a:p>
            <a:pPr algn="l" rt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smtClean="0"/>
              <a:t>Vasoconstriction,</a:t>
            </a:r>
          </a:p>
          <a:p>
            <a:pPr algn="l" rt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smtClean="0"/>
              <a:t>Platelets aggregation,</a:t>
            </a:r>
          </a:p>
          <a:p>
            <a:pPr algn="l" rt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smtClean="0"/>
              <a:t>Activation of coagulation system.</a:t>
            </a:r>
          </a:p>
          <a:p>
            <a:pPr algn="l" rtl="0"/>
            <a:endParaRPr lang="en-US" sz="2400" smtClean="0"/>
          </a:p>
          <a:p>
            <a:pPr algn="l" rtl="0"/>
            <a:r>
              <a:rPr lang="en-US" sz="2400" b="1" smtClean="0"/>
              <a:t>Inflammation:</a:t>
            </a:r>
          </a:p>
          <a:p>
            <a:pPr algn="l" rtl="0"/>
            <a:endParaRPr lang="en-US" sz="2400" b="1" smtClean="0"/>
          </a:p>
          <a:p>
            <a:pPr algn="l" rtl="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400" smtClean="0"/>
              <a:t>Neutrophils act to sterilize the wound.</a:t>
            </a:r>
          </a:p>
          <a:p>
            <a:pPr algn="l" rtl="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400" smtClean="0"/>
              <a:t>Monocyte will continue phagocytosis and secrete several growth factors.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r>
              <a:rPr lang="en-US" sz="3600" smtClean="0"/>
              <a:t>Proliferative phase (Intermediate):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smtClean="0"/>
              <a:t>Fibroplasia: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Deposition of collagen fibers to form the extra-cellular matrix.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endParaRPr lang="en-US" sz="2800" smtClean="0"/>
          </a:p>
          <a:p>
            <a:pPr algn="l" rtl="0">
              <a:lnSpc>
                <a:spcPct val="90000"/>
              </a:lnSpc>
            </a:pPr>
            <a:r>
              <a:rPr lang="en-US" sz="2800" smtClean="0"/>
              <a:t>Angiogenesis: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New capillary networks which comes from endothelial cell division and migration.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endParaRPr lang="en-US" sz="2800" smtClean="0"/>
          </a:p>
          <a:p>
            <a:pPr algn="l" rtl="0">
              <a:lnSpc>
                <a:spcPct val="90000"/>
              </a:lnSpc>
            </a:pPr>
            <a:endParaRPr lang="en-US" sz="2800" smtClean="0"/>
          </a:p>
          <a:p>
            <a:pPr algn="l" rtl="0">
              <a:lnSpc>
                <a:spcPct val="90000"/>
              </a:lnSpc>
            </a:pPr>
            <a:endParaRPr lang="en-US" sz="2800" smtClean="0"/>
          </a:p>
          <a:p>
            <a:pPr algn="l" rtl="0">
              <a:lnSpc>
                <a:spcPct val="90000"/>
              </a:lnSpc>
            </a:pPr>
            <a:r>
              <a:rPr lang="en-US" sz="2800" smtClean="0"/>
              <a:t>"Granulation tissues" consist of new blood vessels, macrophages, fibroblasts embedded in a loose matrix of collagen.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333375"/>
            <a:ext cx="8785225" cy="5400675"/>
          </a:xfrm>
        </p:spPr>
        <p:txBody>
          <a:bodyPr/>
          <a:lstStyle/>
          <a:p>
            <a:pPr algn="l" rtl="0"/>
            <a:r>
              <a:rPr lang="en-US" smtClean="0"/>
              <a:t>Contraction: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mtClean="0"/>
              <a:t>wound is pulled circumferentially toward the center by specialized Myofibroblast to decrease the size of the wound. </a:t>
            </a:r>
          </a:p>
          <a:p>
            <a:pPr algn="l" rtl="0"/>
            <a:endParaRPr lang="en-US" smtClean="0"/>
          </a:p>
          <a:p>
            <a:pPr algn="l" rtl="0"/>
            <a:r>
              <a:rPr lang="en-US" smtClean="0"/>
              <a:t>Epithelilisation: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mtClean="0"/>
              <a:t>epidermis migrate over the wound defect thus forming a barrier to further contamination.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حدة نمطية">
  <a:themeElements>
    <a:clrScheme name="وحدة نمطية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وحدة نمطية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وحدة نمطي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وحدة نمطية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2432</TotalTime>
  <Words>1052</Words>
  <Application>Microsoft Office PowerPoint</Application>
  <PresentationFormat>عرض على الشاشة (3:4)‏</PresentationFormat>
  <Paragraphs>160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4" baseType="lpstr">
      <vt:lpstr>Arial</vt:lpstr>
      <vt:lpstr>Wingdings 2</vt:lpstr>
      <vt:lpstr>Wingdings</vt:lpstr>
      <vt:lpstr>Wingdings 3</vt:lpstr>
      <vt:lpstr>Calibri</vt:lpstr>
      <vt:lpstr>وحدة نمطية</vt:lpstr>
      <vt:lpstr>Wounds, Tissue repair and Scars</vt:lpstr>
      <vt:lpstr>Definition</vt:lpstr>
      <vt:lpstr>الشريحة 3</vt:lpstr>
      <vt:lpstr>Is it important ?</vt:lpstr>
      <vt:lpstr>Wound healing:</vt:lpstr>
      <vt:lpstr>Phases of wound healing </vt:lpstr>
      <vt:lpstr>Inflammatory phase (Early): </vt:lpstr>
      <vt:lpstr>Proliferative phase (Intermediate):</vt:lpstr>
      <vt:lpstr>الشريحة 9</vt:lpstr>
      <vt:lpstr>Remodelling Phase (Late):</vt:lpstr>
      <vt:lpstr>Factors affect wound healing :     </vt:lpstr>
      <vt:lpstr>Systemic Factors</vt:lpstr>
      <vt:lpstr>Types of wound healing :</vt:lpstr>
      <vt:lpstr>Classification of wounds</vt:lpstr>
      <vt:lpstr>Acute wounds</vt:lpstr>
      <vt:lpstr>Acute wounds</vt:lpstr>
      <vt:lpstr>Granulation Tissue</vt:lpstr>
      <vt:lpstr>Management: 1. Assessment    </vt:lpstr>
      <vt:lpstr>Local wound care </vt:lpstr>
      <vt:lpstr>Wound closure:</vt:lpstr>
      <vt:lpstr>Some specific wounds</vt:lpstr>
      <vt:lpstr>Some specific wounds</vt:lpstr>
      <vt:lpstr>Puncture wounds:</vt:lpstr>
      <vt:lpstr>Degloving:</vt:lpstr>
      <vt:lpstr>Scars:</vt:lpstr>
      <vt:lpstr>الشريحة 26</vt:lpstr>
      <vt:lpstr>Complication of Scar</vt:lpstr>
      <vt:lpstr>الشريحة 28</vt:lpstr>
    </vt:vector>
  </TitlesOfParts>
  <Company>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Peritoneum and Mesentery  </dc:title>
  <dc:creator>FUTURE</dc:creator>
  <cp:lastModifiedBy>ALHAMMAMI</cp:lastModifiedBy>
  <cp:revision>102</cp:revision>
  <dcterms:created xsi:type="dcterms:W3CDTF">2011-03-17T14:20:56Z</dcterms:created>
  <dcterms:modified xsi:type="dcterms:W3CDTF">2014-03-11T19:36:27Z</dcterms:modified>
</cp:coreProperties>
</file>