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40"/>
  </p:notesMasterIdLst>
  <p:sldIdLst>
    <p:sldId id="267" r:id="rId2"/>
    <p:sldId id="268" r:id="rId3"/>
    <p:sldId id="257" r:id="rId4"/>
    <p:sldId id="258" r:id="rId5"/>
    <p:sldId id="270" r:id="rId6"/>
    <p:sldId id="259" r:id="rId7"/>
    <p:sldId id="271" r:id="rId8"/>
    <p:sldId id="261" r:id="rId9"/>
    <p:sldId id="262" r:id="rId10"/>
    <p:sldId id="263" r:id="rId11"/>
    <p:sldId id="264" r:id="rId12"/>
    <p:sldId id="265" r:id="rId13"/>
    <p:sldId id="296" r:id="rId14"/>
    <p:sldId id="273" r:id="rId15"/>
    <p:sldId id="266" r:id="rId16"/>
    <p:sldId id="272" r:id="rId17"/>
    <p:sldId id="274" r:id="rId18"/>
    <p:sldId id="275" r:id="rId19"/>
    <p:sldId id="276" r:id="rId20"/>
    <p:sldId id="277" r:id="rId21"/>
    <p:sldId id="278" r:id="rId22"/>
    <p:sldId id="279" r:id="rId23"/>
    <p:sldId id="280" r:id="rId24"/>
    <p:sldId id="281" r:id="rId25"/>
    <p:sldId id="282" r:id="rId26"/>
    <p:sldId id="283" r:id="rId27"/>
    <p:sldId id="285" r:id="rId28"/>
    <p:sldId id="286" r:id="rId29"/>
    <p:sldId id="284" r:id="rId30"/>
    <p:sldId id="287" r:id="rId31"/>
    <p:sldId id="288" r:id="rId32"/>
    <p:sldId id="289" r:id="rId33"/>
    <p:sldId id="290" r:id="rId34"/>
    <p:sldId id="291" r:id="rId35"/>
    <p:sldId id="292" r:id="rId36"/>
    <p:sldId id="293" r:id="rId37"/>
    <p:sldId id="294" r:id="rId38"/>
    <p:sldId id="295" r:id="rId3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C1BCA63-2F76-4635-82FC-61A9D0CF7EE5}" type="datetimeFigureOut">
              <a:rPr lang="ar-SA" smtClean="0"/>
              <a:pPr/>
              <a:t>08/05/1435</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0F35B4A-242A-4C3C-9927-997974CEB966}"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7" name="مستطيل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3CF61CA-9E18-4706-AAF9-67371E317EFA}" type="datetimeFigureOut">
              <a:rPr lang="ar-SA" smtClean="0"/>
              <a:pPr/>
              <a:t>08/05/1435</a:t>
            </a:fld>
            <a:endParaRPr lang="ar-SA"/>
          </a:p>
        </p:txBody>
      </p:sp>
      <p:sp>
        <p:nvSpPr>
          <p:cNvPr id="17" name="عنصر نائب للتذييل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ar-SA"/>
          </a:p>
        </p:txBody>
      </p:sp>
      <p:sp>
        <p:nvSpPr>
          <p:cNvPr id="29"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fld id="{1AB93E97-A8A7-4F58-B9F7-39C0A0BEC1DF}"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3CF61CA-9E18-4706-AAF9-67371E317EFA}" type="datetimeFigureOut">
              <a:rPr lang="ar-SA" smtClean="0"/>
              <a:pPr/>
              <a:t>08/05/1435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AB93E97-A8A7-4F58-B9F7-39C0A0BEC1DF}"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1"/>
      </p:bgRef>
    </p:bg>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609600"/>
            <a:ext cx="2057400" cy="55165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553200" y="6248402"/>
            <a:ext cx="2209800" cy="365125"/>
          </a:xfrm>
        </p:spPr>
        <p:txBody>
          <a:bodyPr/>
          <a:lstStyle/>
          <a:p>
            <a:fld id="{63CF61CA-9E18-4706-AAF9-67371E317EFA}" type="datetimeFigureOut">
              <a:rPr lang="ar-SA" smtClean="0"/>
              <a:pPr/>
              <a:t>08/05/1435</a:t>
            </a:fld>
            <a:endParaRPr lang="ar-SA"/>
          </a:p>
        </p:txBody>
      </p:sp>
      <p:sp>
        <p:nvSpPr>
          <p:cNvPr id="5" name="عنصر نائب للتذييل 4"/>
          <p:cNvSpPr>
            <a:spLocks noGrp="1"/>
          </p:cNvSpPr>
          <p:nvPr>
            <p:ph type="ftr" sz="quarter" idx="11"/>
          </p:nvPr>
        </p:nvSpPr>
        <p:spPr>
          <a:xfrm>
            <a:off x="457201" y="6248207"/>
            <a:ext cx="5573483" cy="365125"/>
          </a:xfrm>
        </p:spPr>
        <p:txBody>
          <a:bodyPr/>
          <a:lstStyle/>
          <a:p>
            <a:endParaRPr lang="ar-SA"/>
          </a:p>
        </p:txBody>
      </p:sp>
      <p:sp>
        <p:nvSpPr>
          <p:cNvPr id="7" name="مستطيل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rot="5400000">
            <a:off x="5989638" y="144462"/>
            <a:ext cx="533400" cy="244476"/>
          </a:xfrm>
        </p:spPr>
        <p:txBody>
          <a:bodyPr/>
          <a:lstStyle/>
          <a:p>
            <a:fld id="{1AB93E97-A8A7-4F58-B9F7-39C0A0BEC1DF}"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63CF61CA-9E18-4706-AAF9-67371E317EFA}" type="datetimeFigureOut">
              <a:rPr lang="ar-SA" smtClean="0"/>
              <a:pPr/>
              <a:t>08/05/1435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lvl1pPr>
              <a:defRPr>
                <a:solidFill>
                  <a:srgbClr val="FFFFFF"/>
                </a:solidFill>
              </a:defRPr>
            </a:lvl1pPr>
          </a:lstStyle>
          <a:p>
            <a:fld id="{1AB93E97-A8A7-4F58-B9F7-39C0A0BEC1DF}" type="slidenum">
              <a:rPr lang="ar-SA" smtClean="0"/>
              <a:pPr/>
              <a:t>‹#›</a:t>
            </a:fld>
            <a:endParaRPr lang="ar-SA"/>
          </a:p>
        </p:txBody>
      </p:sp>
      <p:sp>
        <p:nvSpPr>
          <p:cNvPr id="8" name="عنصر نائب للمحتوى 7"/>
          <p:cNvSpPr>
            <a:spLocks noGrp="1"/>
          </p:cNvSpPr>
          <p:nvPr>
            <p:ph sz="quarter" idx="1"/>
          </p:nvPr>
        </p:nvSpPr>
        <p:spPr>
          <a:xfrm>
            <a:off x="612648" y="1600200"/>
            <a:ext cx="8153400" cy="44958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7"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63CF61CA-9E18-4706-AAF9-67371E317EFA}" type="datetimeFigureOut">
              <a:rPr lang="ar-SA" smtClean="0"/>
              <a:pPr/>
              <a:t>08/05/1435</a:t>
            </a:fld>
            <a:endParaRPr lang="ar-SA"/>
          </a:p>
        </p:txBody>
      </p:sp>
      <p:sp>
        <p:nvSpPr>
          <p:cNvPr id="13" name="عنصر نائب لرقم الشريحة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AB93E97-A8A7-4F58-B9F7-39C0A0BEC1DF}" type="slidenum">
              <a:rPr lang="ar-SA" smtClean="0"/>
              <a:pPr/>
              <a:t>‹#›</a:t>
            </a:fld>
            <a:endParaRPr lang="ar-SA"/>
          </a:p>
        </p:txBody>
      </p:sp>
      <p:sp>
        <p:nvSpPr>
          <p:cNvPr id="14" name="عنصر نائب للتذييل 13"/>
          <p:cNvSpPr>
            <a:spLocks noGrp="1"/>
          </p:cNvSpPr>
          <p:nvPr>
            <p:ph type="ftr" sz="quarter" idx="12"/>
          </p:nvPr>
        </p:nvSpPr>
        <p:spPr/>
        <p:txBody>
          <a:bodyPr/>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9" name="عنصر نائب للمحتوى 8"/>
          <p:cNvSpPr>
            <a:spLocks noGrp="1"/>
          </p:cNvSpPr>
          <p:nvPr>
            <p:ph sz="quarter" idx="1"/>
          </p:nvPr>
        </p:nvSpPr>
        <p:spPr>
          <a:xfrm>
            <a:off x="609600"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844901"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8" name="عنصر نائب للتاريخ 7"/>
          <p:cNvSpPr>
            <a:spLocks noGrp="1"/>
          </p:cNvSpPr>
          <p:nvPr>
            <p:ph type="dt" sz="half" idx="15"/>
          </p:nvPr>
        </p:nvSpPr>
        <p:spPr/>
        <p:txBody>
          <a:bodyPr rtlCol="0"/>
          <a:lstStyle/>
          <a:p>
            <a:fld id="{63CF61CA-9E18-4706-AAF9-67371E317EFA}" type="datetimeFigureOut">
              <a:rPr lang="ar-SA" smtClean="0"/>
              <a:pPr/>
              <a:t>08/05/1435</a:t>
            </a:fld>
            <a:endParaRPr lang="ar-SA"/>
          </a:p>
        </p:txBody>
      </p:sp>
      <p:sp>
        <p:nvSpPr>
          <p:cNvPr id="10" name="عنصر نائب لرقم الشريحة 9"/>
          <p:cNvSpPr>
            <a:spLocks noGrp="1"/>
          </p:cNvSpPr>
          <p:nvPr>
            <p:ph type="sldNum" sz="quarter" idx="16"/>
          </p:nvPr>
        </p:nvSpPr>
        <p:spPr/>
        <p:txBody>
          <a:bodyPr rtlCol="0"/>
          <a:lstStyle/>
          <a:p>
            <a:fld id="{1AB93E97-A8A7-4F58-B9F7-39C0A0BEC1DF}" type="slidenum">
              <a:rPr lang="ar-SA" smtClean="0"/>
              <a:pPr/>
              <a:t>‹#›</a:t>
            </a:fld>
            <a:endParaRPr lang="ar-SA"/>
          </a:p>
        </p:txBody>
      </p:sp>
      <p:sp>
        <p:nvSpPr>
          <p:cNvPr id="12" name="عنصر نائب للتذييل 11"/>
          <p:cNvSpPr>
            <a:spLocks noGrp="1"/>
          </p:cNvSpPr>
          <p:nvPr>
            <p:ph type="ftr" sz="quarter" idx="17"/>
          </p:nvPr>
        </p:nvSpPr>
        <p:spPr/>
        <p:txBody>
          <a:bodyPr rtlCol="0"/>
          <a:lstStyle/>
          <a:p>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nchor="ctr"/>
          <a:lstStyle>
            <a:lvl1pPr>
              <a:defRPr/>
            </a:lvl1pPr>
          </a:lstStyle>
          <a:p>
            <a:r>
              <a:rPr kumimoji="0" lang="ar-SA" smtClean="0"/>
              <a:t>انقر لتحرير نمط العنوان الرئيسي</a:t>
            </a:r>
            <a:endParaRPr kumimoji="0" lang="en-US"/>
          </a:p>
        </p:txBody>
      </p:sp>
      <p:sp>
        <p:nvSpPr>
          <p:cNvPr id="11" name="عنصر نائب للمحتوى 10"/>
          <p:cNvSpPr>
            <a:spLocks noGrp="1"/>
          </p:cNvSpPr>
          <p:nvPr>
            <p:ph sz="quarter" idx="2"/>
          </p:nvPr>
        </p:nvSpPr>
        <p:spPr>
          <a:xfrm>
            <a:off x="609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800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5"/>
          </p:nvPr>
        </p:nvSpPr>
        <p:spPr/>
        <p:txBody>
          <a:bodyPr rtlCol="0"/>
          <a:lstStyle/>
          <a:p>
            <a:fld id="{63CF61CA-9E18-4706-AAF9-67371E317EFA}" type="datetimeFigureOut">
              <a:rPr lang="ar-SA" smtClean="0"/>
              <a:pPr/>
              <a:t>08/05/1435</a:t>
            </a:fld>
            <a:endParaRPr lang="ar-SA"/>
          </a:p>
        </p:txBody>
      </p:sp>
      <p:sp>
        <p:nvSpPr>
          <p:cNvPr id="12" name="عنصر نائب لرقم الشريحة 11"/>
          <p:cNvSpPr>
            <a:spLocks noGrp="1"/>
          </p:cNvSpPr>
          <p:nvPr>
            <p:ph type="sldNum" sz="quarter" idx="16"/>
          </p:nvPr>
        </p:nvSpPr>
        <p:spPr/>
        <p:txBody>
          <a:bodyPr rtlCol="0"/>
          <a:lstStyle/>
          <a:p>
            <a:fld id="{1AB93E97-A8A7-4F58-B9F7-39C0A0BEC1DF}" type="slidenum">
              <a:rPr lang="ar-SA" smtClean="0"/>
              <a:pPr/>
              <a:t>‹#›</a:t>
            </a:fld>
            <a:endParaRPr lang="ar-SA"/>
          </a:p>
        </p:txBody>
      </p:sp>
      <p:sp>
        <p:nvSpPr>
          <p:cNvPr id="14" name="عنصر نائب للتذييل 13"/>
          <p:cNvSpPr>
            <a:spLocks noGrp="1"/>
          </p:cNvSpPr>
          <p:nvPr>
            <p:ph type="ftr" sz="quarter" idx="17"/>
          </p:nvPr>
        </p:nvSpPr>
        <p:spPr/>
        <p:txBody>
          <a:bodyPr rtlCol="0"/>
          <a:lstStyle/>
          <a:p>
            <a:endParaRPr lang="ar-SA"/>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63CF61CA-9E18-4706-AAF9-67371E317EFA}" type="datetimeFigureOut">
              <a:rPr lang="ar-SA" smtClean="0"/>
              <a:pPr/>
              <a:t>08/05/1435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lvl1pPr>
              <a:defRPr>
                <a:solidFill>
                  <a:srgbClr val="FFFFFF"/>
                </a:solidFill>
              </a:defRPr>
            </a:lvl1pPr>
          </a:lstStyle>
          <a:p>
            <a:fld id="{1AB93E97-A8A7-4F58-B9F7-39C0A0BEC1DF}"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3CF61CA-9E18-4706-AAF9-67371E317EFA}" type="datetimeFigureOut">
              <a:rPr lang="ar-SA" smtClean="0"/>
              <a:pPr/>
              <a:t>08/05/1435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fld id="{1AB93E97-A8A7-4F58-B9F7-39C0A0BEC1DF}"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nchor="ctr"/>
          <a:lstStyle>
            <a:lvl1pPr algn="l">
              <a:buNone/>
              <a:defRPr sz="4400" b="0"/>
            </a:lvl1p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63CF61CA-9E18-4706-AAF9-67371E317EFA}" type="datetimeFigureOut">
              <a:rPr lang="ar-SA" smtClean="0"/>
              <a:pPr/>
              <a:t>08/05/1435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lvl1pPr>
              <a:defRPr>
                <a:solidFill>
                  <a:srgbClr val="FFFFFF"/>
                </a:solidFill>
              </a:defRPr>
            </a:lvl1pPr>
          </a:lstStyle>
          <a:p>
            <a:fld id="{1AB93E97-A8A7-4F58-B9F7-39C0A0BEC1DF}" type="slidenum">
              <a:rPr lang="ar-SA" smtClean="0"/>
              <a:pPr/>
              <a:t>‹#›</a:t>
            </a:fld>
            <a:endParaRPr lang="ar-SA"/>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3">
        <a:schemeClr val="bg2"/>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8" name="مستطيل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ar-SA" smtClean="0"/>
              <a:t>انقر لتحرير نمط العنوان الرئيسي</a:t>
            </a:r>
            <a:endParaRPr kumimoji="0" lang="en-US"/>
          </a:p>
        </p:txBody>
      </p:sp>
      <p:sp>
        <p:nvSpPr>
          <p:cNvPr id="11" name="مستطيل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تاريخ 11"/>
          <p:cNvSpPr>
            <a:spLocks noGrp="1"/>
          </p:cNvSpPr>
          <p:nvPr>
            <p:ph type="dt" sz="half" idx="10"/>
          </p:nvPr>
        </p:nvSpPr>
        <p:spPr>
          <a:xfrm>
            <a:off x="6248400" y="6248400"/>
            <a:ext cx="2667000" cy="365125"/>
          </a:xfrm>
        </p:spPr>
        <p:txBody>
          <a:bodyPr rtlCol="0"/>
          <a:lstStyle/>
          <a:p>
            <a:fld id="{63CF61CA-9E18-4706-AAF9-67371E317EFA}" type="datetimeFigureOut">
              <a:rPr lang="ar-SA" smtClean="0"/>
              <a:pPr/>
              <a:t>08/05/1435</a:t>
            </a:fld>
            <a:endParaRPr lang="ar-SA"/>
          </a:p>
        </p:txBody>
      </p:sp>
      <p:sp>
        <p:nvSpPr>
          <p:cNvPr id="13" name="عنصر نائب لرقم الشريحة 12"/>
          <p:cNvSpPr>
            <a:spLocks noGrp="1"/>
          </p:cNvSpPr>
          <p:nvPr>
            <p:ph type="sldNum" sz="quarter" idx="11"/>
          </p:nvPr>
        </p:nvSpPr>
        <p:spPr>
          <a:xfrm>
            <a:off x="0" y="4667249"/>
            <a:ext cx="1447800" cy="663578"/>
          </a:xfrm>
        </p:spPr>
        <p:txBody>
          <a:bodyPr rtlCol="0"/>
          <a:lstStyle>
            <a:lvl1pPr>
              <a:defRPr sz="2800"/>
            </a:lvl1pPr>
          </a:lstStyle>
          <a:p>
            <a:fld id="{1AB93E97-A8A7-4F58-B9F7-39C0A0BEC1DF}" type="slidenum">
              <a:rPr lang="ar-SA" smtClean="0"/>
              <a:pPr/>
              <a:t>‹#›</a:t>
            </a:fld>
            <a:endParaRPr lang="ar-SA"/>
          </a:p>
        </p:txBody>
      </p:sp>
      <p:sp>
        <p:nvSpPr>
          <p:cNvPr id="14" name="عنصر نائب للتذييل 13"/>
          <p:cNvSpPr>
            <a:spLocks noGrp="1"/>
          </p:cNvSpPr>
          <p:nvPr>
            <p:ph type="ftr" sz="quarter" idx="12"/>
          </p:nvPr>
        </p:nvSpPr>
        <p:spPr>
          <a:xfrm>
            <a:off x="1600200" y="6248206"/>
            <a:ext cx="4572000" cy="365125"/>
          </a:xfrm>
        </p:spPr>
        <p:txBody>
          <a:bodyPr rtlCol="0"/>
          <a:lstStyle/>
          <a:p>
            <a:endParaRPr lang="ar-SA"/>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ar-SA" smtClean="0"/>
              <a:t>انقر فوق الرمز لإضافة صورة</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609600" y="228600"/>
            <a:ext cx="8153400" cy="9906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3CF61CA-9E18-4706-AAF9-67371E317EFA}" type="datetimeFigureOut">
              <a:rPr lang="ar-SA" smtClean="0"/>
              <a:pPr/>
              <a:t>08/05/1435</a:t>
            </a:fld>
            <a:endParaRPr lang="ar-SA"/>
          </a:p>
        </p:txBody>
      </p:sp>
      <p:sp>
        <p:nvSpPr>
          <p:cNvPr id="3" name="عنصر نائب للتذييل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ar-SA"/>
          </a:p>
        </p:txBody>
      </p:sp>
      <p:sp>
        <p:nvSpPr>
          <p:cNvPr id="7" name="مستطيل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1AB93E97-A8A7-4F58-B9F7-39C0A0BEC1DF}"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Drugs used in Anemia </a:t>
            </a:r>
            <a:endParaRPr lang="ar-SA" dirty="0"/>
          </a:p>
        </p:txBody>
      </p:sp>
      <p:sp>
        <p:nvSpPr>
          <p:cNvPr id="3" name="عنصر نائب للمحتوى 2"/>
          <p:cNvSpPr>
            <a:spLocks noGrp="1"/>
          </p:cNvSpPr>
          <p:nvPr>
            <p:ph sz="quarter" idx="1"/>
          </p:nvPr>
        </p:nvSpPr>
        <p:spPr/>
        <p:txBody>
          <a:bodyPr>
            <a:normAutofit lnSpcReduction="10000"/>
          </a:bodyPr>
          <a:lstStyle/>
          <a:p>
            <a:pPr algn="l">
              <a:buNone/>
            </a:pPr>
            <a:r>
              <a:rPr lang="ar-IQ" dirty="0" smtClean="0"/>
              <a:t>:</a:t>
            </a:r>
            <a:r>
              <a:rPr lang="en-US" dirty="0" smtClean="0"/>
              <a:t>Lecture outline</a:t>
            </a:r>
          </a:p>
          <a:p>
            <a:pPr algn="l">
              <a:buNone/>
            </a:pPr>
            <a:endParaRPr lang="en-US" dirty="0" smtClean="0"/>
          </a:p>
          <a:p>
            <a:pPr algn="l">
              <a:buNone/>
            </a:pPr>
            <a:r>
              <a:rPr lang="en-US" dirty="0" smtClean="0"/>
              <a:t>1. Definition </a:t>
            </a:r>
          </a:p>
          <a:p>
            <a:pPr algn="l">
              <a:buNone/>
            </a:pPr>
            <a:endParaRPr lang="en-US" dirty="0" smtClean="0"/>
          </a:p>
          <a:p>
            <a:pPr algn="l">
              <a:buNone/>
            </a:pPr>
            <a:r>
              <a:rPr lang="en-US" dirty="0" smtClean="0"/>
              <a:t>2. Types of supplements</a:t>
            </a:r>
          </a:p>
          <a:p>
            <a:pPr algn="l">
              <a:buNone/>
            </a:pPr>
            <a:endParaRPr lang="en-US" dirty="0" smtClean="0"/>
          </a:p>
          <a:p>
            <a:pPr algn="l">
              <a:buNone/>
            </a:pPr>
            <a:r>
              <a:rPr lang="en-US" dirty="0" smtClean="0"/>
              <a:t>3. Clinical pharmacology for each</a:t>
            </a:r>
          </a:p>
          <a:p>
            <a:pPr algn="l">
              <a:buNone/>
            </a:pPr>
            <a:endParaRPr lang="en-US" dirty="0" smtClean="0"/>
          </a:p>
          <a:p>
            <a:pPr algn="l">
              <a:buNone/>
            </a:pPr>
            <a:r>
              <a:rPr lang="en-US" dirty="0" smtClean="0"/>
              <a:t>4. Important indications and adverse effects</a:t>
            </a:r>
            <a:endParaRPr lang="ar-S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A</a:t>
            </a:r>
            <a:r>
              <a:rPr lang="en-US" b="1" dirty="0" smtClean="0"/>
              <a:t>dverse </a:t>
            </a:r>
            <a:r>
              <a:rPr lang="en-US" b="1" dirty="0"/>
              <a:t>effects</a:t>
            </a:r>
            <a:endParaRPr lang="ar-SA" dirty="0"/>
          </a:p>
        </p:txBody>
      </p:sp>
      <p:sp>
        <p:nvSpPr>
          <p:cNvPr id="3" name="عنصر نائب للمحتوى 2"/>
          <p:cNvSpPr>
            <a:spLocks noGrp="1"/>
          </p:cNvSpPr>
          <p:nvPr>
            <p:ph sz="quarter" idx="1"/>
          </p:nvPr>
        </p:nvSpPr>
        <p:spPr>
          <a:xfrm>
            <a:off x="457200" y="1600200"/>
            <a:ext cx="8229600" cy="4800600"/>
          </a:xfrm>
        </p:spPr>
        <p:txBody>
          <a:bodyPr>
            <a:normAutofit fontScale="92500" lnSpcReduction="20000"/>
          </a:bodyPr>
          <a:lstStyle/>
          <a:p>
            <a:pPr algn="l">
              <a:buNone/>
            </a:pPr>
            <a:r>
              <a:rPr lang="en-US" dirty="0" smtClean="0"/>
              <a:t>GIT disturbances caused by local irritation are the most common : </a:t>
            </a:r>
            <a:r>
              <a:rPr lang="en-US" dirty="0" smtClean="0"/>
              <a:t>Nausea</a:t>
            </a:r>
            <a:r>
              <a:rPr lang="en-US" dirty="0"/>
              <a:t>, epigastric discomfort, abdominal cramps, constipation, and diarrhea</a:t>
            </a:r>
            <a:r>
              <a:rPr lang="en-US" dirty="0" smtClean="0"/>
              <a:t>.</a:t>
            </a:r>
          </a:p>
          <a:p>
            <a:pPr algn="l">
              <a:buNone/>
            </a:pPr>
            <a:endParaRPr lang="en-US" dirty="0" smtClean="0"/>
          </a:p>
          <a:p>
            <a:pPr algn="l">
              <a:buNone/>
            </a:pPr>
            <a:r>
              <a:rPr lang="en-US" dirty="0" smtClean="0"/>
              <a:t>They can </a:t>
            </a:r>
            <a:r>
              <a:rPr lang="en-US" dirty="0"/>
              <a:t>often be overcome by lowering the daily dose of iron or by taking the tablets immediately after or with </a:t>
            </a:r>
            <a:r>
              <a:rPr lang="en-US" dirty="0" smtClean="0"/>
              <a:t>meals.</a:t>
            </a:r>
          </a:p>
          <a:p>
            <a:pPr algn="l">
              <a:buNone/>
            </a:pPr>
            <a:endParaRPr lang="en-US" dirty="0" smtClean="0"/>
          </a:p>
          <a:p>
            <a:pPr algn="l">
              <a:buNone/>
            </a:pPr>
            <a:r>
              <a:rPr lang="en-US" dirty="0" smtClean="0"/>
              <a:t>Patients </a:t>
            </a:r>
            <a:r>
              <a:rPr lang="en-US" dirty="0"/>
              <a:t>taking oral iron develop black stools; this has no clinical significance in itself but may obscure the diagnosis of continued gastrointestinal blood loss</a:t>
            </a:r>
            <a:endParaRPr lang="ar-S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2. Parenteral iron therapy</a:t>
            </a:r>
            <a:endParaRPr lang="ar-SA" dirty="0"/>
          </a:p>
        </p:txBody>
      </p:sp>
      <p:sp>
        <p:nvSpPr>
          <p:cNvPr id="3" name="عنصر نائب للمحتوى 2"/>
          <p:cNvSpPr>
            <a:spLocks noGrp="1"/>
          </p:cNvSpPr>
          <p:nvPr>
            <p:ph sz="quarter" idx="1"/>
          </p:nvPr>
        </p:nvSpPr>
        <p:spPr/>
        <p:txBody>
          <a:bodyPr>
            <a:normAutofit fontScale="92500" lnSpcReduction="10000"/>
          </a:bodyPr>
          <a:lstStyle/>
          <a:p>
            <a:pPr algn="l">
              <a:buNone/>
            </a:pPr>
            <a:endParaRPr lang="en-US" dirty="0" smtClean="0"/>
          </a:p>
          <a:p>
            <a:pPr algn="l">
              <a:buNone/>
            </a:pPr>
            <a:r>
              <a:rPr lang="en-US" dirty="0" err="1" smtClean="0"/>
              <a:t>Parenteral</a:t>
            </a:r>
            <a:r>
              <a:rPr lang="en-US" dirty="0" smtClean="0"/>
              <a:t> therapy should be reserved for patients with documented iron deficiency who are </a:t>
            </a:r>
            <a:r>
              <a:rPr lang="en-US" b="1" u="sng" dirty="0" smtClean="0"/>
              <a:t>unable</a:t>
            </a:r>
            <a:r>
              <a:rPr lang="en-US" dirty="0" smtClean="0"/>
              <a:t> to tolerate or absorb oral iron , and for patients with </a:t>
            </a:r>
            <a:r>
              <a:rPr lang="en-US" b="1" dirty="0" smtClean="0"/>
              <a:t>extensive</a:t>
            </a:r>
            <a:r>
              <a:rPr lang="en-US" dirty="0" smtClean="0"/>
              <a:t> chronic blood loss who cannot be maintained with oral iron alone. This includes patients with various </a:t>
            </a:r>
            <a:r>
              <a:rPr lang="en-US" b="1" dirty="0" err="1" smtClean="0"/>
              <a:t>postgastrectomy</a:t>
            </a:r>
            <a:r>
              <a:rPr lang="en-US" dirty="0" smtClean="0"/>
              <a:t> conditions and previous small bowel resection, inflammatory </a:t>
            </a:r>
            <a:r>
              <a:rPr lang="en-US" b="1" dirty="0" smtClean="0"/>
              <a:t>bowel</a:t>
            </a:r>
            <a:r>
              <a:rPr lang="en-US" dirty="0" smtClean="0"/>
              <a:t> disease involving the proximal small bowel, </a:t>
            </a:r>
            <a:r>
              <a:rPr lang="en-US" b="1" dirty="0" err="1" smtClean="0"/>
              <a:t>malabsorption</a:t>
            </a:r>
            <a:r>
              <a:rPr lang="en-US" dirty="0" smtClean="0"/>
              <a:t> syndromes, and advanced chronic renal disease including </a:t>
            </a:r>
            <a:r>
              <a:rPr lang="en-US" b="1" dirty="0" err="1" smtClean="0"/>
              <a:t>hemodialysis</a:t>
            </a:r>
            <a:r>
              <a:rPr lang="en-US" dirty="0" smtClean="0"/>
              <a:t> .</a:t>
            </a:r>
            <a:endParaRPr lang="ar-S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Iron dextran</a:t>
            </a:r>
            <a:endParaRPr lang="ar-SA" dirty="0"/>
          </a:p>
        </p:txBody>
      </p:sp>
      <p:sp>
        <p:nvSpPr>
          <p:cNvPr id="3" name="عنصر نائب للمحتوى 2"/>
          <p:cNvSpPr>
            <a:spLocks noGrp="1"/>
          </p:cNvSpPr>
          <p:nvPr>
            <p:ph sz="quarter" idx="1"/>
          </p:nvPr>
        </p:nvSpPr>
        <p:spPr>
          <a:xfrm>
            <a:off x="0" y="1600200"/>
            <a:ext cx="9144000" cy="5257800"/>
          </a:xfrm>
        </p:spPr>
        <p:txBody>
          <a:bodyPr>
            <a:noAutofit/>
          </a:bodyPr>
          <a:lstStyle/>
          <a:p>
            <a:pPr algn="l">
              <a:lnSpc>
                <a:spcPct val="170000"/>
              </a:lnSpc>
              <a:buNone/>
            </a:pPr>
            <a:r>
              <a:rPr lang="en-US" sz="2400" dirty="0" smtClean="0">
                <a:latin typeface="Times New Roman" pitchFamily="18" charset="0"/>
                <a:cs typeface="Times New Roman" pitchFamily="18" charset="0"/>
              </a:rPr>
              <a:t>can be given by deep intramuscular injection or by intravenous infusion, although the intravenous route is used most commonly. Intravenous administration eliminates the local pain and tissue staining that often occur with the intramuscular route and allows delivery of the entire dose of iron necessary to correct the iron deficiency at one time.</a:t>
            </a:r>
          </a:p>
          <a:p>
            <a:pPr algn="l">
              <a:lnSpc>
                <a:spcPct val="170000"/>
              </a:lnSpc>
              <a:buNone/>
            </a:pPr>
            <a:r>
              <a:rPr lang="en-US" sz="2400" dirty="0" smtClean="0">
                <a:latin typeface="Times New Roman" pitchFamily="18" charset="0"/>
                <a:cs typeface="Times New Roman" pitchFamily="18" charset="0"/>
              </a:rPr>
              <a:t> </a:t>
            </a:r>
          </a:p>
          <a:p>
            <a:pPr algn="l">
              <a:lnSpc>
                <a:spcPct val="170000"/>
              </a:lnSpc>
              <a:buNone/>
            </a:pPr>
            <a:r>
              <a:rPr lang="en-US" sz="2400" dirty="0" smtClean="0">
                <a:latin typeface="Times New Roman" pitchFamily="18" charset="0"/>
                <a:cs typeface="Times New Roman" pitchFamily="18" charset="0"/>
              </a:rPr>
              <a:t>.</a:t>
            </a:r>
            <a:endParaRPr lang="ar-SA"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lstStyle/>
          <a:p>
            <a:pPr algn="l"/>
            <a:r>
              <a:rPr lang="en-US" sz="3200" dirty="0" smtClean="0">
                <a:latin typeface="Times New Roman" pitchFamily="18" charset="0"/>
                <a:cs typeface="Times New Roman" pitchFamily="18" charset="0"/>
              </a:rPr>
              <a:t>Adverse effects of intravenous iron </a:t>
            </a:r>
            <a:r>
              <a:rPr lang="en-US" sz="3200" dirty="0" err="1" smtClean="0">
                <a:latin typeface="Times New Roman" pitchFamily="18" charset="0"/>
                <a:cs typeface="Times New Roman" pitchFamily="18" charset="0"/>
              </a:rPr>
              <a:t>dextran</a:t>
            </a:r>
            <a:r>
              <a:rPr lang="en-US" sz="3200" dirty="0" smtClean="0">
                <a:latin typeface="Times New Roman" pitchFamily="18" charset="0"/>
                <a:cs typeface="Times New Roman" pitchFamily="18" charset="0"/>
              </a:rPr>
              <a:t> therapy include headache, light-headedness, fever, </a:t>
            </a:r>
            <a:r>
              <a:rPr lang="en-US" sz="3200" dirty="0" err="1" smtClean="0">
                <a:latin typeface="Times New Roman" pitchFamily="18" charset="0"/>
                <a:cs typeface="Times New Roman" pitchFamily="18" charset="0"/>
              </a:rPr>
              <a:t>arthralgias</a:t>
            </a:r>
            <a:r>
              <a:rPr lang="en-US" sz="3200" dirty="0" smtClean="0">
                <a:latin typeface="Times New Roman" pitchFamily="18" charset="0"/>
                <a:cs typeface="Times New Roman" pitchFamily="18" charset="0"/>
              </a:rPr>
              <a:t>, nausea and vomiting, back pain, flushing, </a:t>
            </a:r>
            <a:r>
              <a:rPr lang="en-US" sz="3200" dirty="0" err="1" smtClean="0">
                <a:latin typeface="Times New Roman" pitchFamily="18" charset="0"/>
                <a:cs typeface="Times New Roman" pitchFamily="18" charset="0"/>
              </a:rPr>
              <a:t>urticaria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bronchospasm</a:t>
            </a:r>
            <a:r>
              <a:rPr lang="en-US"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and</a:t>
            </a:r>
            <a:r>
              <a:rPr lang="en-US" sz="3200" dirty="0" smtClean="0">
                <a:latin typeface="Times New Roman" pitchFamily="18" charset="0"/>
                <a:cs typeface="Times New Roman" pitchFamily="18" charset="0"/>
              </a:rPr>
              <a:t> rarely, anaphylaxis and </a:t>
            </a:r>
            <a:r>
              <a:rPr lang="en-US" sz="3200" dirty="0" smtClean="0">
                <a:latin typeface="Times New Roman" pitchFamily="18" charset="0"/>
                <a:cs typeface="Times New Roman" pitchFamily="18" charset="0"/>
              </a:rPr>
              <a:t>death</a:t>
            </a:r>
          </a:p>
          <a:p>
            <a:pPr algn="l"/>
            <a:r>
              <a:rPr lang="en-US" sz="3200" dirty="0" smtClean="0">
                <a:latin typeface="Times New Roman" pitchFamily="18" charset="0"/>
                <a:cs typeface="Times New Roman" pitchFamily="18" charset="0"/>
              </a:rPr>
              <a:t> The </a:t>
            </a:r>
            <a:r>
              <a:rPr lang="en-US" sz="3200" dirty="0" smtClean="0">
                <a:latin typeface="Times New Roman" pitchFamily="18" charset="0"/>
                <a:cs typeface="Times New Roman" pitchFamily="18" charset="0"/>
              </a:rPr>
              <a:t>local pain and tissue staining </a:t>
            </a:r>
            <a:r>
              <a:rPr lang="en-US" sz="3200" dirty="0" smtClean="0">
                <a:latin typeface="Times New Roman" pitchFamily="18" charset="0"/>
                <a:cs typeface="Times New Roman" pitchFamily="18" charset="0"/>
              </a:rPr>
              <a:t>often </a:t>
            </a:r>
            <a:r>
              <a:rPr lang="en-US" sz="3200" dirty="0" smtClean="0">
                <a:latin typeface="Times New Roman" pitchFamily="18" charset="0"/>
                <a:cs typeface="Times New Roman" pitchFamily="18" charset="0"/>
              </a:rPr>
              <a:t>occur with the </a:t>
            </a:r>
            <a:r>
              <a:rPr lang="en-US" sz="3200" dirty="0" smtClean="0">
                <a:latin typeface="Times New Roman" pitchFamily="18" charset="0"/>
                <a:cs typeface="Times New Roman" pitchFamily="18" charset="0"/>
              </a:rPr>
              <a:t>intramuscular.</a:t>
            </a:r>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Iron </a:t>
            </a:r>
            <a:r>
              <a:rPr lang="en-US" dirty="0" err="1" smtClean="0"/>
              <a:t>dextran</a:t>
            </a:r>
            <a:r>
              <a:rPr lang="en-US" dirty="0" smtClean="0"/>
              <a:t> , cont,</a:t>
            </a:r>
            <a:endParaRPr lang="ar-SA" dirty="0"/>
          </a:p>
        </p:txBody>
      </p:sp>
      <p:sp>
        <p:nvSpPr>
          <p:cNvPr id="3" name="عنصر نائب للمحتوى 2"/>
          <p:cNvSpPr>
            <a:spLocks noGrp="1"/>
          </p:cNvSpPr>
          <p:nvPr>
            <p:ph sz="quarter" idx="1"/>
          </p:nvPr>
        </p:nvSpPr>
        <p:spPr>
          <a:xfrm>
            <a:off x="152400" y="1600200"/>
            <a:ext cx="8991600" cy="4495800"/>
          </a:xfrm>
        </p:spPr>
        <p:txBody>
          <a:bodyPr/>
          <a:lstStyle/>
          <a:p>
            <a:pPr algn="l"/>
            <a:r>
              <a:rPr lang="en-US" sz="3200" dirty="0" smtClean="0">
                <a:latin typeface="Times New Roman" pitchFamily="18" charset="0"/>
                <a:cs typeface="Times New Roman" pitchFamily="18" charset="0"/>
              </a:rPr>
              <a:t> Owing to the risk of a hypersensitivity reaction, a small test dose of iron </a:t>
            </a:r>
            <a:r>
              <a:rPr lang="en-US" sz="3200" dirty="0" err="1" smtClean="0">
                <a:latin typeface="Times New Roman" pitchFamily="18" charset="0"/>
                <a:cs typeface="Times New Roman" pitchFamily="18" charset="0"/>
              </a:rPr>
              <a:t>dextran</a:t>
            </a:r>
            <a:r>
              <a:rPr lang="en-US" sz="3200" dirty="0" smtClean="0">
                <a:latin typeface="Times New Roman" pitchFamily="18" charset="0"/>
                <a:cs typeface="Times New Roman" pitchFamily="18" charset="0"/>
              </a:rPr>
              <a:t> should always be given before full intramuscular or intravenous doses are given. Patients with a strong history of allergy and patients who have previously received </a:t>
            </a:r>
            <a:r>
              <a:rPr lang="en-US" sz="3200" dirty="0" err="1" smtClean="0">
                <a:latin typeface="Times New Roman" pitchFamily="18" charset="0"/>
                <a:cs typeface="Times New Roman" pitchFamily="18" charset="0"/>
              </a:rPr>
              <a:t>parenteral</a:t>
            </a:r>
            <a:r>
              <a:rPr lang="en-US" sz="3200" dirty="0" smtClean="0">
                <a:latin typeface="Times New Roman" pitchFamily="18" charset="0"/>
                <a:cs typeface="Times New Roman" pitchFamily="18" charset="0"/>
              </a:rPr>
              <a:t> iron </a:t>
            </a:r>
            <a:r>
              <a:rPr lang="en-US" sz="3200" dirty="0" err="1" smtClean="0">
                <a:latin typeface="Times New Roman" pitchFamily="18" charset="0"/>
                <a:cs typeface="Times New Roman" pitchFamily="18" charset="0"/>
              </a:rPr>
              <a:t>dextran</a:t>
            </a:r>
            <a:r>
              <a:rPr lang="en-US" sz="3200" dirty="0" smtClean="0">
                <a:latin typeface="Times New Roman" pitchFamily="18" charset="0"/>
                <a:cs typeface="Times New Roman" pitchFamily="18" charset="0"/>
              </a:rPr>
              <a:t> are more likely to have hypersensitivity reactions after treatment with </a:t>
            </a:r>
            <a:r>
              <a:rPr lang="en-US" sz="3200" dirty="0" err="1" smtClean="0">
                <a:latin typeface="Times New Roman" pitchFamily="18" charset="0"/>
                <a:cs typeface="Times New Roman" pitchFamily="18" charset="0"/>
              </a:rPr>
              <a:t>parenteral</a:t>
            </a:r>
            <a:r>
              <a:rPr lang="en-US" sz="3200" dirty="0" smtClean="0">
                <a:latin typeface="Times New Roman" pitchFamily="18" charset="0"/>
                <a:cs typeface="Times New Roman" pitchFamily="18" charset="0"/>
              </a:rPr>
              <a:t> iron </a:t>
            </a:r>
            <a:r>
              <a:rPr lang="en-US" sz="3200" dirty="0" err="1" smtClean="0">
                <a:latin typeface="Times New Roman" pitchFamily="18" charset="0"/>
                <a:cs typeface="Times New Roman" pitchFamily="18" charset="0"/>
              </a:rPr>
              <a:t>dextran</a:t>
            </a:r>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lstStyle/>
          <a:p>
            <a:pPr algn="l">
              <a:buNone/>
            </a:pPr>
            <a:r>
              <a:rPr lang="en-US" b="1" dirty="0"/>
              <a:t>Iron-sucrose complex</a:t>
            </a:r>
            <a:r>
              <a:rPr lang="en-US" dirty="0"/>
              <a:t> and </a:t>
            </a:r>
            <a:r>
              <a:rPr lang="en-US" b="1" dirty="0"/>
              <a:t>iron sodium gluconate complex</a:t>
            </a:r>
            <a:r>
              <a:rPr lang="en-US" dirty="0"/>
              <a:t> are alternative preparations. </a:t>
            </a:r>
            <a:endParaRPr lang="en-US" dirty="0" smtClean="0"/>
          </a:p>
          <a:p>
            <a:pPr algn="l">
              <a:buNone/>
            </a:pPr>
            <a:r>
              <a:rPr lang="en-US" dirty="0" smtClean="0"/>
              <a:t>These </a:t>
            </a:r>
            <a:r>
              <a:rPr lang="en-US" dirty="0"/>
              <a:t>agents can be given only by the intravenous route. </a:t>
            </a:r>
            <a:endParaRPr lang="en-US" dirty="0" smtClean="0"/>
          </a:p>
          <a:p>
            <a:pPr algn="l">
              <a:buNone/>
            </a:pPr>
            <a:r>
              <a:rPr lang="en-US" dirty="0" smtClean="0"/>
              <a:t>These </a:t>
            </a:r>
            <a:r>
              <a:rPr lang="en-US" dirty="0"/>
              <a:t>preparations appear to be much less likely than iron dextran to cause hypersensitivity reactions</a:t>
            </a:r>
            <a:endParaRPr lang="ar-S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i="1" dirty="0" smtClean="0"/>
              <a:t>(vitamin B12)</a:t>
            </a:r>
            <a:r>
              <a:rPr lang="en-US" dirty="0" smtClean="0"/>
              <a:t> </a:t>
            </a:r>
            <a:r>
              <a:rPr lang="en-US" b="1" i="1" dirty="0" err="1" smtClean="0"/>
              <a:t>Cyanocobalamin</a:t>
            </a:r>
            <a:endParaRPr lang="ar-SA" dirty="0"/>
          </a:p>
        </p:txBody>
      </p:sp>
      <p:sp>
        <p:nvSpPr>
          <p:cNvPr id="3" name="عنصر نائب للمحتوى 2"/>
          <p:cNvSpPr>
            <a:spLocks noGrp="1"/>
          </p:cNvSpPr>
          <p:nvPr>
            <p:ph sz="quarter" idx="1"/>
          </p:nvPr>
        </p:nvSpPr>
        <p:spPr>
          <a:xfrm>
            <a:off x="0" y="1600200"/>
            <a:ext cx="9144000" cy="4495800"/>
          </a:xfrm>
        </p:spPr>
        <p:txBody>
          <a:bodyPr>
            <a:normAutofit/>
          </a:bodyPr>
          <a:lstStyle/>
          <a:p>
            <a:pPr algn="l"/>
            <a:r>
              <a:rPr lang="en-US" dirty="0" smtClean="0">
                <a:latin typeface="Times New Roman" pitchFamily="18" charset="0"/>
                <a:cs typeface="Times New Roman" pitchFamily="18" charset="0"/>
              </a:rPr>
              <a:t>Deficiencies of vitamin B12 can result from either low dietary levels or, more commonly, poor absorption of the vitamin due to the failure of gastric parietal cells to produce intrinsic factor (as in pernicious anemia) or a loss of activity of the receptor needed for intestinal uptake of the vitamin. Intrinsic factor is a </a:t>
            </a:r>
            <a:r>
              <a:rPr lang="en-US" dirty="0" smtClean="0">
                <a:latin typeface="Times New Roman" pitchFamily="18" charset="0"/>
                <a:cs typeface="Times New Roman" pitchFamily="18" charset="0"/>
              </a:rPr>
              <a:t> glycoprotein (GP) </a:t>
            </a:r>
            <a:r>
              <a:rPr lang="en-US" dirty="0" smtClean="0">
                <a:latin typeface="Times New Roman" pitchFamily="18" charset="0"/>
                <a:cs typeface="Times New Roman" pitchFamily="18" charset="0"/>
              </a:rPr>
              <a:t>produced by the parietal cells of the stomach and it is required for vitamin B12 absorption. </a:t>
            </a:r>
            <a:endParaRPr lang="ar-SA"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Cont.</a:t>
            </a:r>
            <a:endParaRPr lang="ar-SA" dirty="0"/>
          </a:p>
        </p:txBody>
      </p:sp>
      <p:sp>
        <p:nvSpPr>
          <p:cNvPr id="3" name="عنصر نائب للمحتوى 2"/>
          <p:cNvSpPr>
            <a:spLocks noGrp="1"/>
          </p:cNvSpPr>
          <p:nvPr>
            <p:ph sz="quarter" idx="1"/>
          </p:nvPr>
        </p:nvSpPr>
        <p:spPr/>
        <p:txBody>
          <a:bodyPr/>
          <a:lstStyle/>
          <a:p>
            <a:pPr algn="l"/>
            <a:r>
              <a:rPr lang="en-US" dirty="0" smtClean="0"/>
              <a:t>The most common causes of vitamin B</a:t>
            </a:r>
            <a:r>
              <a:rPr lang="en-US" baseline="-25000" dirty="0" smtClean="0"/>
              <a:t>12</a:t>
            </a:r>
            <a:r>
              <a:rPr lang="en-US" dirty="0" smtClean="0"/>
              <a:t> deficiency are, partial or total </a:t>
            </a:r>
            <a:r>
              <a:rPr lang="en-US" dirty="0" err="1" smtClean="0"/>
              <a:t>gastrectomy</a:t>
            </a:r>
            <a:r>
              <a:rPr lang="en-US" dirty="0" smtClean="0"/>
              <a:t>, In </a:t>
            </a:r>
            <a:r>
              <a:rPr lang="en-US" b="1" dirty="0" smtClean="0"/>
              <a:t>patients</a:t>
            </a:r>
            <a:r>
              <a:rPr lang="en-US" dirty="0" smtClean="0"/>
              <a:t> with bariatric surgery (surgical gastrointestinal treatment for obesity), and conditions that affect the distal ileum, such as </a:t>
            </a:r>
            <a:r>
              <a:rPr lang="en-US" dirty="0" err="1" smtClean="0"/>
              <a:t>malabsorption</a:t>
            </a:r>
            <a:r>
              <a:rPr lang="en-US" dirty="0" smtClean="0"/>
              <a:t> syndromes, inflammatory bowel disease, or small bowel resection. </a:t>
            </a:r>
          </a:p>
          <a:p>
            <a:pPr algn="l"/>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b="1" dirty="0" smtClean="0">
                <a:latin typeface="Times New Roman" pitchFamily="18" charset="0"/>
                <a:cs typeface="Times New Roman" pitchFamily="18" charset="0"/>
              </a:rPr>
              <a:t>Pharmacokinetics</a:t>
            </a:r>
            <a:endParaRPr lang="ar-SA" dirty="0"/>
          </a:p>
        </p:txBody>
      </p:sp>
      <p:sp>
        <p:nvSpPr>
          <p:cNvPr id="3" name="عنصر نائب للمحتوى 2"/>
          <p:cNvSpPr>
            <a:spLocks noGrp="1"/>
          </p:cNvSpPr>
          <p:nvPr>
            <p:ph sz="quarter" idx="1"/>
          </p:nvPr>
        </p:nvSpPr>
        <p:spPr/>
        <p:txBody>
          <a:bodyPr>
            <a:normAutofit fontScale="92500" lnSpcReduction="10000"/>
          </a:bodyPr>
          <a:lstStyle/>
          <a:p>
            <a:pPr algn="l"/>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The vitamin is  stored  primarily in the liver, with an average adult having a total vitamin B</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storage pool of 3000-5000 mcg. </a:t>
            </a:r>
          </a:p>
          <a:p>
            <a:pPr algn="l"/>
            <a:r>
              <a:rPr lang="en-US" dirty="0" smtClean="0">
                <a:latin typeface="Times New Roman" pitchFamily="18" charset="0"/>
                <a:cs typeface="Times New Roman" pitchFamily="18" charset="0"/>
              </a:rPr>
              <a:t>Only trace amounts of vitamin B</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are normally lost in urine and stool.</a:t>
            </a:r>
          </a:p>
          <a:p>
            <a:pPr algn="l"/>
            <a:r>
              <a:rPr lang="en-US" dirty="0" smtClean="0">
                <a:latin typeface="Times New Roman" pitchFamily="18" charset="0"/>
                <a:cs typeface="Times New Roman" pitchFamily="18" charset="0"/>
              </a:rPr>
              <a:t> Because the normal daily requirements of vitamin B</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are only about 2 mcg, it would take about 5 years for all of the stored vitamin B</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to be exhausted and for </a:t>
            </a:r>
            <a:r>
              <a:rPr lang="en-US" dirty="0" err="1" smtClean="0">
                <a:latin typeface="Times New Roman" pitchFamily="18" charset="0"/>
                <a:cs typeface="Times New Roman" pitchFamily="18" charset="0"/>
              </a:rPr>
              <a:t>megaloblastic</a:t>
            </a:r>
            <a:r>
              <a:rPr lang="en-US" dirty="0" smtClean="0">
                <a:latin typeface="Times New Roman" pitchFamily="18" charset="0"/>
                <a:cs typeface="Times New Roman" pitchFamily="18" charset="0"/>
              </a:rPr>
              <a:t> anemia to develop if B</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absorption stopped..</a:t>
            </a:r>
            <a:endParaRPr lang="ar-SA"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latin typeface="Times New Roman" pitchFamily="18" charset="0"/>
                <a:cs typeface="Times New Roman" pitchFamily="18" charset="0"/>
              </a:rPr>
              <a:t>Clinical Pharmacology</a:t>
            </a:r>
            <a:endParaRPr lang="ar-SA" dirty="0"/>
          </a:p>
        </p:txBody>
      </p:sp>
      <p:sp>
        <p:nvSpPr>
          <p:cNvPr id="3" name="عنصر نائب للمحتوى 2"/>
          <p:cNvSpPr>
            <a:spLocks noGrp="1"/>
          </p:cNvSpPr>
          <p:nvPr>
            <p:ph sz="quarter" idx="1"/>
          </p:nvPr>
        </p:nvSpPr>
        <p:spPr/>
        <p:txBody>
          <a:bodyPr>
            <a:normAutofit/>
          </a:bodyPr>
          <a:lstStyle/>
          <a:p>
            <a:pPr algn="l" rtl="0"/>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Vitamin B</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is used to treat or prevent deficiency. There is no evidence that vitamin B</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injections have any benefit in persons who do not have vitamin B</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deficiency. The most characteristic clinical manifestation of vitamin B</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deficiency is </a:t>
            </a:r>
            <a:r>
              <a:rPr lang="en-US" b="1" dirty="0" err="1" smtClean="0">
                <a:latin typeface="Times New Roman" pitchFamily="18" charset="0"/>
                <a:cs typeface="Times New Roman" pitchFamily="18" charset="0"/>
              </a:rPr>
              <a:t>megaloblastic</a:t>
            </a:r>
            <a:r>
              <a:rPr lang="en-US" b="1" dirty="0" smtClean="0">
                <a:latin typeface="Times New Roman" pitchFamily="18" charset="0"/>
                <a:cs typeface="Times New Roman" pitchFamily="18" charset="0"/>
              </a:rPr>
              <a:t> anemia</a:t>
            </a:r>
            <a:endParaRPr lang="en-US" dirty="0" smtClean="0">
              <a:latin typeface="Times New Roman" pitchFamily="18" charset="0"/>
              <a:cs typeface="Times New Roman" pitchFamily="18" charset="0"/>
            </a:endParaRPr>
          </a:p>
          <a:p>
            <a:pPr algn="l"/>
            <a:r>
              <a:rPr lang="en-US" b="1" dirty="0" smtClean="0">
                <a:latin typeface="Times New Roman" pitchFamily="18" charset="0"/>
                <a:cs typeface="Times New Roman" pitchFamily="18" charset="0"/>
              </a:rPr>
              <a:t>    </a:t>
            </a:r>
            <a:endParaRPr lang="ar-SA"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smtClean="0"/>
              <a:t>Anemia</a:t>
            </a:r>
            <a:endParaRPr lang="ar-SA" dirty="0"/>
          </a:p>
        </p:txBody>
      </p:sp>
      <p:sp>
        <p:nvSpPr>
          <p:cNvPr id="3" name="عنصر نائب للمحتوى 2"/>
          <p:cNvSpPr>
            <a:spLocks noGrp="1"/>
          </p:cNvSpPr>
          <p:nvPr>
            <p:ph sz="quarter" idx="1"/>
          </p:nvPr>
        </p:nvSpPr>
        <p:spPr/>
        <p:txBody>
          <a:bodyPr>
            <a:normAutofit lnSpcReduction="10000"/>
          </a:bodyPr>
          <a:lstStyle/>
          <a:p>
            <a:pPr algn="l" rtl="0"/>
            <a:r>
              <a:rPr lang="en-US" dirty="0" smtClean="0">
                <a:latin typeface="Times New Roman" pitchFamily="18" charset="0"/>
                <a:cs typeface="Times New Roman" pitchFamily="18" charset="0"/>
              </a:rPr>
              <a:t>is defined as a below-normal plasma hemoglobin concentration resulting from a decreased number of circulating red blood cells or an abnormally low total hemoglobin content per unit of blood volume</a:t>
            </a:r>
            <a:r>
              <a:rPr lang="en-US" dirty="0" smtClean="0">
                <a:latin typeface="Times New Roman" pitchFamily="18" charset="0"/>
                <a:cs typeface="Times New Roman" pitchFamily="18" charset="0"/>
              </a:rPr>
              <a:t>.</a:t>
            </a:r>
          </a:p>
          <a:p>
            <a:pPr algn="l" rtl="0"/>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Because the hematopoietic machinery requires a constant supply of three essential nutrients  -</a:t>
            </a:r>
            <a:r>
              <a:rPr lang="en-US" b="1" dirty="0" smtClean="0">
                <a:latin typeface="Times New Roman" pitchFamily="18" charset="0"/>
                <a:cs typeface="Times New Roman" pitchFamily="18" charset="0"/>
              </a:rPr>
              <a:t>iron, vitamin B</a:t>
            </a:r>
            <a:r>
              <a:rPr lang="en-US" b="1"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and </a:t>
            </a:r>
            <a:r>
              <a:rPr lang="en-US" b="1" dirty="0" smtClean="0">
                <a:latin typeface="Times New Roman" pitchFamily="18" charset="0"/>
                <a:cs typeface="Times New Roman" pitchFamily="18" charset="0"/>
              </a:rPr>
              <a:t>folic acid</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anemias</a:t>
            </a:r>
            <a:r>
              <a:rPr lang="en-US" dirty="0" smtClean="0">
                <a:latin typeface="Times New Roman" pitchFamily="18" charset="0"/>
                <a:cs typeface="Times New Roman" pitchFamily="18" charset="0"/>
              </a:rPr>
              <a:t> are resulted  from dietary deficiencies of these substances. </a:t>
            </a:r>
          </a:p>
          <a:p>
            <a:pPr algn="l" rtl="0"/>
            <a:endParaRPr lang="en-US" dirty="0" smtClean="0">
              <a:latin typeface="Times New Roman" pitchFamily="18" charset="0"/>
              <a:cs typeface="Times New Roman" pitchFamily="18" charset="0"/>
            </a:endParaRPr>
          </a:p>
          <a:p>
            <a:pPr algn="l"/>
            <a:r>
              <a:rPr lang="en-US" dirty="0" smtClean="0">
                <a:latin typeface="Times New Roman" pitchFamily="18" charset="0"/>
                <a:cs typeface="Times New Roman" pitchFamily="18" charset="0"/>
              </a:rPr>
              <a:t> </a:t>
            </a:r>
            <a:endParaRPr lang="ar-SA"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Cont </a:t>
            </a:r>
            <a:endParaRPr lang="ar-SA" dirty="0"/>
          </a:p>
        </p:txBody>
      </p:sp>
      <p:sp>
        <p:nvSpPr>
          <p:cNvPr id="3" name="عنصر نائب للمحتوى 2"/>
          <p:cNvSpPr>
            <a:spLocks noGrp="1"/>
          </p:cNvSpPr>
          <p:nvPr>
            <p:ph sz="quarter" idx="1"/>
          </p:nvPr>
        </p:nvSpPr>
        <p:spPr>
          <a:xfrm>
            <a:off x="304800" y="1600200"/>
            <a:ext cx="8839200" cy="4495800"/>
          </a:xfrm>
        </p:spPr>
        <p:txBody>
          <a:bodyPr>
            <a:normAutofit/>
          </a:bodyPr>
          <a:lstStyle/>
          <a:p>
            <a:pPr algn="l"/>
            <a:r>
              <a:rPr lang="en-US" dirty="0" smtClean="0">
                <a:latin typeface="Times New Roman" pitchFamily="18" charset="0"/>
                <a:cs typeface="Times New Roman" pitchFamily="18" charset="0"/>
              </a:rPr>
              <a:t>Once </a:t>
            </a:r>
            <a:r>
              <a:rPr lang="en-US" dirty="0" smtClean="0">
                <a:latin typeface="Times New Roman" pitchFamily="18" charset="0"/>
                <a:cs typeface="Times New Roman" pitchFamily="18" charset="0"/>
              </a:rPr>
              <a:t>a diagnosis of </a:t>
            </a:r>
            <a:r>
              <a:rPr lang="en-US" dirty="0" err="1" smtClean="0">
                <a:latin typeface="Times New Roman" pitchFamily="18" charset="0"/>
                <a:cs typeface="Times New Roman" pitchFamily="18" charset="0"/>
              </a:rPr>
              <a:t>megaloblastic</a:t>
            </a:r>
            <a:r>
              <a:rPr lang="en-US" dirty="0" smtClean="0">
                <a:latin typeface="Times New Roman" pitchFamily="18" charset="0"/>
                <a:cs typeface="Times New Roman" pitchFamily="18" charset="0"/>
              </a:rPr>
              <a:t> anemia is made, it must be determined whether vitamin B</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or folic acid deficiency is the cause. This can usually be accomplished by measuring serum levels of the vitamins.</a:t>
            </a:r>
            <a:endParaRPr lang="ar-SA"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Vitamin B</a:t>
            </a:r>
            <a:r>
              <a:rPr lang="en-US" baseline="-25000" dirty="0" smtClean="0"/>
              <a:t>12</a:t>
            </a:r>
            <a:r>
              <a:rPr lang="en-US" dirty="0" smtClean="0"/>
              <a:t>  .Cont.</a:t>
            </a:r>
            <a:endParaRPr lang="ar-SA" dirty="0"/>
          </a:p>
        </p:txBody>
      </p:sp>
      <p:sp>
        <p:nvSpPr>
          <p:cNvPr id="3" name="عنصر نائب للمحتوى 2"/>
          <p:cNvSpPr>
            <a:spLocks noGrp="1"/>
          </p:cNvSpPr>
          <p:nvPr>
            <p:ph sz="quarter" idx="1"/>
          </p:nvPr>
        </p:nvSpPr>
        <p:spPr/>
        <p:txBody>
          <a:bodyPr>
            <a:normAutofit/>
          </a:bodyPr>
          <a:lstStyle/>
          <a:p>
            <a:pPr algn="l"/>
            <a:r>
              <a:rPr lang="en-US" dirty="0" smtClean="0">
                <a:latin typeface="Times New Roman" pitchFamily="18" charset="0"/>
                <a:cs typeface="Times New Roman" pitchFamily="18" charset="0"/>
              </a:rPr>
              <a:t>Vitamin B</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for </a:t>
            </a:r>
            <a:r>
              <a:rPr lang="en-US" dirty="0" err="1" smtClean="0">
                <a:latin typeface="Times New Roman" pitchFamily="18" charset="0"/>
                <a:cs typeface="Times New Roman" pitchFamily="18" charset="0"/>
              </a:rPr>
              <a:t>parenteral</a:t>
            </a:r>
            <a:r>
              <a:rPr lang="en-US" dirty="0" smtClean="0">
                <a:latin typeface="Times New Roman" pitchFamily="18" charset="0"/>
                <a:cs typeface="Times New Roman" pitchFamily="18" charset="0"/>
              </a:rPr>
              <a:t> injection is available as </a:t>
            </a:r>
            <a:r>
              <a:rPr lang="en-US" b="1" dirty="0" err="1" smtClean="0">
                <a:latin typeface="Times New Roman" pitchFamily="18" charset="0"/>
                <a:cs typeface="Times New Roman" pitchFamily="18" charset="0"/>
              </a:rPr>
              <a:t>cyanocobalamin</a:t>
            </a:r>
            <a:r>
              <a:rPr lang="en-US" dirty="0" smtClean="0">
                <a:latin typeface="Times New Roman" pitchFamily="18" charset="0"/>
                <a:cs typeface="Times New Roman" pitchFamily="18" charset="0"/>
              </a:rPr>
              <a:t> or </a:t>
            </a:r>
            <a:r>
              <a:rPr lang="en-US" b="1" dirty="0" err="1" smtClean="0">
                <a:latin typeface="Times New Roman" pitchFamily="18" charset="0"/>
                <a:cs typeface="Times New Roman" pitchFamily="18" charset="0"/>
              </a:rPr>
              <a:t>hydroxocobalamin</a:t>
            </a:r>
            <a:r>
              <a:rPr lang="en-US"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Hydroxocobalamin</a:t>
            </a:r>
            <a:r>
              <a:rPr lang="en-US" dirty="0" smtClean="0">
                <a:latin typeface="Times New Roman" pitchFamily="18" charset="0"/>
                <a:cs typeface="Times New Roman" pitchFamily="18" charset="0"/>
              </a:rPr>
              <a:t> is preferred because it is more highly protein-bound and therefore remains longer in the circulation. Initial therapy should consist of 100-1000 mcg of vitamin B</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intramuscularly daily or every other day for 1-2 weeks to replenish body stores. Maintenance therapy consists of 100-1000 mcg intramuscularly once a month for life. </a:t>
            </a:r>
            <a:endParaRPr lang="ar-SA"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Cont. vit.B12</a:t>
            </a:r>
            <a:endParaRPr lang="ar-SA" dirty="0"/>
          </a:p>
        </p:txBody>
      </p:sp>
      <p:sp>
        <p:nvSpPr>
          <p:cNvPr id="3" name="عنصر نائب للمحتوى 2"/>
          <p:cNvSpPr>
            <a:spLocks noGrp="1"/>
          </p:cNvSpPr>
          <p:nvPr>
            <p:ph sz="quarter" idx="1"/>
          </p:nvPr>
        </p:nvSpPr>
        <p:spPr>
          <a:xfrm>
            <a:off x="612648" y="1600200"/>
            <a:ext cx="8531352" cy="4495800"/>
          </a:xfrm>
        </p:spPr>
        <p:txBody>
          <a:bodyPr/>
          <a:lstStyle/>
          <a:p>
            <a:pPr algn="l"/>
            <a:r>
              <a:rPr lang="en-US" dirty="0" smtClean="0">
                <a:latin typeface="Times New Roman" pitchFamily="18" charset="0"/>
                <a:cs typeface="Times New Roman" pitchFamily="18" charset="0"/>
              </a:rPr>
              <a:t>In </a:t>
            </a:r>
            <a:r>
              <a:rPr lang="en-US" b="1" dirty="0" smtClean="0">
                <a:latin typeface="Times New Roman" pitchFamily="18" charset="0"/>
                <a:cs typeface="Times New Roman" pitchFamily="18" charset="0"/>
              </a:rPr>
              <a:t>patients</a:t>
            </a:r>
            <a:r>
              <a:rPr lang="en-US" dirty="0" smtClean="0">
                <a:latin typeface="Times New Roman" pitchFamily="18" charset="0"/>
                <a:cs typeface="Times New Roman" pitchFamily="18" charset="0"/>
              </a:rPr>
              <a:t> with bariatric surgery (surgical gastrointestinal treatment for obesity), vitamin B12 supplementation is required in </a:t>
            </a:r>
            <a:r>
              <a:rPr lang="en-US" b="1" dirty="0" smtClean="0">
                <a:latin typeface="Times New Roman" pitchFamily="18" charset="0"/>
                <a:cs typeface="Times New Roman" pitchFamily="18" charset="0"/>
              </a:rPr>
              <a:t>large</a:t>
            </a:r>
            <a:r>
              <a:rPr lang="en-US" dirty="0" smtClean="0">
                <a:latin typeface="Times New Roman" pitchFamily="18" charset="0"/>
                <a:cs typeface="Times New Roman" pitchFamily="18" charset="0"/>
              </a:rPr>
              <a:t> oral doses.. </a:t>
            </a:r>
          </a:p>
          <a:p>
            <a:pPr algn="l"/>
            <a:r>
              <a:rPr lang="en-US" dirty="0" smtClean="0">
                <a:latin typeface="Times New Roman" pitchFamily="18" charset="0"/>
                <a:cs typeface="Times New Roman" pitchFamily="18" charset="0"/>
              </a:rPr>
              <a:t>The vitamin may be administered orally (for dietary deficiencies), </a:t>
            </a:r>
          </a:p>
          <a:p>
            <a:pPr algn="l"/>
            <a:r>
              <a:rPr lang="en-US" dirty="0" smtClean="0">
                <a:latin typeface="Times New Roman" pitchFamily="18" charset="0"/>
                <a:cs typeface="Times New Roman" pitchFamily="18" charset="0"/>
              </a:rPr>
              <a:t>intramuscularly, or deep subcutaneously (for pernicious anemia). </a:t>
            </a:r>
          </a:p>
          <a:p>
            <a:pPr algn="l"/>
            <a:r>
              <a:rPr lang="en-US" dirty="0" smtClean="0">
                <a:latin typeface="Times New Roman" pitchFamily="18" charset="0"/>
                <a:cs typeface="Times New Roman" pitchFamily="18" charset="0"/>
              </a:rPr>
              <a:t>Therapy must be continued for the remainder of the life of a patient suffering from pernicious anemia. </a:t>
            </a:r>
          </a:p>
          <a:p>
            <a:pPr algn="l"/>
            <a:endParaRPr lang="ar-SA"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b="1" dirty="0" smtClean="0">
                <a:latin typeface="Times New Roman" pitchFamily="18" charset="0"/>
                <a:cs typeface="Times New Roman" pitchFamily="18" charset="0"/>
              </a:rPr>
              <a:t>FOLIC ACID</a:t>
            </a:r>
            <a:endParaRPr lang="ar-SA" dirty="0"/>
          </a:p>
        </p:txBody>
      </p:sp>
      <p:sp>
        <p:nvSpPr>
          <p:cNvPr id="3" name="عنصر نائب للمحتوى 2"/>
          <p:cNvSpPr>
            <a:spLocks noGrp="1"/>
          </p:cNvSpPr>
          <p:nvPr>
            <p:ph sz="quarter" idx="1"/>
          </p:nvPr>
        </p:nvSpPr>
        <p:spPr/>
        <p:txBody>
          <a:bodyPr>
            <a:normAutofit/>
          </a:bodyPr>
          <a:lstStyle/>
          <a:p>
            <a:pPr algn="l"/>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Reduced forms of folic acid are required for essential biochemical reactions that provide precursors for the synthesis of amino acids, </a:t>
            </a:r>
            <a:r>
              <a:rPr lang="en-US" dirty="0" err="1" smtClean="0">
                <a:latin typeface="Times New Roman" pitchFamily="18" charset="0"/>
                <a:cs typeface="Times New Roman" pitchFamily="18" charset="0"/>
              </a:rPr>
              <a:t>purines</a:t>
            </a:r>
            <a:r>
              <a:rPr lang="en-US" dirty="0" smtClean="0">
                <a:latin typeface="Times New Roman" pitchFamily="18" charset="0"/>
                <a:cs typeface="Times New Roman" pitchFamily="18" charset="0"/>
              </a:rPr>
              <a:t>, and DNA. The consequences of </a:t>
            </a:r>
            <a:r>
              <a:rPr lang="en-US" dirty="0" err="1" smtClean="0">
                <a:latin typeface="Times New Roman" pitchFamily="18" charset="0"/>
                <a:cs typeface="Times New Roman" pitchFamily="18" charset="0"/>
              </a:rPr>
              <a:t>folate</a:t>
            </a:r>
            <a:r>
              <a:rPr lang="en-US" dirty="0" smtClean="0">
                <a:latin typeface="Times New Roman" pitchFamily="18" charset="0"/>
                <a:cs typeface="Times New Roman" pitchFamily="18" charset="0"/>
              </a:rPr>
              <a:t> deficiency go beyond the problem of anemia because </a:t>
            </a:r>
            <a:r>
              <a:rPr lang="en-US" dirty="0" err="1" smtClean="0">
                <a:latin typeface="Times New Roman" pitchFamily="18" charset="0"/>
                <a:cs typeface="Times New Roman" pitchFamily="18" charset="0"/>
              </a:rPr>
              <a:t>folate</a:t>
            </a:r>
            <a:r>
              <a:rPr lang="en-US" dirty="0" smtClean="0">
                <a:latin typeface="Times New Roman" pitchFamily="18" charset="0"/>
                <a:cs typeface="Times New Roman" pitchFamily="18" charset="0"/>
              </a:rPr>
              <a:t> deficiency is implicated as a cause of congenital malformations in newborns and may play a role in vascular disease.</a:t>
            </a:r>
          </a:p>
          <a:p>
            <a:pPr algn="l"/>
            <a:endParaRPr lang="ar-SA"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Causes and uses of deficiency</a:t>
            </a:r>
            <a:endParaRPr lang="ar-SA" dirty="0"/>
          </a:p>
        </p:txBody>
      </p:sp>
      <p:sp>
        <p:nvSpPr>
          <p:cNvPr id="3" name="عنصر نائب للمحتوى 2"/>
          <p:cNvSpPr>
            <a:spLocks noGrp="1"/>
          </p:cNvSpPr>
          <p:nvPr>
            <p:ph sz="quarter" idx="1"/>
          </p:nvPr>
        </p:nvSpPr>
        <p:spPr>
          <a:xfrm>
            <a:off x="612648" y="1600200"/>
            <a:ext cx="8531352" cy="4495800"/>
          </a:xfrm>
        </p:spPr>
        <p:txBody>
          <a:bodyPr>
            <a:normAutofit fontScale="85000" lnSpcReduction="10000"/>
          </a:bodyPr>
          <a:lstStyle/>
          <a:p>
            <a:pPr algn="l"/>
            <a:r>
              <a:rPr lang="en-US" dirty="0" smtClean="0">
                <a:latin typeface="Times New Roman" pitchFamily="18" charset="0"/>
                <a:cs typeface="Times New Roman" pitchFamily="18" charset="0"/>
              </a:rPr>
              <a:t>The primary use of </a:t>
            </a:r>
            <a:r>
              <a:rPr lang="en-US" i="1" dirty="0" smtClean="0">
                <a:latin typeface="Times New Roman" pitchFamily="18" charset="0"/>
                <a:cs typeface="Times New Roman" pitchFamily="18" charset="0"/>
              </a:rPr>
              <a:t>folic acid </a:t>
            </a:r>
            <a:r>
              <a:rPr lang="en-US" dirty="0" smtClean="0">
                <a:latin typeface="Times New Roman" pitchFamily="18" charset="0"/>
                <a:cs typeface="Times New Roman" pitchFamily="18" charset="0"/>
              </a:rPr>
              <a:t>is in treating deficiency states that arise from inadequate levels of the vitamin.  </a:t>
            </a:r>
            <a:r>
              <a:rPr lang="en-US" dirty="0" err="1" smtClean="0">
                <a:latin typeface="Times New Roman" pitchFamily="18" charset="0"/>
                <a:cs typeface="Times New Roman" pitchFamily="18" charset="0"/>
              </a:rPr>
              <a:t>Folate</a:t>
            </a:r>
            <a:r>
              <a:rPr lang="en-US" dirty="0" smtClean="0">
                <a:latin typeface="Times New Roman" pitchFamily="18" charset="0"/>
                <a:cs typeface="Times New Roman" pitchFamily="18" charset="0"/>
              </a:rPr>
              <a:t> deficiency may be caused by:</a:t>
            </a:r>
          </a:p>
          <a:p>
            <a:pPr algn="l"/>
            <a:r>
              <a:rPr lang="en-US" dirty="0" smtClean="0">
                <a:latin typeface="Times New Roman" pitchFamily="18" charset="0"/>
                <a:cs typeface="Times New Roman" pitchFamily="18" charset="0"/>
              </a:rPr>
              <a:t> 1) increased demand (for example, pregnancy and lactation)</a:t>
            </a:r>
          </a:p>
          <a:p>
            <a:pPr algn="l"/>
            <a:r>
              <a:rPr lang="en-US" dirty="0" smtClean="0">
                <a:latin typeface="Times New Roman" pitchFamily="18" charset="0"/>
                <a:cs typeface="Times New Roman" pitchFamily="18" charset="0"/>
              </a:rPr>
              <a:t>2) poor absorption caused by pathology of the small intestine</a:t>
            </a:r>
          </a:p>
          <a:p>
            <a:pPr algn="l"/>
            <a:r>
              <a:rPr lang="en-US" dirty="0" smtClean="0">
                <a:latin typeface="Times New Roman" pitchFamily="18" charset="0"/>
                <a:cs typeface="Times New Roman" pitchFamily="18" charset="0"/>
              </a:rPr>
              <a:t>3) alcoholism, or </a:t>
            </a:r>
          </a:p>
          <a:p>
            <a:pPr algn="l"/>
            <a:r>
              <a:rPr lang="en-US" dirty="0" smtClean="0">
                <a:latin typeface="Times New Roman" pitchFamily="18" charset="0"/>
                <a:cs typeface="Times New Roman" pitchFamily="18" charset="0"/>
              </a:rPr>
              <a:t>4) treatment with drugs that are </a:t>
            </a:r>
            <a:r>
              <a:rPr lang="en-US" dirty="0" err="1" smtClean="0">
                <a:latin typeface="Times New Roman" pitchFamily="18" charset="0"/>
                <a:cs typeface="Times New Roman" pitchFamily="18" charset="0"/>
              </a:rPr>
              <a:t>dihydrofolate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reductase</a:t>
            </a:r>
            <a:r>
              <a:rPr lang="en-US" dirty="0" smtClean="0">
                <a:latin typeface="Times New Roman" pitchFamily="18" charset="0"/>
                <a:cs typeface="Times New Roman" pitchFamily="18" charset="0"/>
              </a:rPr>
              <a:t> inhibitors (for example, </a:t>
            </a:r>
            <a:r>
              <a:rPr lang="en-US" i="1" dirty="0" err="1" smtClean="0">
                <a:latin typeface="Times New Roman" pitchFamily="18" charset="0"/>
                <a:cs typeface="Times New Roman" pitchFamily="18" charset="0"/>
              </a:rPr>
              <a:t>methotrexate</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and, to a lesser extent, </a:t>
            </a:r>
            <a:r>
              <a:rPr lang="en-US" dirty="0" err="1" smtClean="0">
                <a:latin typeface="Times New Roman" pitchFamily="18" charset="0"/>
                <a:cs typeface="Times New Roman" pitchFamily="18" charset="0"/>
              </a:rPr>
              <a:t>trimethoprim</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pyrimethamine</a:t>
            </a:r>
            <a:r>
              <a:rPr lang="en-US" dirty="0" smtClean="0">
                <a:latin typeface="Times New Roman" pitchFamily="18" charset="0"/>
                <a:cs typeface="Times New Roman" pitchFamily="18" charset="0"/>
              </a:rPr>
              <a:t>),  Long-term therapy with </a:t>
            </a:r>
            <a:r>
              <a:rPr lang="en-US" dirty="0" err="1" smtClean="0">
                <a:latin typeface="Times New Roman" pitchFamily="18" charset="0"/>
                <a:cs typeface="Times New Roman" pitchFamily="18" charset="0"/>
              </a:rPr>
              <a:t>phenytoin</a:t>
            </a:r>
            <a:r>
              <a:rPr lang="en-US" dirty="0" smtClean="0">
                <a:latin typeface="Times New Roman" pitchFamily="18" charset="0"/>
                <a:cs typeface="Times New Roman" pitchFamily="18" charset="0"/>
              </a:rPr>
              <a:t> can also cause </a:t>
            </a:r>
            <a:r>
              <a:rPr lang="en-US" dirty="0" err="1" smtClean="0">
                <a:latin typeface="Times New Roman" pitchFamily="18" charset="0"/>
                <a:cs typeface="Times New Roman" pitchFamily="18" charset="0"/>
              </a:rPr>
              <a:t>folate</a:t>
            </a:r>
            <a:r>
              <a:rPr lang="en-US" dirty="0" smtClean="0">
                <a:latin typeface="Times New Roman" pitchFamily="18" charset="0"/>
                <a:cs typeface="Times New Roman" pitchFamily="18" charset="0"/>
              </a:rPr>
              <a:t> deficiency, but only rarely causes </a:t>
            </a:r>
            <a:r>
              <a:rPr lang="en-US" dirty="0" err="1" smtClean="0">
                <a:latin typeface="Times New Roman" pitchFamily="18" charset="0"/>
                <a:cs typeface="Times New Roman" pitchFamily="18" charset="0"/>
              </a:rPr>
              <a:t>megaloblastic</a:t>
            </a:r>
            <a:r>
              <a:rPr lang="en-US" dirty="0" smtClean="0">
                <a:latin typeface="Times New Roman" pitchFamily="18" charset="0"/>
                <a:cs typeface="Times New Roman" pitchFamily="18" charset="0"/>
              </a:rPr>
              <a:t> anemia.</a:t>
            </a:r>
            <a:endParaRPr lang="ar-SA"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Cont. folic acid</a:t>
            </a:r>
            <a:endParaRPr lang="ar-SA" dirty="0"/>
          </a:p>
        </p:txBody>
      </p:sp>
      <p:sp>
        <p:nvSpPr>
          <p:cNvPr id="3" name="عنصر نائب للمحتوى 2"/>
          <p:cNvSpPr>
            <a:spLocks noGrp="1"/>
          </p:cNvSpPr>
          <p:nvPr>
            <p:ph sz="quarter" idx="1"/>
          </p:nvPr>
        </p:nvSpPr>
        <p:spPr>
          <a:xfrm>
            <a:off x="0" y="1600200"/>
            <a:ext cx="9144000" cy="4495800"/>
          </a:xfrm>
        </p:spPr>
        <p:txBody>
          <a:bodyPr>
            <a:normAutofit lnSpcReduction="10000"/>
          </a:bodyPr>
          <a:lstStyle/>
          <a:p>
            <a:pPr algn="l"/>
            <a:r>
              <a:rPr lang="en-US" dirty="0" smtClean="0">
                <a:latin typeface="Times New Roman" pitchFamily="18" charset="0"/>
                <a:cs typeface="Times New Roman" pitchFamily="18" charset="0"/>
              </a:rPr>
              <a:t>A primary result of folic acid deficiency is </a:t>
            </a:r>
            <a:r>
              <a:rPr lang="en-US" dirty="0" err="1" smtClean="0">
                <a:latin typeface="Times New Roman" pitchFamily="18" charset="0"/>
                <a:cs typeface="Times New Roman" pitchFamily="18" charset="0"/>
              </a:rPr>
              <a:t>megaloblastic</a:t>
            </a:r>
            <a:r>
              <a:rPr lang="en-US" dirty="0" smtClean="0">
                <a:latin typeface="Times New Roman" pitchFamily="18" charset="0"/>
                <a:cs typeface="Times New Roman" pitchFamily="18" charset="0"/>
              </a:rPr>
              <a:t> anemia (large-sized red blood cells), which is caused by diminished synthesis of </a:t>
            </a:r>
            <a:r>
              <a:rPr lang="en-US" dirty="0" err="1" smtClean="0">
                <a:latin typeface="Times New Roman" pitchFamily="18" charset="0"/>
                <a:cs typeface="Times New Roman" pitchFamily="18" charset="0"/>
              </a:rPr>
              <a:t>purines</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pyrimidines</a:t>
            </a:r>
            <a:r>
              <a:rPr lang="en-US" dirty="0" smtClean="0">
                <a:latin typeface="Times New Roman" pitchFamily="18" charset="0"/>
                <a:cs typeface="Times New Roman" pitchFamily="18" charset="0"/>
              </a:rPr>
              <a:t>. This leads to an inability of </a:t>
            </a:r>
            <a:r>
              <a:rPr lang="en-US" dirty="0" err="1" smtClean="0">
                <a:latin typeface="Times New Roman" pitchFamily="18" charset="0"/>
                <a:cs typeface="Times New Roman" pitchFamily="18" charset="0"/>
              </a:rPr>
              <a:t>erythropoietic</a:t>
            </a:r>
            <a:r>
              <a:rPr lang="en-US" dirty="0" smtClean="0">
                <a:latin typeface="Times New Roman" pitchFamily="18" charset="0"/>
                <a:cs typeface="Times New Roman" pitchFamily="18" charset="0"/>
              </a:rPr>
              <a:t> tissue to make DNA and, thereby proliferate. </a:t>
            </a:r>
          </a:p>
          <a:p>
            <a:pPr algn="l"/>
            <a:r>
              <a:rPr lang="en-US" dirty="0" smtClean="0">
                <a:latin typeface="Times New Roman" pitchFamily="18" charset="0"/>
                <a:cs typeface="Times New Roman" pitchFamily="18" charset="0"/>
              </a:rPr>
              <a:t> [Note: To avoid neurological complications of vitamin B12 deficiency, it is important to evaluate the basis of the </a:t>
            </a:r>
            <a:r>
              <a:rPr lang="en-US" dirty="0" err="1" smtClean="0">
                <a:latin typeface="Times New Roman" pitchFamily="18" charset="0"/>
                <a:cs typeface="Times New Roman" pitchFamily="18" charset="0"/>
              </a:rPr>
              <a:t>megaloblastic</a:t>
            </a:r>
            <a:r>
              <a:rPr lang="en-US" dirty="0" smtClean="0">
                <a:latin typeface="Times New Roman" pitchFamily="18" charset="0"/>
                <a:cs typeface="Times New Roman" pitchFamily="18" charset="0"/>
              </a:rPr>
              <a:t> anemia prior to instituting therapy. Vitamin B12 and </a:t>
            </a:r>
            <a:r>
              <a:rPr lang="en-US" dirty="0" err="1" smtClean="0">
                <a:latin typeface="Times New Roman" pitchFamily="18" charset="0"/>
                <a:cs typeface="Times New Roman" pitchFamily="18" charset="0"/>
              </a:rPr>
              <a:t>folate</a:t>
            </a:r>
            <a:r>
              <a:rPr lang="en-US" dirty="0" smtClean="0">
                <a:latin typeface="Times New Roman" pitchFamily="18" charset="0"/>
                <a:cs typeface="Times New Roman" pitchFamily="18" charset="0"/>
              </a:rPr>
              <a:t> deficiency causes similar symptoms .                                      </a:t>
            </a:r>
          </a:p>
          <a:p>
            <a:pPr algn="l"/>
            <a:endParaRPr lang="ar-SA"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latin typeface="Times New Roman" pitchFamily="18" charset="0"/>
                <a:cs typeface="Times New Roman" pitchFamily="18" charset="0"/>
              </a:rPr>
              <a:t>Pharmacokinetics</a:t>
            </a:r>
            <a:endParaRPr lang="ar-SA" dirty="0"/>
          </a:p>
        </p:txBody>
      </p:sp>
      <p:sp>
        <p:nvSpPr>
          <p:cNvPr id="3" name="عنصر نائب للمحتوى 2"/>
          <p:cNvSpPr>
            <a:spLocks noGrp="1"/>
          </p:cNvSpPr>
          <p:nvPr>
            <p:ph sz="quarter" idx="1"/>
          </p:nvPr>
        </p:nvSpPr>
        <p:spPr/>
        <p:txBody>
          <a:bodyPr>
            <a:normAutofit fontScale="85000" lnSpcReduction="20000"/>
          </a:bodyPr>
          <a:lstStyle/>
          <a:p>
            <a:pPr algn="l"/>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Various forms of folic acid are present in a wide variety of plant and animal tissues; the richest sources are yeast, liver, kidney, and green vegetables. </a:t>
            </a:r>
          </a:p>
          <a:p>
            <a:pPr algn="l"/>
            <a:r>
              <a:rPr lang="en-US" dirty="0" smtClean="0">
                <a:latin typeface="Times New Roman" pitchFamily="18" charset="0"/>
                <a:cs typeface="Times New Roman" pitchFamily="18" charset="0"/>
              </a:rPr>
              <a:t>Normally, 5-20 mg of </a:t>
            </a:r>
            <a:r>
              <a:rPr lang="en-US" dirty="0" err="1" smtClean="0">
                <a:latin typeface="Times New Roman" pitchFamily="18" charset="0"/>
                <a:cs typeface="Times New Roman" pitchFamily="18" charset="0"/>
              </a:rPr>
              <a:t>folates</a:t>
            </a:r>
            <a:r>
              <a:rPr lang="en-US" dirty="0" smtClean="0">
                <a:latin typeface="Times New Roman" pitchFamily="18" charset="0"/>
                <a:cs typeface="Times New Roman" pitchFamily="18" charset="0"/>
              </a:rPr>
              <a:t> are stored in the liver and other tissues. </a:t>
            </a:r>
            <a:r>
              <a:rPr lang="en-US" dirty="0" err="1" smtClean="0">
                <a:latin typeface="Times New Roman" pitchFamily="18" charset="0"/>
                <a:cs typeface="Times New Roman" pitchFamily="18" charset="0"/>
              </a:rPr>
              <a:t>Folates</a:t>
            </a:r>
            <a:r>
              <a:rPr lang="en-US" dirty="0" smtClean="0">
                <a:latin typeface="Times New Roman" pitchFamily="18" charset="0"/>
                <a:cs typeface="Times New Roman" pitchFamily="18" charset="0"/>
              </a:rPr>
              <a:t> are excreted in the urine and stool and are also destroyed by catabolism, so serum levels fall within a few days when intake is diminished.</a:t>
            </a:r>
          </a:p>
          <a:p>
            <a:pPr algn="l"/>
            <a:r>
              <a:rPr lang="en-US" dirty="0" smtClean="0">
                <a:latin typeface="Times New Roman" pitchFamily="18" charset="0"/>
                <a:cs typeface="Times New Roman" pitchFamily="18" charset="0"/>
              </a:rPr>
              <a:t> Because body stores of </a:t>
            </a:r>
            <a:r>
              <a:rPr lang="en-US" dirty="0" err="1" smtClean="0">
                <a:latin typeface="Times New Roman" pitchFamily="18" charset="0"/>
                <a:cs typeface="Times New Roman" pitchFamily="18" charset="0"/>
              </a:rPr>
              <a:t>folates</a:t>
            </a:r>
            <a:r>
              <a:rPr lang="en-US" dirty="0" smtClean="0">
                <a:latin typeface="Times New Roman" pitchFamily="18" charset="0"/>
                <a:cs typeface="Times New Roman" pitchFamily="18" charset="0"/>
              </a:rPr>
              <a:t> are relatively low and daily requirements high, folic acid deficiency and </a:t>
            </a:r>
            <a:r>
              <a:rPr lang="en-US" dirty="0" err="1" smtClean="0">
                <a:latin typeface="Times New Roman" pitchFamily="18" charset="0"/>
                <a:cs typeface="Times New Roman" pitchFamily="18" charset="0"/>
              </a:rPr>
              <a:t>megaloblastic</a:t>
            </a:r>
            <a:r>
              <a:rPr lang="en-US" dirty="0" smtClean="0">
                <a:latin typeface="Times New Roman" pitchFamily="18" charset="0"/>
                <a:cs typeface="Times New Roman" pitchFamily="18" charset="0"/>
              </a:rPr>
              <a:t> anemia can develop within 1-6 months after the intake of folic acid stops, depending on the patient's nutritional status and the rate of </a:t>
            </a:r>
            <a:r>
              <a:rPr lang="en-US" dirty="0" err="1" smtClean="0">
                <a:latin typeface="Times New Roman" pitchFamily="18" charset="0"/>
                <a:cs typeface="Times New Roman" pitchFamily="18" charset="0"/>
              </a:rPr>
              <a:t>folate</a:t>
            </a:r>
            <a:r>
              <a:rPr lang="en-US" dirty="0" smtClean="0">
                <a:latin typeface="Times New Roman" pitchFamily="18" charset="0"/>
                <a:cs typeface="Times New Roman" pitchFamily="18" charset="0"/>
              </a:rPr>
              <a:t> utilization .</a:t>
            </a:r>
          </a:p>
          <a:p>
            <a:pPr algn="l"/>
            <a:endParaRPr lang="ar-SA"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0"/>
            <a:r>
              <a:rPr lang="en-US" b="1" dirty="0" smtClean="0">
                <a:latin typeface="Times New Roman" pitchFamily="18" charset="0"/>
                <a:cs typeface="Times New Roman" pitchFamily="18" charset="0"/>
              </a:rPr>
              <a:t>Clinical Pharmacology   </a:t>
            </a:r>
            <a:r>
              <a:rPr lang="en-US" dirty="0" smtClean="0">
                <a:latin typeface="Times New Roman" pitchFamily="18" charset="0"/>
                <a:cs typeface="Times New Roman" pitchFamily="18" charset="0"/>
              </a:rPr>
              <a:t> </a:t>
            </a:r>
          </a:p>
        </p:txBody>
      </p:sp>
      <p:sp>
        <p:nvSpPr>
          <p:cNvPr id="3" name="عنصر نائب للمحتوى 2"/>
          <p:cNvSpPr>
            <a:spLocks noGrp="1"/>
          </p:cNvSpPr>
          <p:nvPr>
            <p:ph sz="quarter" idx="1"/>
          </p:nvPr>
        </p:nvSpPr>
        <p:spPr>
          <a:xfrm>
            <a:off x="612648" y="1600200"/>
            <a:ext cx="8531352" cy="4495800"/>
          </a:xfrm>
        </p:spPr>
        <p:txBody>
          <a:bodyPr>
            <a:normAutofit lnSpcReduction="10000"/>
          </a:bodyPr>
          <a:lstStyle/>
          <a:p>
            <a:pPr algn="l" rtl="0"/>
            <a:r>
              <a:rPr lang="en-US" dirty="0" err="1" smtClean="0">
                <a:latin typeface="Times New Roman" pitchFamily="18" charset="0"/>
                <a:cs typeface="Times New Roman" pitchFamily="18" charset="0"/>
              </a:rPr>
              <a:t>Folate</a:t>
            </a:r>
            <a:r>
              <a:rPr lang="en-US" dirty="0" smtClean="0">
                <a:latin typeface="Times New Roman" pitchFamily="18" charset="0"/>
                <a:cs typeface="Times New Roman" pitchFamily="18" charset="0"/>
              </a:rPr>
              <a:t> deficiency results in a </a:t>
            </a:r>
            <a:r>
              <a:rPr lang="en-US" dirty="0" err="1" smtClean="0">
                <a:latin typeface="Times New Roman" pitchFamily="18" charset="0"/>
                <a:cs typeface="Times New Roman" pitchFamily="18" charset="0"/>
              </a:rPr>
              <a:t>megaloblastic</a:t>
            </a:r>
            <a:r>
              <a:rPr lang="en-US" dirty="0" smtClean="0">
                <a:latin typeface="Times New Roman" pitchFamily="18" charset="0"/>
                <a:cs typeface="Times New Roman" pitchFamily="18" charset="0"/>
              </a:rPr>
              <a:t> anemia that is microscopically indistinguishable from the anemia caused by vitamin B</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deficiency . However, </a:t>
            </a:r>
            <a:r>
              <a:rPr lang="en-US" dirty="0" err="1" smtClean="0">
                <a:latin typeface="Times New Roman" pitchFamily="18" charset="0"/>
                <a:cs typeface="Times New Roman" pitchFamily="18" charset="0"/>
              </a:rPr>
              <a:t>folate</a:t>
            </a:r>
            <a:r>
              <a:rPr lang="en-US" dirty="0" smtClean="0">
                <a:latin typeface="Times New Roman" pitchFamily="18" charset="0"/>
                <a:cs typeface="Times New Roman" pitchFamily="18" charset="0"/>
              </a:rPr>
              <a:t> deficiency does not cause the characteristic neurologic syndrome seen in vitamin B</a:t>
            </a:r>
            <a:r>
              <a:rPr lang="en-US" baseline="-25000"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deficiency. In patients with </a:t>
            </a:r>
            <a:r>
              <a:rPr lang="en-US" dirty="0" err="1" smtClean="0">
                <a:latin typeface="Times New Roman" pitchFamily="18" charset="0"/>
                <a:cs typeface="Times New Roman" pitchFamily="18" charset="0"/>
              </a:rPr>
              <a:t>megaloblastic</a:t>
            </a:r>
            <a:r>
              <a:rPr lang="en-US" dirty="0" smtClean="0">
                <a:latin typeface="Times New Roman" pitchFamily="18" charset="0"/>
                <a:cs typeface="Times New Roman" pitchFamily="18" charset="0"/>
              </a:rPr>
              <a:t> anemia, </a:t>
            </a:r>
            <a:r>
              <a:rPr lang="en-US" dirty="0" err="1" smtClean="0">
                <a:latin typeface="Times New Roman" pitchFamily="18" charset="0"/>
                <a:cs typeface="Times New Roman" pitchFamily="18" charset="0"/>
              </a:rPr>
              <a:t>folate</a:t>
            </a:r>
            <a:r>
              <a:rPr lang="en-US" dirty="0" smtClean="0">
                <a:latin typeface="Times New Roman" pitchFamily="18" charset="0"/>
                <a:cs typeface="Times New Roman" pitchFamily="18" charset="0"/>
              </a:rPr>
              <a:t> status is assessed with assays for serum </a:t>
            </a:r>
            <a:r>
              <a:rPr lang="en-US" dirty="0" err="1" smtClean="0">
                <a:latin typeface="Times New Roman" pitchFamily="18" charset="0"/>
                <a:cs typeface="Times New Roman" pitchFamily="18" charset="0"/>
              </a:rPr>
              <a:t>folate</a:t>
            </a:r>
            <a:r>
              <a:rPr lang="en-US" dirty="0" smtClean="0">
                <a:latin typeface="Times New Roman" pitchFamily="18" charset="0"/>
                <a:cs typeface="Times New Roman" pitchFamily="18" charset="0"/>
              </a:rPr>
              <a:t> or for red blood cell </a:t>
            </a:r>
            <a:r>
              <a:rPr lang="en-US" dirty="0" err="1" smtClean="0">
                <a:latin typeface="Times New Roman" pitchFamily="18" charset="0"/>
                <a:cs typeface="Times New Roman" pitchFamily="18" charset="0"/>
              </a:rPr>
              <a:t>folate</a:t>
            </a:r>
            <a:r>
              <a:rPr lang="en-US" dirty="0" smtClean="0">
                <a:latin typeface="Times New Roman" pitchFamily="18" charset="0"/>
                <a:cs typeface="Times New Roman" pitchFamily="18" charset="0"/>
              </a:rPr>
              <a:t>. Red blood cell </a:t>
            </a:r>
            <a:r>
              <a:rPr lang="en-US" dirty="0" err="1" smtClean="0">
                <a:latin typeface="Times New Roman" pitchFamily="18" charset="0"/>
                <a:cs typeface="Times New Roman" pitchFamily="18" charset="0"/>
              </a:rPr>
              <a:t>folate</a:t>
            </a:r>
            <a:r>
              <a:rPr lang="en-US" dirty="0" smtClean="0">
                <a:latin typeface="Times New Roman" pitchFamily="18" charset="0"/>
                <a:cs typeface="Times New Roman" pitchFamily="18" charset="0"/>
              </a:rPr>
              <a:t> levels are often of greater diagnostic value than serum levels, because serum </a:t>
            </a:r>
            <a:r>
              <a:rPr lang="en-US" dirty="0" err="1" smtClean="0">
                <a:latin typeface="Times New Roman" pitchFamily="18" charset="0"/>
                <a:cs typeface="Times New Roman" pitchFamily="18" charset="0"/>
              </a:rPr>
              <a:t>folate</a:t>
            </a:r>
            <a:r>
              <a:rPr lang="en-US" dirty="0" smtClean="0">
                <a:latin typeface="Times New Roman" pitchFamily="18" charset="0"/>
                <a:cs typeface="Times New Roman" pitchFamily="18" charset="0"/>
              </a:rPr>
              <a:t> levels tend to be labile and do not necessarily reflect tissue levels.</a:t>
            </a:r>
          </a:p>
          <a:p>
            <a:pPr algn="l"/>
            <a:endParaRPr lang="ar-SA"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Cont. </a:t>
            </a:r>
            <a:endParaRPr lang="ar-SA" dirty="0"/>
          </a:p>
        </p:txBody>
      </p:sp>
      <p:sp>
        <p:nvSpPr>
          <p:cNvPr id="3" name="عنصر نائب للمحتوى 2"/>
          <p:cNvSpPr>
            <a:spLocks noGrp="1"/>
          </p:cNvSpPr>
          <p:nvPr>
            <p:ph sz="quarter" idx="1"/>
          </p:nvPr>
        </p:nvSpPr>
        <p:spPr>
          <a:xfrm>
            <a:off x="612648" y="1600200"/>
            <a:ext cx="8531352" cy="4495800"/>
          </a:xfrm>
        </p:spPr>
        <p:txBody>
          <a:bodyPr>
            <a:normAutofit fontScale="92500"/>
          </a:bodyPr>
          <a:lstStyle/>
          <a:p>
            <a:pPr algn="l"/>
            <a:r>
              <a:rPr lang="en-US" dirty="0" smtClean="0">
                <a:latin typeface="Times New Roman" pitchFamily="18" charset="0"/>
                <a:cs typeface="Times New Roman" pitchFamily="18" charset="0"/>
              </a:rPr>
              <a:t>Pregnant women and patients with hemolytic anemia have increased </a:t>
            </a:r>
            <a:r>
              <a:rPr lang="en-US" dirty="0" err="1" smtClean="0">
                <a:latin typeface="Times New Roman" pitchFamily="18" charset="0"/>
                <a:cs typeface="Times New Roman" pitchFamily="18" charset="0"/>
              </a:rPr>
              <a:t>folate</a:t>
            </a:r>
            <a:r>
              <a:rPr lang="en-US" dirty="0" smtClean="0">
                <a:latin typeface="Times New Roman" pitchFamily="18" charset="0"/>
                <a:cs typeface="Times New Roman" pitchFamily="18" charset="0"/>
              </a:rPr>
              <a:t> requirements and may become folic acid-deficient, especially if their diets are marginal. Evidence implicates maternal folic acid deficiency in the occurrence of fetal neural tube defects, </a:t>
            </a:r>
            <a:r>
              <a:rPr lang="en-US" dirty="0" err="1" smtClean="0">
                <a:latin typeface="Times New Roman" pitchFamily="18" charset="0"/>
                <a:cs typeface="Times New Roman" pitchFamily="18" charset="0"/>
              </a:rPr>
              <a:t>eg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spina</a:t>
            </a:r>
            <a:r>
              <a:rPr lang="en-US" dirty="0" smtClean="0">
                <a:latin typeface="Times New Roman" pitchFamily="18" charset="0"/>
                <a:cs typeface="Times New Roman" pitchFamily="18" charset="0"/>
              </a:rPr>
              <a:t> bifida. </a:t>
            </a:r>
          </a:p>
          <a:p>
            <a:pPr algn="l"/>
            <a:r>
              <a:rPr lang="en-US" dirty="0" smtClean="0">
                <a:latin typeface="Times New Roman" pitchFamily="18" charset="0"/>
                <a:cs typeface="Times New Roman" pitchFamily="18" charset="0"/>
              </a:rPr>
              <a:t>Patients with </a:t>
            </a:r>
            <a:r>
              <a:rPr lang="en-US" dirty="0" err="1" smtClean="0">
                <a:latin typeface="Times New Roman" pitchFamily="18" charset="0"/>
                <a:cs typeface="Times New Roman" pitchFamily="18" charset="0"/>
              </a:rPr>
              <a:t>malabsorption</a:t>
            </a:r>
            <a:r>
              <a:rPr lang="en-US" dirty="0" smtClean="0">
                <a:latin typeface="Times New Roman" pitchFamily="18" charset="0"/>
                <a:cs typeface="Times New Roman" pitchFamily="18" charset="0"/>
              </a:rPr>
              <a:t> syndromes also frequently develop folic acid deficiency. </a:t>
            </a:r>
          </a:p>
          <a:p>
            <a:pPr algn="l"/>
            <a:r>
              <a:rPr lang="en-US" dirty="0" smtClean="0">
                <a:latin typeface="Times New Roman" pitchFamily="18" charset="0"/>
                <a:cs typeface="Times New Roman" pitchFamily="18" charset="0"/>
              </a:rPr>
              <a:t>Patients who require renal dialysis develop folic acid deficiency because </a:t>
            </a:r>
            <a:r>
              <a:rPr lang="en-US" dirty="0" err="1" smtClean="0">
                <a:latin typeface="Times New Roman" pitchFamily="18" charset="0"/>
                <a:cs typeface="Times New Roman" pitchFamily="18" charset="0"/>
              </a:rPr>
              <a:t>folates</a:t>
            </a:r>
            <a:r>
              <a:rPr lang="en-US" dirty="0" smtClean="0">
                <a:latin typeface="Times New Roman" pitchFamily="18" charset="0"/>
                <a:cs typeface="Times New Roman" pitchFamily="18" charset="0"/>
              </a:rPr>
              <a:t> are removed from the plasma during the dialysis procedure.</a:t>
            </a:r>
            <a:endParaRPr lang="ar-SA"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err="1" smtClean="0"/>
              <a:t>Adminstrstion</a:t>
            </a:r>
            <a:r>
              <a:rPr lang="en-US" dirty="0" smtClean="0"/>
              <a:t> </a:t>
            </a:r>
            <a:endParaRPr lang="ar-SA" dirty="0"/>
          </a:p>
        </p:txBody>
      </p:sp>
      <p:sp>
        <p:nvSpPr>
          <p:cNvPr id="3" name="عنصر نائب للمحتوى 2"/>
          <p:cNvSpPr>
            <a:spLocks noGrp="1"/>
          </p:cNvSpPr>
          <p:nvPr>
            <p:ph sz="quarter" idx="1"/>
          </p:nvPr>
        </p:nvSpPr>
        <p:spPr/>
        <p:txBody>
          <a:bodyPr>
            <a:normAutofit/>
          </a:bodyPr>
          <a:lstStyle/>
          <a:p>
            <a:pPr algn="l"/>
            <a:r>
              <a:rPr lang="en-US" dirty="0" err="1" smtClean="0">
                <a:latin typeface="Times New Roman" pitchFamily="18" charset="0"/>
                <a:cs typeface="Times New Roman" pitchFamily="18" charset="0"/>
              </a:rPr>
              <a:t>Parenteral</a:t>
            </a:r>
            <a:r>
              <a:rPr lang="en-US" dirty="0" smtClean="0">
                <a:latin typeface="Times New Roman" pitchFamily="18" charset="0"/>
                <a:cs typeface="Times New Roman" pitchFamily="18" charset="0"/>
              </a:rPr>
              <a:t> administration of folic acid is rarely necessary, since oral folic acid is well absorbed even in patients with </a:t>
            </a:r>
            <a:r>
              <a:rPr lang="en-US" dirty="0" err="1" smtClean="0">
                <a:latin typeface="Times New Roman" pitchFamily="18" charset="0"/>
                <a:cs typeface="Times New Roman" pitchFamily="18" charset="0"/>
              </a:rPr>
              <a:t>malabsorption</a:t>
            </a:r>
            <a:r>
              <a:rPr lang="en-US" dirty="0" smtClean="0">
                <a:latin typeface="Times New Roman" pitchFamily="18" charset="0"/>
                <a:cs typeface="Times New Roman" pitchFamily="18" charset="0"/>
              </a:rPr>
              <a:t> syndromes. A dose of 1 mg folic acid orally daily is sufficient to reverse </a:t>
            </a:r>
            <a:r>
              <a:rPr lang="en-US" dirty="0" err="1" smtClean="0">
                <a:latin typeface="Times New Roman" pitchFamily="18" charset="0"/>
                <a:cs typeface="Times New Roman" pitchFamily="18" charset="0"/>
              </a:rPr>
              <a:t>megaloblastic</a:t>
            </a:r>
            <a:r>
              <a:rPr lang="en-US" dirty="0" smtClean="0">
                <a:latin typeface="Times New Roman" pitchFamily="18" charset="0"/>
                <a:cs typeface="Times New Roman" pitchFamily="18" charset="0"/>
              </a:rPr>
              <a:t> anemia, restore normal serum </a:t>
            </a:r>
            <a:r>
              <a:rPr lang="en-US" dirty="0" err="1" smtClean="0">
                <a:latin typeface="Times New Roman" pitchFamily="18" charset="0"/>
                <a:cs typeface="Times New Roman" pitchFamily="18" charset="0"/>
              </a:rPr>
              <a:t>folate</a:t>
            </a:r>
            <a:r>
              <a:rPr lang="en-US" dirty="0" smtClean="0">
                <a:latin typeface="Times New Roman" pitchFamily="18" charset="0"/>
                <a:cs typeface="Times New Roman" pitchFamily="18" charset="0"/>
              </a:rPr>
              <a:t> levels, and replenish body stores of </a:t>
            </a:r>
            <a:r>
              <a:rPr lang="en-US" dirty="0" err="1" smtClean="0">
                <a:latin typeface="Times New Roman" pitchFamily="18" charset="0"/>
                <a:cs typeface="Times New Roman" pitchFamily="18" charset="0"/>
              </a:rPr>
              <a:t>folates</a:t>
            </a:r>
            <a:r>
              <a:rPr lang="en-US" dirty="0" smtClean="0">
                <a:latin typeface="Times New Roman" pitchFamily="18" charset="0"/>
                <a:cs typeface="Times New Roman" pitchFamily="18" charset="0"/>
              </a:rPr>
              <a:t> in almost all patients. </a:t>
            </a:r>
            <a:endParaRPr lang="ar-SA"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IRON</a:t>
            </a:r>
            <a:endParaRPr lang="ar-SA" dirty="0"/>
          </a:p>
        </p:txBody>
      </p:sp>
      <p:sp>
        <p:nvSpPr>
          <p:cNvPr id="3" name="عنصر نائب للمحتوى 2"/>
          <p:cNvSpPr>
            <a:spLocks noGrp="1"/>
          </p:cNvSpPr>
          <p:nvPr>
            <p:ph sz="quarter" idx="1"/>
          </p:nvPr>
        </p:nvSpPr>
        <p:spPr/>
        <p:txBody>
          <a:bodyPr/>
          <a:lstStyle/>
          <a:p>
            <a:pPr algn="l">
              <a:buNone/>
            </a:pPr>
            <a:r>
              <a:rPr lang="en-US" dirty="0"/>
              <a:t> </a:t>
            </a:r>
            <a:r>
              <a:rPr lang="en-US" dirty="0" smtClean="0"/>
              <a:t>Iron forms the nucleus of the iron- </a:t>
            </a:r>
            <a:r>
              <a:rPr lang="en-US" dirty="0" err="1" smtClean="0"/>
              <a:t>porphyrin</a:t>
            </a:r>
            <a:r>
              <a:rPr lang="en-US" dirty="0" smtClean="0"/>
              <a:t> </a:t>
            </a:r>
            <a:r>
              <a:rPr lang="en-US" dirty="0" err="1" smtClean="0"/>
              <a:t>heme</a:t>
            </a:r>
            <a:r>
              <a:rPr lang="en-US" dirty="0" smtClean="0"/>
              <a:t> ring, which together with </a:t>
            </a:r>
            <a:r>
              <a:rPr lang="en-US" dirty="0" err="1" smtClean="0"/>
              <a:t>globin</a:t>
            </a:r>
            <a:r>
              <a:rPr lang="en-US" dirty="0" smtClean="0"/>
              <a:t> chains forms </a:t>
            </a:r>
            <a:r>
              <a:rPr lang="en-US" b="1" dirty="0" smtClean="0"/>
              <a:t>hemoglobin</a:t>
            </a:r>
            <a:r>
              <a:rPr lang="en-US" dirty="0" smtClean="0"/>
              <a:t>. </a:t>
            </a:r>
          </a:p>
          <a:p>
            <a:pPr algn="l">
              <a:buNone/>
            </a:pPr>
            <a:r>
              <a:rPr lang="en-US" dirty="0" smtClean="0"/>
              <a:t>Hemoglobin reversibly binds oxygen and provides the critical mechanism for oxygen delivery from the lungs to other tissues.</a:t>
            </a:r>
            <a:endParaRPr lang="ar-SA"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Cont. admin</a:t>
            </a:r>
            <a:endParaRPr lang="ar-SA" dirty="0"/>
          </a:p>
        </p:txBody>
      </p:sp>
      <p:sp>
        <p:nvSpPr>
          <p:cNvPr id="3" name="عنصر نائب للمحتوى 2"/>
          <p:cNvSpPr>
            <a:spLocks noGrp="1"/>
          </p:cNvSpPr>
          <p:nvPr>
            <p:ph sz="quarter" idx="1"/>
          </p:nvPr>
        </p:nvSpPr>
        <p:spPr>
          <a:xfrm>
            <a:off x="612648" y="1600200"/>
            <a:ext cx="8378952" cy="4495800"/>
          </a:xfrm>
        </p:spPr>
        <p:txBody>
          <a:bodyPr>
            <a:normAutofit/>
          </a:bodyPr>
          <a:lstStyle/>
          <a:p>
            <a:pPr algn="l"/>
            <a:r>
              <a:rPr lang="en-US" dirty="0" smtClean="0">
                <a:latin typeface="Times New Roman" pitchFamily="18" charset="0"/>
                <a:cs typeface="Times New Roman" pitchFamily="18" charset="0"/>
              </a:rPr>
              <a:t>Therapy should be continued until the underlying cause of the deficiency is removed or corrected. Therapy may be required indefinitely for patients with </a:t>
            </a:r>
            <a:r>
              <a:rPr lang="en-US" dirty="0" err="1" smtClean="0">
                <a:latin typeface="Times New Roman" pitchFamily="18" charset="0"/>
                <a:cs typeface="Times New Roman" pitchFamily="18" charset="0"/>
              </a:rPr>
              <a:t>malabsorption</a:t>
            </a:r>
            <a:r>
              <a:rPr lang="en-US" dirty="0" smtClean="0">
                <a:latin typeface="Times New Roman" pitchFamily="18" charset="0"/>
                <a:cs typeface="Times New Roman" pitchFamily="18" charset="0"/>
              </a:rPr>
              <a:t> or dietary inadequacy. Folic acid supplementation to prevent folic acid deficiency should be considered in high-risk patients, including pregnant women, patients with alcohol dependence, hemolytic anemia, liver disease, or certain skin diseases, and patients on renal dialysis.</a:t>
            </a:r>
            <a:endParaRPr lang="ar-SA"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Cont.</a:t>
            </a:r>
            <a:endParaRPr lang="ar-SA" dirty="0"/>
          </a:p>
        </p:txBody>
      </p:sp>
      <p:sp>
        <p:nvSpPr>
          <p:cNvPr id="3" name="عنصر نائب للمحتوى 2"/>
          <p:cNvSpPr>
            <a:spLocks noGrp="1"/>
          </p:cNvSpPr>
          <p:nvPr>
            <p:ph sz="quarter" idx="1"/>
          </p:nvPr>
        </p:nvSpPr>
        <p:spPr/>
        <p:txBody>
          <a:bodyPr/>
          <a:lstStyle/>
          <a:p>
            <a:pPr algn="l"/>
            <a:r>
              <a:rPr lang="en-US" i="1" dirty="0" smtClean="0">
                <a:latin typeface="Times New Roman" pitchFamily="18" charset="0"/>
                <a:cs typeface="Times New Roman" pitchFamily="18" charset="0"/>
              </a:rPr>
              <a:t>Folic acid </a:t>
            </a:r>
            <a:r>
              <a:rPr lang="en-US" dirty="0" smtClean="0">
                <a:latin typeface="Times New Roman" pitchFamily="18" charset="0"/>
                <a:cs typeface="Times New Roman" pitchFamily="18" charset="0"/>
              </a:rPr>
              <a:t>is well absorbed in the jejunum unless pathology is present. If excessive amounts of the vitamin are ingested, they are excreted in the urine and feces. Oral </a:t>
            </a:r>
            <a:r>
              <a:rPr lang="en-US" i="1" dirty="0" smtClean="0">
                <a:latin typeface="Times New Roman" pitchFamily="18" charset="0"/>
                <a:cs typeface="Times New Roman" pitchFamily="18" charset="0"/>
              </a:rPr>
              <a:t>folic acid </a:t>
            </a:r>
            <a:r>
              <a:rPr lang="en-US" dirty="0" smtClean="0">
                <a:latin typeface="Times New Roman" pitchFamily="18" charset="0"/>
                <a:cs typeface="Times New Roman" pitchFamily="18" charset="0"/>
              </a:rPr>
              <a:t>administered has no known toxicity . </a:t>
            </a:r>
          </a:p>
          <a:p>
            <a:pPr algn="l"/>
            <a:endParaRPr lang="ar-SA"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200" b="1" dirty="0" smtClean="0"/>
              <a:t>HEMATOPOIETIC GROWTH  FACTORS.</a:t>
            </a:r>
            <a:endParaRPr lang="ar-SA" sz="3200" dirty="0"/>
          </a:p>
        </p:txBody>
      </p:sp>
      <p:sp>
        <p:nvSpPr>
          <p:cNvPr id="3" name="عنصر نائب للمحتوى 2"/>
          <p:cNvSpPr>
            <a:spLocks noGrp="1"/>
          </p:cNvSpPr>
          <p:nvPr>
            <p:ph sz="quarter" idx="1"/>
          </p:nvPr>
        </p:nvSpPr>
        <p:spPr>
          <a:xfrm>
            <a:off x="612648" y="1600200"/>
            <a:ext cx="8531352" cy="4495800"/>
          </a:xfrm>
        </p:spPr>
        <p:txBody>
          <a:bodyPr>
            <a:normAutofit lnSpcReduction="10000"/>
          </a:bodyPr>
          <a:lstStyle/>
          <a:p>
            <a:pPr algn="l"/>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The hematopoietic growth factors are glycoprotein hormones that regulate the proliferation and differentiation of hematopoietic progenitor cells in the bone marrow. Of the known hematopoietic growth factors, </a:t>
            </a:r>
            <a:r>
              <a:rPr lang="en-US" b="1" dirty="0" smtClean="0">
                <a:latin typeface="Times New Roman" pitchFamily="18" charset="0"/>
                <a:cs typeface="Times New Roman" pitchFamily="18" charset="0"/>
              </a:rPr>
              <a:t>erythropoietin (</a:t>
            </a:r>
            <a:r>
              <a:rPr lang="en-US" b="1" dirty="0" err="1" smtClean="0">
                <a:latin typeface="Times New Roman" pitchFamily="18" charset="0"/>
                <a:cs typeface="Times New Roman" pitchFamily="18" charset="0"/>
              </a:rPr>
              <a:t>epoetin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alfa</a:t>
            </a:r>
            <a:r>
              <a:rPr lang="en-US" b="1" dirty="0" smtClean="0">
                <a:latin typeface="Times New Roman" pitchFamily="18" charset="0"/>
                <a:cs typeface="Times New Roman" pitchFamily="18" charset="0"/>
              </a:rPr>
              <a:t>), granulocyte colony-stimulating factor (G-CSF), granulocyte-macrophage colony-stimulating factor (GM-CSF)</a:t>
            </a:r>
            <a:r>
              <a:rPr lang="en-US" dirty="0" smtClean="0">
                <a:latin typeface="Times New Roman" pitchFamily="18" charset="0"/>
                <a:cs typeface="Times New Roman" pitchFamily="18" charset="0"/>
              </a:rPr>
              <a:t>, and </a:t>
            </a:r>
            <a:r>
              <a:rPr lang="en-US" b="1" dirty="0" smtClean="0">
                <a:latin typeface="Times New Roman" pitchFamily="18" charset="0"/>
                <a:cs typeface="Times New Roman" pitchFamily="18" charset="0"/>
              </a:rPr>
              <a:t>interleukin-11 (IL-11)</a:t>
            </a:r>
            <a:r>
              <a:rPr lang="en-US" dirty="0" smtClean="0">
                <a:latin typeface="Times New Roman" pitchFamily="18" charset="0"/>
                <a:cs typeface="Times New Roman" pitchFamily="18" charset="0"/>
              </a:rPr>
              <a:t> are currently in clinical use.                                                                       </a:t>
            </a:r>
          </a:p>
          <a:p>
            <a:pPr algn="l"/>
            <a:endParaRPr lang="ar-SA"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i="1" dirty="0" smtClean="0"/>
              <a:t>Erythropoietin</a:t>
            </a:r>
            <a:endParaRPr lang="ar-SA" dirty="0"/>
          </a:p>
        </p:txBody>
      </p:sp>
      <p:sp>
        <p:nvSpPr>
          <p:cNvPr id="3" name="عنصر نائب للمحتوى 2"/>
          <p:cNvSpPr>
            <a:spLocks noGrp="1"/>
          </p:cNvSpPr>
          <p:nvPr>
            <p:ph sz="quarter" idx="1"/>
          </p:nvPr>
        </p:nvSpPr>
        <p:spPr/>
        <p:txBody>
          <a:bodyPr>
            <a:normAutofit/>
          </a:bodyPr>
          <a:lstStyle/>
          <a:p>
            <a:pPr algn="l"/>
            <a:r>
              <a:rPr lang="en-US" b="1" i="1" dirty="0" smtClean="0">
                <a:latin typeface="Times New Roman" pitchFamily="18" charset="0"/>
                <a:cs typeface="Times New Roman" pitchFamily="18" charset="0"/>
              </a:rPr>
              <a:t>Erythropoietin</a:t>
            </a:r>
            <a:r>
              <a:rPr lang="en-US" dirty="0" smtClean="0">
                <a:latin typeface="Times New Roman" pitchFamily="18" charset="0"/>
                <a:cs typeface="Times New Roman" pitchFamily="18" charset="0"/>
              </a:rPr>
              <a:t> is a GP, normally made by the kidney, that regulates red blood cell proliferation and differentiation in bone marrow. This results in correction of the anemia, provided that the bone marrow response is not impaired by red cell nutritional deficiency (especially iron deficiency), primary bone marrow disorders or bone marrow suppression from drugs or chronic diseases.</a:t>
            </a:r>
            <a:br>
              <a:rPr lang="en-US" dirty="0" smtClean="0">
                <a:latin typeface="Times New Roman" pitchFamily="18" charset="0"/>
                <a:cs typeface="Times New Roman" pitchFamily="18" charset="0"/>
              </a:rPr>
            </a:br>
            <a:endParaRPr lang="ar-SA"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erythropoietin</a:t>
            </a:r>
            <a:endParaRPr lang="ar-SA" dirty="0"/>
          </a:p>
        </p:txBody>
      </p:sp>
      <p:sp>
        <p:nvSpPr>
          <p:cNvPr id="3" name="عنصر نائب للمحتوى 2"/>
          <p:cNvSpPr>
            <a:spLocks noGrp="1"/>
          </p:cNvSpPr>
          <p:nvPr>
            <p:ph sz="quarter" idx="1"/>
          </p:nvPr>
        </p:nvSpPr>
        <p:spPr>
          <a:xfrm>
            <a:off x="612648" y="1600200"/>
            <a:ext cx="8302752" cy="4495800"/>
          </a:xfrm>
        </p:spPr>
        <p:txBody>
          <a:bodyPr>
            <a:normAutofit fontScale="92500" lnSpcReduction="20000"/>
          </a:bodyPr>
          <a:lstStyle/>
          <a:p>
            <a:pPr algn="l"/>
            <a:r>
              <a:rPr lang="en-US" dirty="0" smtClean="0">
                <a:latin typeface="Times New Roman" pitchFamily="18" charset="0"/>
                <a:cs typeface="Times New Roman" pitchFamily="18" charset="0"/>
              </a:rPr>
              <a:t>Human </a:t>
            </a:r>
            <a:r>
              <a:rPr lang="en-US" b="1" i="1" dirty="0" smtClean="0">
                <a:latin typeface="Times New Roman" pitchFamily="18" charset="0"/>
                <a:cs typeface="Times New Roman" pitchFamily="18" charset="0"/>
              </a:rPr>
              <a:t>erythropoietin</a:t>
            </a:r>
            <a:r>
              <a:rPr lang="en-US" dirty="0" smtClean="0">
                <a:latin typeface="Times New Roman" pitchFamily="18" charset="0"/>
                <a:cs typeface="Times New Roman" pitchFamily="18" charset="0"/>
              </a:rPr>
              <a:t>, produced by recombinant DNA technology,  Erythropoietin has been used successfully to offset the anemia produced by:</a:t>
            </a:r>
          </a:p>
          <a:p>
            <a:pPr algn="l"/>
            <a:r>
              <a:rPr lang="en-US"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zidovudine</a:t>
            </a:r>
            <a:r>
              <a:rPr lang="en-US" dirty="0" smtClean="0">
                <a:latin typeface="Times New Roman" pitchFamily="18" charset="0"/>
                <a:cs typeface="Times New Roman" pitchFamily="18" charset="0"/>
              </a:rPr>
              <a:t> treatment in patients with HIV infection and in,</a:t>
            </a:r>
          </a:p>
          <a:p>
            <a:pPr algn="l"/>
            <a:r>
              <a:rPr lang="en-US" dirty="0" smtClean="0">
                <a:latin typeface="Times New Roman" pitchFamily="18" charset="0"/>
                <a:cs typeface="Times New Roman" pitchFamily="18" charset="0"/>
              </a:rPr>
              <a:t> - The treatment of the anemia of prematurity,  </a:t>
            </a:r>
          </a:p>
          <a:p>
            <a:pPr algn="l"/>
            <a:r>
              <a:rPr lang="en-US" dirty="0" smtClean="0">
                <a:latin typeface="Times New Roman" pitchFamily="18" charset="0"/>
                <a:cs typeface="Times New Roman" pitchFamily="18" charset="0"/>
              </a:rPr>
              <a:t>- is effective in the treatment of anemia caused by end-stage renal disease, </a:t>
            </a:r>
          </a:p>
          <a:p>
            <a:pPr algn="l"/>
            <a:r>
              <a:rPr lang="en-US" dirty="0" smtClean="0">
                <a:latin typeface="Times New Roman" pitchFamily="18" charset="0"/>
                <a:cs typeface="Times New Roman" pitchFamily="18" charset="0"/>
              </a:rPr>
              <a:t>-, and anemia in some cancer patients . </a:t>
            </a:r>
          </a:p>
          <a:p>
            <a:pPr algn="l"/>
            <a:r>
              <a:rPr lang="en-US" dirty="0" smtClean="0">
                <a:latin typeface="Times New Roman" pitchFamily="18" charset="0"/>
                <a:cs typeface="Times New Roman" pitchFamily="18" charset="0"/>
              </a:rPr>
              <a:t>An increase in </a:t>
            </a:r>
            <a:r>
              <a:rPr lang="en-US" dirty="0" err="1" smtClean="0">
                <a:latin typeface="Times New Roman" pitchFamily="18" charset="0"/>
                <a:cs typeface="Times New Roman" pitchFamily="18" charset="0"/>
              </a:rPr>
              <a:t>reticulocyte</a:t>
            </a:r>
            <a:r>
              <a:rPr lang="en-US" dirty="0" smtClean="0">
                <a:latin typeface="Times New Roman" pitchFamily="18" charset="0"/>
                <a:cs typeface="Times New Roman" pitchFamily="18" charset="0"/>
              </a:rPr>
              <a:t> count is usually observed in about 10 days and an increase in </a:t>
            </a:r>
            <a:r>
              <a:rPr lang="en-US" dirty="0" err="1" smtClean="0">
                <a:latin typeface="Times New Roman" pitchFamily="18" charset="0"/>
                <a:cs typeface="Times New Roman" pitchFamily="18" charset="0"/>
              </a:rPr>
              <a:t>hematocrit</a:t>
            </a:r>
            <a:r>
              <a:rPr lang="en-US" dirty="0" smtClean="0">
                <a:latin typeface="Times New Roman" pitchFamily="18" charset="0"/>
                <a:cs typeface="Times New Roman" pitchFamily="18" charset="0"/>
              </a:rPr>
              <a:t> and hemoglobin levels in 2-6 weeks.</a:t>
            </a:r>
            <a:endParaRPr lang="ar-SA"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Precaution </a:t>
            </a:r>
            <a:endParaRPr lang="ar-SA" dirty="0"/>
          </a:p>
        </p:txBody>
      </p:sp>
      <p:sp>
        <p:nvSpPr>
          <p:cNvPr id="3" name="عنصر نائب للمحتوى 2"/>
          <p:cNvSpPr>
            <a:spLocks noGrp="1"/>
          </p:cNvSpPr>
          <p:nvPr>
            <p:ph sz="quarter" idx="1"/>
          </p:nvPr>
        </p:nvSpPr>
        <p:spPr/>
        <p:txBody>
          <a:bodyPr>
            <a:normAutofit lnSpcReduction="10000"/>
          </a:bodyPr>
          <a:lstStyle/>
          <a:p>
            <a:pPr algn="l"/>
            <a:r>
              <a:rPr lang="en-US" dirty="0" smtClean="0">
                <a:latin typeface="Times New Roman" pitchFamily="18" charset="0"/>
                <a:cs typeface="Times New Roman" pitchFamily="18" charset="0"/>
              </a:rPr>
              <a:t>When </a:t>
            </a:r>
            <a:r>
              <a:rPr lang="en-US" i="1" dirty="0" smtClean="0">
                <a:latin typeface="Times New Roman" pitchFamily="18" charset="0"/>
                <a:cs typeface="Times New Roman" pitchFamily="18" charset="0"/>
              </a:rPr>
              <a:t>erythropoietin </a:t>
            </a:r>
            <a:r>
              <a:rPr lang="en-US" dirty="0" smtClean="0">
                <a:latin typeface="Times New Roman" pitchFamily="18" charset="0"/>
                <a:cs typeface="Times New Roman" pitchFamily="18" charset="0"/>
              </a:rPr>
              <a:t>is used to target hemoglobin concentration &gt;12 g/</a:t>
            </a:r>
            <a:r>
              <a:rPr lang="en-US" dirty="0" err="1" smtClean="0">
                <a:latin typeface="Times New Roman" pitchFamily="18" charset="0"/>
                <a:cs typeface="Times New Roman" pitchFamily="18" charset="0"/>
              </a:rPr>
              <a:t>dL</a:t>
            </a:r>
            <a:r>
              <a:rPr lang="en-US" dirty="0" smtClean="0">
                <a:latin typeface="Times New Roman" pitchFamily="18" charset="0"/>
                <a:cs typeface="Times New Roman" pitchFamily="18" charset="0"/>
              </a:rPr>
              <a:t>, serious and life-threatening cardiovascular events, increased risk of death, shortened time to tumor progression and/or decreased survival have been observed. The recommendations for all patients receiving </a:t>
            </a:r>
            <a:r>
              <a:rPr lang="en-US" i="1" dirty="0" smtClean="0">
                <a:latin typeface="Times New Roman" pitchFamily="18" charset="0"/>
                <a:cs typeface="Times New Roman" pitchFamily="18" charset="0"/>
              </a:rPr>
              <a:t>erythropoietin </a:t>
            </a:r>
            <a:r>
              <a:rPr lang="en-US" dirty="0" smtClean="0">
                <a:latin typeface="Times New Roman" pitchFamily="18" charset="0"/>
                <a:cs typeface="Times New Roman" pitchFamily="18" charset="0"/>
              </a:rPr>
              <a:t>include a minimum effective dose that does not exceed a hemoglobin level of 12 g/</a:t>
            </a:r>
            <a:r>
              <a:rPr lang="en-US" dirty="0" err="1" smtClean="0">
                <a:latin typeface="Times New Roman" pitchFamily="18" charset="0"/>
                <a:cs typeface="Times New Roman" pitchFamily="18" charset="0"/>
              </a:rPr>
              <a:t>dL</a:t>
            </a:r>
            <a:r>
              <a:rPr lang="en-US" dirty="0" smtClean="0">
                <a:latin typeface="Times New Roman" pitchFamily="18" charset="0"/>
                <a:cs typeface="Times New Roman" pitchFamily="18" charset="0"/>
              </a:rPr>
              <a:t>, and this should not rise more than 1 g/</a:t>
            </a:r>
            <a:r>
              <a:rPr lang="en-US" dirty="0" err="1" smtClean="0">
                <a:latin typeface="Times New Roman" pitchFamily="18" charset="0"/>
                <a:cs typeface="Times New Roman" pitchFamily="18" charset="0"/>
              </a:rPr>
              <a:t>dL</a:t>
            </a:r>
            <a:r>
              <a:rPr lang="en-US" dirty="0" smtClean="0">
                <a:latin typeface="Times New Roman" pitchFamily="18" charset="0"/>
                <a:cs typeface="Times New Roman" pitchFamily="18" charset="0"/>
              </a:rPr>
              <a:t> over a 2-week period</a:t>
            </a:r>
            <a:endParaRPr lang="ar-SA"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Cont. </a:t>
            </a:r>
            <a:r>
              <a:rPr lang="en-US" dirty="0" err="1" smtClean="0"/>
              <a:t>erthropoietin</a:t>
            </a:r>
            <a:r>
              <a:rPr lang="en-US" dirty="0" smtClean="0"/>
              <a:t> </a:t>
            </a:r>
            <a:endParaRPr lang="ar-SA" dirty="0"/>
          </a:p>
        </p:txBody>
      </p:sp>
      <p:sp>
        <p:nvSpPr>
          <p:cNvPr id="3" name="عنصر نائب للمحتوى 2"/>
          <p:cNvSpPr>
            <a:spLocks noGrp="1"/>
          </p:cNvSpPr>
          <p:nvPr>
            <p:ph sz="quarter" idx="1"/>
          </p:nvPr>
        </p:nvSpPr>
        <p:spPr>
          <a:xfrm>
            <a:off x="612648" y="1600200"/>
            <a:ext cx="8531352" cy="4495800"/>
          </a:xfrm>
        </p:spPr>
        <p:txBody>
          <a:bodyPr/>
          <a:lstStyle/>
          <a:p>
            <a:pPr algn="l"/>
            <a:r>
              <a:rPr lang="en-US" dirty="0" smtClean="0">
                <a:latin typeface="Times New Roman" pitchFamily="18" charset="0"/>
                <a:cs typeface="Times New Roman" pitchFamily="18" charset="0"/>
              </a:rPr>
              <a:t>Failure to respond to erythropoietin is most commonly due to concurrent iron deficiency, which can be corrected by giving oral or </a:t>
            </a:r>
            <a:r>
              <a:rPr lang="en-US" dirty="0" err="1" smtClean="0">
                <a:latin typeface="Times New Roman" pitchFamily="18" charset="0"/>
                <a:cs typeface="Times New Roman" pitchFamily="18" charset="0"/>
              </a:rPr>
              <a:t>parenteral</a:t>
            </a:r>
            <a:r>
              <a:rPr lang="en-US" dirty="0" smtClean="0">
                <a:latin typeface="Times New Roman" pitchFamily="18" charset="0"/>
                <a:cs typeface="Times New Roman" pitchFamily="18" charset="0"/>
              </a:rPr>
              <a:t> iron. </a:t>
            </a:r>
            <a:r>
              <a:rPr lang="en-US" dirty="0" err="1" smtClean="0">
                <a:latin typeface="Times New Roman" pitchFamily="18" charset="0"/>
                <a:cs typeface="Times New Roman" pitchFamily="18" charset="0"/>
              </a:rPr>
              <a:t>Folate</a:t>
            </a:r>
            <a:r>
              <a:rPr lang="en-US" dirty="0" smtClean="0">
                <a:latin typeface="Times New Roman" pitchFamily="18" charset="0"/>
                <a:cs typeface="Times New Roman" pitchFamily="18" charset="0"/>
              </a:rPr>
              <a:t> supplementation may also be necessary in some patients  . </a:t>
            </a:r>
            <a:endParaRPr lang="ar-SA"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b="1" i="1" dirty="0" err="1" smtClean="0"/>
              <a:t>Darbepoetin</a:t>
            </a:r>
            <a:endParaRPr lang="ar-SA" dirty="0"/>
          </a:p>
        </p:txBody>
      </p:sp>
      <p:sp>
        <p:nvSpPr>
          <p:cNvPr id="3" name="عنصر نائب للمحتوى 2"/>
          <p:cNvSpPr>
            <a:spLocks noGrp="1"/>
          </p:cNvSpPr>
          <p:nvPr>
            <p:ph sz="quarter" idx="1"/>
          </p:nvPr>
        </p:nvSpPr>
        <p:spPr>
          <a:xfrm>
            <a:off x="612648" y="1600200"/>
            <a:ext cx="8531352" cy="4495800"/>
          </a:xfrm>
        </p:spPr>
        <p:txBody>
          <a:bodyPr>
            <a:normAutofit/>
          </a:bodyPr>
          <a:lstStyle/>
          <a:p>
            <a:pPr algn="l"/>
            <a:r>
              <a:rPr lang="en-US" b="1" i="1" dirty="0" err="1" smtClean="0">
                <a:latin typeface="Times New Roman" pitchFamily="18" charset="0"/>
                <a:cs typeface="Times New Roman" pitchFamily="18" charset="0"/>
              </a:rPr>
              <a:t>Darbepoetin</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dar</a:t>
            </a:r>
            <a:r>
              <a:rPr lang="en-US" dirty="0" smtClean="0">
                <a:latin typeface="Times New Roman" pitchFamily="18" charset="0"/>
                <a:cs typeface="Times New Roman" pitchFamily="18" charset="0"/>
              </a:rPr>
              <a:t>-be-POE-e-tin] is a long-acting version of </a:t>
            </a:r>
            <a:r>
              <a:rPr lang="en-US" i="1" dirty="0" smtClean="0">
                <a:latin typeface="Times New Roman" pitchFamily="18" charset="0"/>
                <a:cs typeface="Times New Roman" pitchFamily="18" charset="0"/>
              </a:rPr>
              <a:t>erythropoietin </a:t>
            </a:r>
            <a:r>
              <a:rPr lang="en-US" dirty="0" smtClean="0">
                <a:latin typeface="Times New Roman" pitchFamily="18" charset="0"/>
                <a:cs typeface="Times New Roman" pitchFamily="18" charset="0"/>
              </a:rPr>
              <a:t>that differs from </a:t>
            </a:r>
            <a:r>
              <a:rPr lang="en-US" i="1" dirty="0" smtClean="0">
                <a:latin typeface="Times New Roman" pitchFamily="18" charset="0"/>
                <a:cs typeface="Times New Roman" pitchFamily="18" charset="0"/>
              </a:rPr>
              <a:t>erythropoietin </a:t>
            </a:r>
            <a:r>
              <a:rPr lang="en-US" dirty="0" smtClean="0">
                <a:latin typeface="Times New Roman" pitchFamily="18" charset="0"/>
                <a:cs typeface="Times New Roman" pitchFamily="18" charset="0"/>
              </a:rPr>
              <a:t>by the addition of two carbohydrate chains, which improves its biologic activity. Therefore, </a:t>
            </a:r>
            <a:r>
              <a:rPr lang="en-US" i="1" dirty="0" err="1" smtClean="0">
                <a:latin typeface="Times New Roman" pitchFamily="18" charset="0"/>
                <a:cs typeface="Times New Roman" pitchFamily="18" charset="0"/>
              </a:rPr>
              <a:t>darbepoetin</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has decreased clearance and has a half life about three times that of </a:t>
            </a:r>
            <a:r>
              <a:rPr lang="en-US" i="1" dirty="0" smtClean="0">
                <a:latin typeface="Times New Roman" pitchFamily="18" charset="0"/>
                <a:cs typeface="Times New Roman" pitchFamily="18" charset="0"/>
              </a:rPr>
              <a:t>erythropoietin</a:t>
            </a:r>
            <a:r>
              <a:rPr lang="en-US" dirty="0" smtClean="0">
                <a:latin typeface="Times New Roman" pitchFamily="18" charset="0"/>
                <a:cs typeface="Times New Roman" pitchFamily="18" charset="0"/>
              </a:rPr>
              <a:t>. Due to its delayed onset of action, </a:t>
            </a:r>
            <a:r>
              <a:rPr lang="en-US" i="1" dirty="0" err="1" smtClean="0">
                <a:latin typeface="Times New Roman" pitchFamily="18" charset="0"/>
                <a:cs typeface="Times New Roman" pitchFamily="18" charset="0"/>
              </a:rPr>
              <a:t>darbepoetin</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has no value in acute treatment of anemia. </a:t>
            </a:r>
            <a:endParaRPr lang="ar-SA"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Cont. </a:t>
            </a:r>
            <a:r>
              <a:rPr lang="en-US" dirty="0" err="1" smtClean="0"/>
              <a:t>darbepoetin</a:t>
            </a:r>
            <a:endParaRPr lang="ar-SA" dirty="0"/>
          </a:p>
        </p:txBody>
      </p:sp>
      <p:sp>
        <p:nvSpPr>
          <p:cNvPr id="3" name="عنصر نائب للمحتوى 2"/>
          <p:cNvSpPr>
            <a:spLocks noGrp="1"/>
          </p:cNvSpPr>
          <p:nvPr>
            <p:ph sz="quarter" idx="1"/>
          </p:nvPr>
        </p:nvSpPr>
        <p:spPr/>
        <p:txBody>
          <a:bodyPr>
            <a:normAutofit lnSpcReduction="10000"/>
          </a:bodyPr>
          <a:lstStyle/>
          <a:p>
            <a:pPr algn="l"/>
            <a:r>
              <a:rPr lang="en-US" dirty="0" smtClean="0">
                <a:latin typeface="Times New Roman" pitchFamily="18" charset="0"/>
                <a:cs typeface="Times New Roman" pitchFamily="18" charset="0"/>
              </a:rPr>
              <a:t>Supplementation with iron may be required to assure an adequate response. The protein is usually administered intravenously in renal dialysis patients, but the subcutaneous route is preferred. Side effects are generally well tolerated but may include elevation in blood pressure and </a:t>
            </a:r>
            <a:r>
              <a:rPr lang="en-US" dirty="0" err="1" smtClean="0">
                <a:latin typeface="Times New Roman" pitchFamily="18" charset="0"/>
                <a:cs typeface="Times New Roman" pitchFamily="18" charset="0"/>
              </a:rPr>
              <a:t>arthralgia</a:t>
            </a:r>
            <a:r>
              <a:rPr lang="en-US" dirty="0" smtClean="0">
                <a:latin typeface="Times New Roman" pitchFamily="18" charset="0"/>
                <a:cs typeface="Times New Roman" pitchFamily="18" charset="0"/>
              </a:rPr>
              <a:t> in some cases. </a:t>
            </a:r>
          </a:p>
          <a:p>
            <a:pPr algn="l"/>
            <a:r>
              <a:rPr lang="en-US" dirty="0" smtClean="0">
                <a:latin typeface="Times New Roman" pitchFamily="18" charset="0"/>
                <a:cs typeface="Times New Roman" pitchFamily="18" charset="0"/>
              </a:rPr>
              <a:t>[Note: The elevation of BP may be due to increases in peripheral vascular resistance and/or blood viscosity.]</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Pharmacokinetics</a:t>
            </a:r>
            <a:endParaRPr lang="ar-SA" dirty="0"/>
          </a:p>
        </p:txBody>
      </p:sp>
      <p:sp>
        <p:nvSpPr>
          <p:cNvPr id="3" name="عنصر نائب للمحتوى 2"/>
          <p:cNvSpPr>
            <a:spLocks noGrp="1"/>
          </p:cNvSpPr>
          <p:nvPr>
            <p:ph sz="quarter" idx="1"/>
          </p:nvPr>
        </p:nvSpPr>
        <p:spPr/>
        <p:txBody>
          <a:bodyPr>
            <a:normAutofit lnSpcReduction="10000"/>
          </a:bodyPr>
          <a:lstStyle/>
          <a:p>
            <a:pPr algn="l">
              <a:buNone/>
            </a:pPr>
            <a:r>
              <a:rPr lang="en-US" b="1" dirty="0" smtClean="0"/>
              <a:t>A. ABSORPTION  : </a:t>
            </a:r>
            <a:r>
              <a:rPr lang="en-US" dirty="0" smtClean="0"/>
              <a:t>A normal individual absorbs about 0.5-1 mg daily. Iron is normally absorbed in the duodenum and proximal jejunum. Iron absorption increases in response to low iron stores or increased iron requirements. </a:t>
            </a:r>
            <a:r>
              <a:rPr lang="en-US" b="1" dirty="0" smtClean="0"/>
              <a:t>B.TRANSPORT</a:t>
            </a:r>
            <a:r>
              <a:rPr lang="en-US" dirty="0" smtClean="0"/>
              <a:t/>
            </a:r>
            <a:br>
              <a:rPr lang="en-US" dirty="0" smtClean="0"/>
            </a:br>
            <a:r>
              <a:rPr lang="en-US" dirty="0" smtClean="0"/>
              <a:t>    Iron is transported in the plasma bound to </a:t>
            </a:r>
            <a:r>
              <a:rPr lang="en-US" b="1" dirty="0" err="1" smtClean="0"/>
              <a:t>transferrin</a:t>
            </a:r>
            <a:r>
              <a:rPr lang="en-US" dirty="0" smtClean="0"/>
              <a:t>, a b-globulin that specifically binds two molecules of ferrous iron .The </a:t>
            </a:r>
            <a:r>
              <a:rPr lang="en-US" dirty="0" err="1" smtClean="0"/>
              <a:t>transferrin</a:t>
            </a:r>
            <a:r>
              <a:rPr lang="en-US" dirty="0" smtClean="0"/>
              <a:t>-iron complex enters maturing </a:t>
            </a:r>
            <a:r>
              <a:rPr lang="en-US" dirty="0" err="1" smtClean="0"/>
              <a:t>erythroid</a:t>
            </a:r>
            <a:r>
              <a:rPr lang="en-US" dirty="0" smtClean="0"/>
              <a:t> cells by a specific receptor mechanism..</a:t>
            </a:r>
            <a:endParaRPr lang="ar-S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Cont. pharmacokinetic</a:t>
            </a:r>
            <a:endParaRPr lang="ar-SA" dirty="0"/>
          </a:p>
        </p:txBody>
      </p:sp>
      <p:sp>
        <p:nvSpPr>
          <p:cNvPr id="3" name="عنصر نائب للمحتوى 2"/>
          <p:cNvSpPr>
            <a:spLocks noGrp="1"/>
          </p:cNvSpPr>
          <p:nvPr>
            <p:ph sz="quarter" idx="1"/>
          </p:nvPr>
        </p:nvSpPr>
        <p:spPr/>
        <p:txBody>
          <a:bodyPr>
            <a:normAutofit fontScale="92500" lnSpcReduction="20000"/>
          </a:bodyPr>
          <a:lstStyle/>
          <a:p>
            <a:pPr algn="l" rtl="0"/>
            <a:r>
              <a:rPr lang="en-US" dirty="0" smtClean="0"/>
              <a:t/>
            </a:r>
            <a:br>
              <a:rPr lang="en-US" dirty="0" smtClean="0"/>
            </a:br>
            <a:r>
              <a:rPr lang="en-US" b="1" dirty="0" smtClean="0"/>
              <a:t>C.STORAGE</a:t>
            </a:r>
            <a:r>
              <a:rPr lang="en-US" dirty="0" smtClean="0"/>
              <a:t/>
            </a:r>
            <a:br>
              <a:rPr lang="en-US" dirty="0" smtClean="0"/>
            </a:br>
            <a:r>
              <a:rPr lang="en-US" dirty="0" smtClean="0"/>
              <a:t>     In addition to the storage of iron in intestinal mucosal cells, iron is also stored, primarily as </a:t>
            </a:r>
            <a:r>
              <a:rPr lang="en-US" b="1" dirty="0" err="1" smtClean="0"/>
              <a:t>ferritin</a:t>
            </a:r>
            <a:r>
              <a:rPr lang="en-US" dirty="0" smtClean="0"/>
              <a:t>, in macrophages in the liver, spleen, and bone. </a:t>
            </a:r>
          </a:p>
          <a:p>
            <a:pPr algn="l" rtl="0"/>
            <a:r>
              <a:rPr lang="en-US" b="1" dirty="0" smtClean="0"/>
              <a:t>D.ELIMINATION</a:t>
            </a:r>
            <a:r>
              <a:rPr lang="en-US" dirty="0" smtClean="0"/>
              <a:t/>
            </a:r>
            <a:br>
              <a:rPr lang="en-US" dirty="0" smtClean="0"/>
            </a:br>
            <a:r>
              <a:rPr lang="en-US" dirty="0" smtClean="0"/>
              <a:t>    There is no mechanism for excretion of iron. Small amounts are lost in the feces by exfoliation of intestinal mucosal cells, and trace amounts are excreted in bile, urine, and sweat. These losses account for no more than 1 mg of iron per day. </a:t>
            </a:r>
          </a:p>
          <a:p>
            <a:pPr algn="l"/>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a:t>INDICATIONS FOR THE USE OF IRON </a:t>
            </a:r>
            <a:endParaRPr lang="ar-SA" dirty="0"/>
          </a:p>
        </p:txBody>
      </p:sp>
      <p:sp>
        <p:nvSpPr>
          <p:cNvPr id="3" name="عنصر نائب للمحتوى 2"/>
          <p:cNvSpPr>
            <a:spLocks noGrp="1"/>
          </p:cNvSpPr>
          <p:nvPr>
            <p:ph sz="quarter" idx="1"/>
          </p:nvPr>
        </p:nvSpPr>
        <p:spPr/>
        <p:txBody>
          <a:bodyPr>
            <a:normAutofit fontScale="92500" lnSpcReduction="20000"/>
          </a:bodyPr>
          <a:lstStyle/>
          <a:p>
            <a:pPr algn="l">
              <a:buNone/>
            </a:pPr>
            <a:r>
              <a:rPr lang="en-US" b="1" dirty="0" smtClean="0"/>
              <a:t>Treatment </a:t>
            </a:r>
            <a:r>
              <a:rPr lang="en-US" b="1" dirty="0"/>
              <a:t>or prevention of iron deficiency </a:t>
            </a:r>
            <a:r>
              <a:rPr lang="en-US" b="1" dirty="0" smtClean="0"/>
              <a:t>anemia</a:t>
            </a:r>
          </a:p>
          <a:p>
            <a:pPr algn="l">
              <a:buNone/>
            </a:pPr>
            <a:r>
              <a:rPr lang="en-US" dirty="0" smtClean="0"/>
              <a:t>Iron deficiency results from:</a:t>
            </a:r>
          </a:p>
          <a:p>
            <a:pPr algn="l">
              <a:buNone/>
            </a:pPr>
            <a:r>
              <a:rPr lang="en-US" dirty="0" smtClean="0"/>
              <a:t>1- acute or chronic blood loss,</a:t>
            </a:r>
          </a:p>
          <a:p>
            <a:pPr algn="l">
              <a:buNone/>
            </a:pPr>
            <a:r>
              <a:rPr lang="en-US" dirty="0" smtClean="0"/>
              <a:t>2- in populations with increased iron requirements. These include </a:t>
            </a:r>
            <a:r>
              <a:rPr lang="en-US" b="1" dirty="0" smtClean="0"/>
              <a:t>infants</a:t>
            </a:r>
            <a:r>
              <a:rPr lang="en-US" dirty="0" smtClean="0"/>
              <a:t>, especially premature infants; children during rapid </a:t>
            </a:r>
            <a:r>
              <a:rPr lang="en-US" b="1" dirty="0" smtClean="0"/>
              <a:t>growth</a:t>
            </a:r>
            <a:r>
              <a:rPr lang="en-US" dirty="0" smtClean="0"/>
              <a:t> periods; </a:t>
            </a:r>
            <a:r>
              <a:rPr lang="en-US" b="1" dirty="0" smtClean="0"/>
              <a:t>pregnant</a:t>
            </a:r>
            <a:r>
              <a:rPr lang="en-US" dirty="0" smtClean="0"/>
              <a:t> and </a:t>
            </a:r>
            <a:r>
              <a:rPr lang="en-US" b="1" dirty="0" smtClean="0"/>
              <a:t>lactating</a:t>
            </a:r>
            <a:r>
              <a:rPr lang="en-US" dirty="0" smtClean="0"/>
              <a:t> women; and patients with chronic </a:t>
            </a:r>
            <a:r>
              <a:rPr lang="en-US" b="1" dirty="0" smtClean="0"/>
              <a:t>kidney</a:t>
            </a:r>
            <a:r>
              <a:rPr lang="en-US" dirty="0" smtClean="0"/>
              <a:t> disease who lose erythrocytes at a relatively high rate during </a:t>
            </a:r>
            <a:r>
              <a:rPr lang="en-US" dirty="0" err="1" smtClean="0"/>
              <a:t>hemodialysis</a:t>
            </a:r>
            <a:r>
              <a:rPr lang="en-US" dirty="0" smtClean="0"/>
              <a:t>  or in heavily menstruating or pregnant women.</a:t>
            </a:r>
          </a:p>
          <a:p>
            <a:pPr algn="l">
              <a:buNone/>
            </a:pPr>
            <a:r>
              <a:rPr lang="en-US" dirty="0" smtClean="0"/>
              <a:t>4- occult gastrointestinal bleeding.</a:t>
            </a:r>
            <a:endParaRPr lang="ar-S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612648" y="1600200"/>
            <a:ext cx="8153400" cy="5257800"/>
          </a:xfrm>
        </p:spPr>
        <p:txBody>
          <a:bodyPr>
            <a:normAutofit fontScale="85000" lnSpcReduction="10000"/>
          </a:bodyPr>
          <a:lstStyle/>
          <a:p>
            <a:pPr algn="l"/>
            <a:r>
              <a:rPr lang="en-US" b="1" dirty="0" smtClean="0"/>
              <a:t>Inadequate iron absorption can also cause iron deficiency. </a:t>
            </a:r>
            <a:r>
              <a:rPr lang="en-US" dirty="0" smtClean="0"/>
              <a:t>This is seen frequently after </a:t>
            </a:r>
            <a:r>
              <a:rPr lang="en-US" dirty="0" err="1" smtClean="0"/>
              <a:t>gastrectomy</a:t>
            </a:r>
            <a:r>
              <a:rPr lang="en-US" dirty="0" smtClean="0"/>
              <a:t> and in patients with severe small bowel disease that results in generalized </a:t>
            </a:r>
            <a:r>
              <a:rPr lang="en-US" dirty="0" err="1" smtClean="0"/>
              <a:t>malabsorption</a:t>
            </a:r>
            <a:r>
              <a:rPr lang="en-US" dirty="0" smtClean="0"/>
              <a:t>. </a:t>
            </a:r>
          </a:p>
          <a:p>
            <a:pPr algn="l"/>
            <a:r>
              <a:rPr lang="en-US" b="1" dirty="0" smtClean="0"/>
              <a:t>The most common cause of iron deficiency in adults </a:t>
            </a:r>
            <a:r>
              <a:rPr lang="en-US" dirty="0" smtClean="0"/>
              <a:t>is blood loss. Menstruating </a:t>
            </a:r>
            <a:r>
              <a:rPr lang="en-US" b="1" dirty="0" smtClean="0"/>
              <a:t>women</a:t>
            </a:r>
            <a:r>
              <a:rPr lang="en-US" dirty="0" smtClean="0"/>
              <a:t> lose about 30 mg of iron with each menstrual period; </a:t>
            </a:r>
          </a:p>
          <a:p>
            <a:pPr algn="l"/>
            <a:r>
              <a:rPr lang="en-US" dirty="0" smtClean="0"/>
              <a:t>In </a:t>
            </a:r>
            <a:r>
              <a:rPr lang="en-US" b="1" dirty="0" smtClean="0"/>
              <a:t>men</a:t>
            </a:r>
            <a:r>
              <a:rPr lang="en-US" dirty="0" smtClean="0"/>
              <a:t> and postmenopausal women, the most common site of blood loss is the gastrointestinal tract. </a:t>
            </a:r>
          </a:p>
          <a:p>
            <a:pPr algn="l"/>
            <a:r>
              <a:rPr lang="en-US" dirty="0" smtClean="0"/>
              <a:t>Thus, iron deficiency results from a negative iron balance due to depletion of iron stores and/or inadequate intake, culminating in </a:t>
            </a:r>
            <a:r>
              <a:rPr lang="en-US" b="1" dirty="0" err="1" smtClean="0"/>
              <a:t>hypochromic</a:t>
            </a:r>
            <a:r>
              <a:rPr lang="en-US" dirty="0" smtClean="0"/>
              <a:t> </a:t>
            </a:r>
            <a:r>
              <a:rPr lang="en-US" b="1" dirty="0" err="1" smtClean="0"/>
              <a:t>microcytic</a:t>
            </a:r>
            <a:r>
              <a:rPr lang="en-US" dirty="0" smtClean="0"/>
              <a:t> anemia (due to low iron and small-sized red blood cells).. </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1. Oral iron therapy</a:t>
            </a:r>
            <a:endParaRPr lang="ar-SA" dirty="0"/>
          </a:p>
        </p:txBody>
      </p:sp>
      <p:sp>
        <p:nvSpPr>
          <p:cNvPr id="3" name="عنصر نائب للمحتوى 2"/>
          <p:cNvSpPr>
            <a:spLocks noGrp="1"/>
          </p:cNvSpPr>
          <p:nvPr>
            <p:ph sz="quarter" idx="1"/>
          </p:nvPr>
        </p:nvSpPr>
        <p:spPr/>
        <p:txBody>
          <a:bodyPr/>
          <a:lstStyle/>
          <a:p>
            <a:pPr algn="l">
              <a:buNone/>
            </a:pPr>
            <a:r>
              <a:rPr lang="en-US" dirty="0"/>
              <a:t>Because ferrous iron is most efficiently absorbed, only ferrous salts should be used</a:t>
            </a:r>
            <a:r>
              <a:rPr lang="en-US" dirty="0" smtClean="0"/>
              <a:t>.</a:t>
            </a:r>
          </a:p>
          <a:p>
            <a:pPr algn="l">
              <a:buNone/>
            </a:pPr>
            <a:endParaRPr lang="en-US" dirty="0"/>
          </a:p>
          <a:p>
            <a:pPr algn="l">
              <a:buNone/>
            </a:pPr>
            <a:r>
              <a:rPr lang="en-US" dirty="0"/>
              <a:t>Ferrous sulfate, ferrous gluconate, and ferrous fumarate are all effective and inexpensive and are recommended for the treatment of most patients. </a:t>
            </a:r>
            <a:endParaRPr lang="ar-S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533400"/>
            <a:ext cx="8229600" cy="5592763"/>
          </a:xfrm>
        </p:spPr>
        <p:txBody>
          <a:bodyPr>
            <a:normAutofit lnSpcReduction="10000"/>
          </a:bodyPr>
          <a:lstStyle/>
          <a:p>
            <a:pPr algn="l">
              <a:buNone/>
            </a:pPr>
            <a:r>
              <a:rPr lang="en-US" dirty="0"/>
              <a:t> </a:t>
            </a:r>
            <a:endParaRPr lang="en-US" dirty="0" smtClean="0"/>
          </a:p>
          <a:p>
            <a:pPr algn="l">
              <a:buNone/>
            </a:pPr>
            <a:endParaRPr lang="en-US" dirty="0" smtClean="0"/>
          </a:p>
          <a:p>
            <a:pPr algn="l">
              <a:buNone/>
            </a:pPr>
            <a:r>
              <a:rPr lang="en-US" dirty="0" smtClean="0"/>
              <a:t>In </a:t>
            </a:r>
            <a:r>
              <a:rPr lang="en-US" dirty="0"/>
              <a:t>an iron-deficient individual, about 50-100 mg of iron can be incorporated into hemoglobin daily, and about 25% of oral iron given as ferrous salt can be absorbed. </a:t>
            </a:r>
            <a:endParaRPr lang="en-US" dirty="0" smtClean="0"/>
          </a:p>
          <a:p>
            <a:pPr algn="l">
              <a:buNone/>
            </a:pPr>
            <a:r>
              <a:rPr lang="en-US" dirty="0" smtClean="0"/>
              <a:t>Therefore</a:t>
            </a:r>
            <a:r>
              <a:rPr lang="en-US" dirty="0"/>
              <a:t>, 200-400 mg of elemental iron should be given daily to correct iron deficiency most </a:t>
            </a:r>
            <a:endParaRPr lang="ar-IQ" dirty="0" smtClean="0"/>
          </a:p>
          <a:p>
            <a:pPr algn="l">
              <a:buNone/>
            </a:pPr>
            <a:r>
              <a:rPr lang="en-US" dirty="0" smtClean="0"/>
              <a:t>Rapidly</a:t>
            </a:r>
          </a:p>
          <a:p>
            <a:pPr algn="l">
              <a:buNone/>
            </a:pPr>
            <a:r>
              <a:rPr lang="en-US" dirty="0"/>
              <a:t>Treatment with oral iron should be continued for 3-6 months after correction of the cause of the iron loss.</a:t>
            </a:r>
            <a:endParaRPr lang="ar-IQ" dirty="0" smtClean="0"/>
          </a:p>
          <a:p>
            <a:endParaRPr lang="ar-S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ألوان متوسط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233</TotalTime>
  <Words>2094</Words>
  <Application>Microsoft Office PowerPoint</Application>
  <PresentationFormat>عرض على الشاشة (3:4)‏</PresentationFormat>
  <Paragraphs>130</Paragraphs>
  <Slides>38</Slides>
  <Notes>0</Notes>
  <HiddenSlides>0</HiddenSlides>
  <MMClips>0</MMClips>
  <ScaleCrop>false</ScaleCrop>
  <HeadingPairs>
    <vt:vector size="4" baseType="variant">
      <vt:variant>
        <vt:lpstr>سمة</vt:lpstr>
      </vt:variant>
      <vt:variant>
        <vt:i4>1</vt:i4>
      </vt:variant>
      <vt:variant>
        <vt:lpstr>عناوين الشرائح</vt:lpstr>
      </vt:variant>
      <vt:variant>
        <vt:i4>38</vt:i4>
      </vt:variant>
    </vt:vector>
  </HeadingPairs>
  <TitlesOfParts>
    <vt:vector size="39" baseType="lpstr">
      <vt:lpstr>ألوان متوسطة</vt:lpstr>
      <vt:lpstr>Drugs used in Anemia </vt:lpstr>
      <vt:lpstr>Anemia</vt:lpstr>
      <vt:lpstr>IRON</vt:lpstr>
      <vt:lpstr>Pharmacokinetics</vt:lpstr>
      <vt:lpstr>Cont. pharmacokinetic</vt:lpstr>
      <vt:lpstr>INDICATIONS FOR THE USE OF IRON </vt:lpstr>
      <vt:lpstr>الشريحة 7</vt:lpstr>
      <vt:lpstr>1. Oral iron therapy</vt:lpstr>
      <vt:lpstr>الشريحة 9</vt:lpstr>
      <vt:lpstr>Adverse effects</vt:lpstr>
      <vt:lpstr>2. Parenteral iron therapy</vt:lpstr>
      <vt:lpstr>Iron dextran</vt:lpstr>
      <vt:lpstr>الشريحة 13</vt:lpstr>
      <vt:lpstr>Iron dextran , cont,</vt:lpstr>
      <vt:lpstr>الشريحة 15</vt:lpstr>
      <vt:lpstr>(vitamin B12) Cyanocobalamin</vt:lpstr>
      <vt:lpstr>Cont.</vt:lpstr>
      <vt:lpstr>Pharmacokinetics</vt:lpstr>
      <vt:lpstr>Clinical Pharmacology</vt:lpstr>
      <vt:lpstr>Cont </vt:lpstr>
      <vt:lpstr>Vitamin B12  .Cont.</vt:lpstr>
      <vt:lpstr>Cont. vit.B12</vt:lpstr>
      <vt:lpstr>FOLIC ACID</vt:lpstr>
      <vt:lpstr>Causes and uses of deficiency</vt:lpstr>
      <vt:lpstr>Cont. folic acid</vt:lpstr>
      <vt:lpstr>Pharmacokinetics</vt:lpstr>
      <vt:lpstr>Clinical Pharmacology    </vt:lpstr>
      <vt:lpstr>Cont. </vt:lpstr>
      <vt:lpstr>Adminstrstion </vt:lpstr>
      <vt:lpstr>Cont. admin</vt:lpstr>
      <vt:lpstr>Cont.</vt:lpstr>
      <vt:lpstr>HEMATOPOIETIC GROWTH  FACTORS.</vt:lpstr>
      <vt:lpstr>Erythropoietin</vt:lpstr>
      <vt:lpstr> erythropoietin</vt:lpstr>
      <vt:lpstr>Precaution </vt:lpstr>
      <vt:lpstr>Cont. erthropoietin </vt:lpstr>
      <vt:lpstr>Darbepoetin</vt:lpstr>
      <vt:lpstr>Cont. darbepoetin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Drugs used in Anemia </dc:title>
  <dc:creator>moh</dc:creator>
  <cp:lastModifiedBy>gazwan -hd</cp:lastModifiedBy>
  <cp:revision>62</cp:revision>
  <dcterms:created xsi:type="dcterms:W3CDTF">2011-05-05T13:50:55Z</dcterms:created>
  <dcterms:modified xsi:type="dcterms:W3CDTF">2014-03-09T14:02:19Z</dcterms:modified>
</cp:coreProperties>
</file>