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6" r:id="rId1"/>
  </p:sldMasterIdLst>
  <p:notesMasterIdLst>
    <p:notesMasterId r:id="rId38"/>
  </p:notesMasterIdLst>
  <p:sldIdLst>
    <p:sldId id="257" r:id="rId2"/>
    <p:sldId id="351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53" r:id="rId13"/>
    <p:sldId id="354" r:id="rId14"/>
    <p:sldId id="355" r:id="rId15"/>
    <p:sldId id="356" r:id="rId16"/>
    <p:sldId id="357" r:id="rId17"/>
    <p:sldId id="358" r:id="rId18"/>
    <p:sldId id="378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30" r:id="rId30"/>
    <p:sldId id="331" r:id="rId31"/>
    <p:sldId id="326" r:id="rId32"/>
    <p:sldId id="341" r:id="rId33"/>
    <p:sldId id="328" r:id="rId34"/>
    <p:sldId id="342" r:id="rId35"/>
    <p:sldId id="343" r:id="rId36"/>
    <p:sldId id="302" r:id="rId3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90" d="100"/>
          <a:sy n="90" d="100"/>
        </p:scale>
        <p:origin x="-5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8BCA1C-E095-4D47-B7B8-42BEE9085F17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C56556-FFC1-47F5-996A-38D1862012B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79870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B785-8BB3-4825-96EB-9A84327F1B01}" type="slidenum">
              <a:rPr lang="en-US"/>
              <a:pPr/>
              <a:t>5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38048-C9C3-4761-A6E4-CD4549BDFF08}" type="slidenum">
              <a:rPr lang="en-US"/>
              <a:pPr/>
              <a:t>29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57059-C184-44A6-984A-D6EF7308C178}" type="slidenum">
              <a:rPr lang="en-US"/>
              <a:pPr/>
              <a:t>30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2081D-F78D-43A7-89C8-7B04487E6C40}" type="slidenum">
              <a:rPr lang="en-US"/>
              <a:pPr/>
              <a:t>31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C2829-03E7-4A81-8D81-794EFF7F09A7}" type="slidenum">
              <a:rPr lang="en-US"/>
              <a:pPr/>
              <a:t>33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A8FD9-DCAA-40B2-87A1-471826FE9165}" type="slidenum">
              <a:rPr lang="en-US"/>
              <a:pPr/>
              <a:t>36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A8379-ED40-4019-A48F-9F791961DDC2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4E4E6-5055-458B-96B8-ABF700C55609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7D90B-DC57-43F6-9B47-BF7F11BC4E21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5AF25-36AA-4FA3-88D0-866F2BA5951A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875C4-8587-498F-802F-C4FEDE187D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226D9-FEA4-4EDE-A7C9-573B36BB930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92151"/>
            <a:ext cx="2562225" cy="3416300"/>
          </a:xfrm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92151"/>
            <a:ext cx="2562225" cy="3416300"/>
          </a:xfrm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F90E1E-D6C2-449E-997D-FFD8D2F0B5E1}" type="datetimeFigureOut">
              <a:rPr lang="ar-IQ" smtClean="0"/>
              <a:pPr/>
              <a:t>25/04/1435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779BB7-614C-420F-9D77-7595B2520DF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slow">
    <p:randomBar dir="vert"/>
  </p:transition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58200" cy="1222375"/>
          </a:xfrm>
          <a:solidFill>
            <a:schemeClr val="accent1">
              <a:alpha val="3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Arrangement of artificial teeth for complete denture</a:t>
            </a:r>
            <a:endParaRPr lang="ar-IQ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58200" cy="914400"/>
          </a:xfrm>
        </p:spPr>
        <p:txBody>
          <a:bodyPr/>
          <a:lstStyle/>
          <a:p>
            <a:r>
              <a:rPr lang="en-US" dirty="0" err="1" smtClean="0"/>
              <a:t>Aliaa</a:t>
            </a:r>
            <a:r>
              <a:rPr lang="en-US" dirty="0" smtClean="0"/>
              <a:t> W AL-</a:t>
            </a:r>
            <a:r>
              <a:rPr lang="en-US" dirty="0" err="1" smtClean="0"/>
              <a:t>Omari</a:t>
            </a:r>
            <a:endParaRPr lang="ar-IQ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285720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357158" y="3356992"/>
            <a:ext cx="8358246" cy="3072405"/>
          </a:xfrm>
        </p:spPr>
        <p:txBody>
          <a:bodyPr>
            <a:normAutofit fontScale="77500" lnSpcReduction="20000"/>
          </a:bodyPr>
          <a:lstStyle/>
          <a:p>
            <a:pPr marL="669925" indent="-533400" algn="just" rt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33CC33"/>
                </a:solidFill>
                <a:cs typeface="Arial" pitchFamily="34" charset="0"/>
              </a:rPr>
              <a:t>Lower central incisor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Long axis slightly inclined </a:t>
            </a:r>
            <a:r>
              <a:rPr lang="en-US" sz="2400" dirty="0" err="1" smtClean="0">
                <a:cs typeface="Arial" pitchFamily="34" charset="0"/>
              </a:rPr>
              <a:t>mesially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The neck of tooth should be slightly depressed.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dirty="0" err="1" smtClean="0">
                <a:cs typeface="Arial" pitchFamily="34" charset="0"/>
              </a:rPr>
              <a:t>incisal</a:t>
            </a:r>
            <a:r>
              <a:rPr lang="en-US" sz="2400" dirty="0" smtClean="0">
                <a:cs typeface="Arial" pitchFamily="34" charset="0"/>
              </a:rPr>
              <a:t> edge should form (1-2mm) horizontal and vertical overlap in respect with upper central incisor (above the </a:t>
            </a:r>
            <a:r>
              <a:rPr lang="en-US" sz="2400" dirty="0" err="1" smtClean="0">
                <a:cs typeface="Arial" pitchFamily="34" charset="0"/>
              </a:rPr>
              <a:t>occlusal</a:t>
            </a:r>
            <a:r>
              <a:rPr lang="en-US" sz="2400" dirty="0" smtClean="0">
                <a:cs typeface="Arial" pitchFamily="34" charset="0"/>
              </a:rPr>
              <a:t> plane).</a:t>
            </a:r>
          </a:p>
          <a:p>
            <a:pPr marL="669925" indent="-533400" algn="just" rtl="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 smtClean="0">
                <a:solidFill>
                  <a:srgbClr val="33CC33"/>
                </a:solidFill>
                <a:cs typeface="Arial" pitchFamily="34" charset="0"/>
              </a:rPr>
              <a:t>Lower lateral incisor: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Long axis </a:t>
            </a:r>
            <a:r>
              <a:rPr lang="en-US" sz="2400" dirty="0" err="1" smtClean="0">
                <a:cs typeface="Arial" pitchFamily="34" charset="0"/>
              </a:rPr>
              <a:t>mesially</a:t>
            </a:r>
            <a:r>
              <a:rPr lang="en-US" sz="2400" dirty="0" smtClean="0">
                <a:cs typeface="Arial" pitchFamily="34" charset="0"/>
              </a:rPr>
              <a:t> inclined.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It placed as in central incisor.</a:t>
            </a:r>
          </a:p>
          <a:p>
            <a:pPr marL="669925" indent="-533400" algn="just" rtl="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 smtClean="0">
                <a:solidFill>
                  <a:srgbClr val="33CC33"/>
                </a:solidFill>
                <a:cs typeface="Arial" pitchFamily="34" charset="0"/>
              </a:rPr>
              <a:t>Lower canine: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Long axis slightly inclined </a:t>
            </a:r>
            <a:r>
              <a:rPr lang="en-US" sz="2400" dirty="0" err="1" smtClean="0">
                <a:cs typeface="Arial" pitchFamily="34" charset="0"/>
              </a:rPr>
              <a:t>mesially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marL="669925" indent="-533400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The neck of tooth should be set prominent and the cusp tip 2mm above the </a:t>
            </a:r>
            <a:r>
              <a:rPr lang="en-US" sz="2400" dirty="0" err="1" smtClean="0">
                <a:cs typeface="Arial" pitchFamily="34" charset="0"/>
              </a:rPr>
              <a:t>occlusal</a:t>
            </a:r>
            <a:r>
              <a:rPr lang="en-US" sz="2400" dirty="0" smtClean="0">
                <a:cs typeface="Arial" pitchFamily="34" charset="0"/>
              </a:rPr>
              <a:t> plane .</a:t>
            </a:r>
          </a:p>
          <a:p>
            <a:pPr marL="669925" indent="-533400" algn="just" rtl="0">
              <a:lnSpc>
                <a:spcPct val="90000"/>
              </a:lnSpc>
            </a:pPr>
            <a:endParaRPr lang="en-US" sz="2400" dirty="0" smtClean="0"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010572" cy="22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9586"/>
            <a:ext cx="3096344" cy="219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4988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1815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مستقيم 4"/>
          <p:cNvCxnSpPr/>
          <p:nvPr/>
        </p:nvCxnSpPr>
        <p:spPr>
          <a:xfrm>
            <a:off x="0" y="2636912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453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85800" y="685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0" y="2422525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b="0"/>
          </a:p>
          <a:p>
            <a:pPr lvl="1"/>
            <a:endParaRPr lang="en-US" sz="1800" b="0"/>
          </a:p>
        </p:txBody>
      </p:sp>
      <p:pic>
        <p:nvPicPr>
          <p:cNvPr id="488455" name="Picture 7"/>
          <p:cNvPicPr>
            <a:picLocks noChangeAspect="1" noChangeArrowheads="1"/>
          </p:cNvPicPr>
          <p:nvPr/>
        </p:nvPicPr>
        <p:blipFill>
          <a:blip r:embed="rId4" cstate="print">
            <a:lum bright="-24000"/>
          </a:blip>
          <a:srcRect/>
          <a:stretch>
            <a:fillRect/>
          </a:stretch>
        </p:blipFill>
        <p:spPr bwMode="auto">
          <a:xfrm>
            <a:off x="4495800" y="685800"/>
            <a:ext cx="3886200" cy="3133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571472" y="3831931"/>
            <a:ext cx="7858180" cy="29546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tIns="0" bIns="0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middle of the crest of the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mandibular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ridge should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recorded. 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mark the midline of the patient’s face by placing a dot on the incisive papilla and marking this midline on the maxillary anterior land area, extending down the front of the cast.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incisive papilla is a much more reliable landmark for the midline than the labial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frenum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2422525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b="0"/>
          </a:p>
          <a:p>
            <a:pPr lvl="1"/>
            <a:endParaRPr lang="en-US" sz="1800" b="0"/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685800" y="4495800"/>
            <a:ext cx="7772400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marL="285750" indent="-285750" algn="just" rtl="0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Make a cut with a heated, sharp knife, at the midline in the anterior wax rim.  Cut all the way to the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baseplate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.  Make a similar cut just distal to the canine point.  Remove this section of wax in its entirety. 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9478" name="Picture 6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609600" y="1143000"/>
            <a:ext cx="36576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9" name="Picture 7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4495800" y="1143000"/>
            <a:ext cx="3962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85800" y="879475"/>
            <a:ext cx="3733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4724400" y="914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-76200" y="2590800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b="0"/>
          </a:p>
          <a:p>
            <a:pPr lvl="1"/>
            <a:endParaRPr lang="en-US" sz="1800" b="0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609600" y="3733800"/>
            <a:ext cx="7772400" cy="21544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algn="just" rtl="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Use a flat plate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position the central incisor so that it contacts the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occlusal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plane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Set the rest of the anterior teeth on the right side according to the curve defined by (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occlusal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rim). 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1143000" y="17145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4648200" y="17145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1066800" y="4406900"/>
            <a:ext cx="6781800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rtl="0" eaLnBrk="1" hangingPunct="1"/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Use a flexible plastic ruler to verify that the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incisal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portion of the tooth’s labial surface is properly located and in contact with the anterior curvature of the occlusion rim.  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868363" y="1066800"/>
            <a:ext cx="29416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4191000" y="1066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2422525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b="0"/>
          </a:p>
          <a:p>
            <a:pPr lvl="1"/>
            <a:endParaRPr lang="en-US" sz="1800" b="0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38200" y="4210050"/>
            <a:ext cx="7162800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algn="just" rtl="0" eaLnBrk="1" hangingPunct="1"/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anterior view of the maxillary anterior teeth shows that only the lateral incisors do not touch the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occlusal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plane as recorded by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mandibular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wax rim.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762000" y="1000109"/>
            <a:ext cx="3581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b="0"/>
          </a:p>
          <a:p>
            <a:pPr lvl="1"/>
            <a:endParaRPr lang="en-US" sz="1800" b="0"/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714348" y="3786190"/>
            <a:ext cx="7772400" cy="18466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algn="just" rtl="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Mark 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the midline of the </a:t>
            </a:r>
            <a:r>
              <a:rPr lang="en-US" sz="2000" dirty="0" err="1">
                <a:solidFill>
                  <a:srgbClr val="00B050"/>
                </a:solidFill>
                <a:latin typeface="Comic Sans MS" pitchFamily="66" charset="0"/>
              </a:rPr>
              <a:t>mandibular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ridge on the </a:t>
            </a:r>
            <a:r>
              <a:rPr lang="en-US" sz="2000" dirty="0" err="1">
                <a:solidFill>
                  <a:srgbClr val="00B050"/>
                </a:solidFill>
                <a:latin typeface="Comic Sans MS" pitchFamily="66" charset="0"/>
              </a:rPr>
              <a:t>mandibular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wax rim and cut out a section representing the right </a:t>
            </a:r>
            <a:r>
              <a:rPr lang="en-US" sz="2000" dirty="0" err="1">
                <a:solidFill>
                  <a:srgbClr val="00B050"/>
                </a:solidFill>
                <a:latin typeface="Comic Sans MS" pitchFamily="66" charset="0"/>
              </a:rPr>
              <a:t>mandibular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anterior teeth from the rim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pPr algn="just" rtl="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Arrange the lower anterior teeth following the arch shape</a:t>
            </a:r>
          </a:p>
          <a:p>
            <a:pPr algn="just" rtl="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Position the teeth over the crest of the ridge and the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incisal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edges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labially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inclined.  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4786314" y="1000108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54162"/>
            <a:ext cx="4714876" cy="4525963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Set the </a:t>
            </a:r>
            <a:r>
              <a:rPr lang="en-US" sz="2400" dirty="0" err="1" smtClean="0"/>
              <a:t>mandibular</a:t>
            </a:r>
            <a:r>
              <a:rPr lang="en-US" sz="2400" dirty="0" smtClean="0"/>
              <a:t> central incisors so that the maxillary incisors cover them, 1mm vertically and 1mm horizontally (1mm horizontal and vertical overlap) if you are using anatomic posterior teeth</a:t>
            </a:r>
            <a:endParaRPr lang="ar-IQ" sz="24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752850" cy="564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86800" cy="838200"/>
          </a:xfrm>
        </p:spPr>
        <p:txBody>
          <a:bodyPr>
            <a:normAutofit fontScale="90000"/>
          </a:bodyPr>
          <a:lstStyle/>
          <a:p>
            <a:pPr algn="ctr" rtl="0"/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53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Arrangement of posterior teeth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799157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686800" cy="838200"/>
          </a:xfrm>
        </p:spPr>
        <p:txBody>
          <a:bodyPr>
            <a:normAutofit fontScale="90000"/>
          </a:bodyPr>
          <a:lstStyle/>
          <a:p>
            <a:pPr algn="ctr" rtl="0"/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53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Arrangement of anterior teeth</a:t>
            </a:r>
            <a:endParaRPr lang="ar-IQ" sz="53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Position of teeth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17647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</a:rPr>
              <a:t>Posterior teeth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Neutral zone</a:t>
            </a:r>
          </a:p>
          <a:p>
            <a:pPr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Forces exerted by the cheeks &amp; tongue should be equal</a:t>
            </a:r>
          </a:p>
          <a:p>
            <a:pPr algn="just" rtl="0"/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86124"/>
            <a:ext cx="5857916" cy="328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006" y="332656"/>
            <a:ext cx="231677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48554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Position of teeth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043494" cy="5348310"/>
          </a:xfrm>
        </p:spPr>
        <p:txBody>
          <a:bodyPr>
            <a:normAutofit fontScale="92500" lnSpcReduction="20000"/>
          </a:bodyPr>
          <a:lstStyle/>
          <a:p>
            <a:pPr marL="514350" indent="-514350" algn="just" rtl="0">
              <a:buFont typeface="+mj-lt"/>
              <a:buAutoNum type="arabicPeriod" startAt="2"/>
            </a:pPr>
            <a:r>
              <a:rPr lang="en-US" b="1" dirty="0" smtClean="0">
                <a:solidFill>
                  <a:schemeClr val="accent2"/>
                </a:solidFill>
              </a:rPr>
              <a:t>Crest of the ridge</a:t>
            </a:r>
          </a:p>
          <a:p>
            <a:pPr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Mandibular posterior teeth positioned along a line extending from the tip of canine to the middle of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retromolar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pad. This line should pass through the central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fossa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of mandibular premolars &amp; molars</a:t>
            </a:r>
          </a:p>
          <a:p>
            <a:pPr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Distance from distal of the canine to ascending area of the mandible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rtl="0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مجموعة 11"/>
          <p:cNvGrpSpPr/>
          <p:nvPr/>
        </p:nvGrpSpPr>
        <p:grpSpPr>
          <a:xfrm>
            <a:off x="5580112" y="2433428"/>
            <a:ext cx="3304505" cy="2147700"/>
            <a:chOff x="6357950" y="2714620"/>
            <a:chExt cx="2598675" cy="167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6357950" y="2714620"/>
              <a:ext cx="25986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رابط مستقيم 7"/>
            <p:cNvCxnSpPr/>
            <p:nvPr/>
          </p:nvCxnSpPr>
          <p:spPr>
            <a:xfrm rot="5400000">
              <a:off x="6679421" y="3321843"/>
              <a:ext cx="928694" cy="428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6200000" flipH="1">
              <a:off x="7750991" y="3321843"/>
              <a:ext cx="928694" cy="428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39274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Position of teeth</a:t>
            </a:r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14283" y="2786058"/>
            <a:ext cx="43102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60457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Lingual cusps of maxillary posterior teeth occlude in the central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fossae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of the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mandibular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posterior teeth. 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4357686" y="3286124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>
                <a:solidFill>
                  <a:srgbClr val="A5644E">
                    <a:lumMod val="50000"/>
                  </a:srgbClr>
                </a:solidFill>
              </a:rPr>
              <a:t>This relation ship places the </a:t>
            </a:r>
            <a:r>
              <a:rPr lang="en-US" sz="2000" b="1" dirty="0" err="1">
                <a:solidFill>
                  <a:srgbClr val="A5644E">
                    <a:lumMod val="50000"/>
                  </a:srgbClr>
                </a:solidFill>
              </a:rPr>
              <a:t>buccal</a:t>
            </a:r>
            <a:r>
              <a:rPr lang="en-US" sz="2000" b="1" dirty="0">
                <a:solidFill>
                  <a:srgbClr val="A5644E">
                    <a:lumMod val="50000"/>
                  </a:srgbClr>
                </a:solidFill>
              </a:rPr>
              <a:t> cusp of maxillary posterior teeth lateral to the </a:t>
            </a:r>
            <a:r>
              <a:rPr lang="en-US" sz="2000" b="1" dirty="0" err="1">
                <a:solidFill>
                  <a:srgbClr val="A5644E">
                    <a:lumMod val="50000"/>
                  </a:srgbClr>
                </a:solidFill>
              </a:rPr>
              <a:t>buccal</a:t>
            </a:r>
            <a:r>
              <a:rPr lang="en-US" sz="2000" b="1" dirty="0">
                <a:solidFill>
                  <a:srgbClr val="A5644E">
                    <a:lumMod val="50000"/>
                  </a:srgbClr>
                </a:solidFill>
              </a:rPr>
              <a:t> cusps of </a:t>
            </a:r>
            <a:r>
              <a:rPr lang="en-US" sz="2000" b="1" dirty="0" err="1">
                <a:solidFill>
                  <a:srgbClr val="A5644E">
                    <a:lumMod val="50000"/>
                  </a:srgbClr>
                </a:solidFill>
              </a:rPr>
              <a:t>mandibular</a:t>
            </a:r>
            <a:r>
              <a:rPr lang="en-US" sz="2000" b="1" dirty="0">
                <a:solidFill>
                  <a:srgbClr val="A5644E">
                    <a:lumMod val="50000"/>
                  </a:srgbClr>
                </a:solidFill>
              </a:rPr>
              <a:t> posterior teeth so supporting the cheek &amp; prevent cheek biting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b="15216"/>
          <a:stretch>
            <a:fillRect/>
          </a:stretch>
        </p:blipFill>
        <p:spPr bwMode="auto">
          <a:xfrm>
            <a:off x="6143636" y="4929222"/>
            <a:ext cx="2808635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8148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21957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14282" y="54290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Curve of </a:t>
            </a:r>
            <a:r>
              <a:rPr lang="en-US" sz="2400" b="1" dirty="0" err="1">
                <a:solidFill>
                  <a:prstClr val="black"/>
                </a:solidFill>
              </a:rPr>
              <a:t>spee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2148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571736" y="78579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85720" y="4471998"/>
            <a:ext cx="245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Curve of </a:t>
            </a:r>
            <a:r>
              <a:rPr lang="en-US" sz="2400" b="1" dirty="0" err="1">
                <a:solidFill>
                  <a:prstClr val="black"/>
                </a:solidFill>
              </a:rPr>
              <a:t>wilson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2786050" y="471488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58" y="1076910"/>
            <a:ext cx="41434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solidFill>
                  <a:prstClr val="black"/>
                </a:solidFill>
              </a:rPr>
              <a:t>Defined as the anatomic curve established by the </a:t>
            </a:r>
            <a:r>
              <a:rPr lang="en-US" dirty="0" err="1">
                <a:solidFill>
                  <a:prstClr val="black"/>
                </a:solidFill>
              </a:rPr>
              <a:t>occlusal</a:t>
            </a:r>
            <a:r>
              <a:rPr lang="en-US" dirty="0">
                <a:solidFill>
                  <a:prstClr val="black"/>
                </a:solidFill>
              </a:rPr>
              <a:t> alignment of the teeth in the median plane. 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158" y="5077438"/>
            <a:ext cx="41434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solidFill>
                  <a:prstClr val="black"/>
                </a:solidFill>
              </a:rPr>
              <a:t>Defined as the </a:t>
            </a:r>
            <a:r>
              <a:rPr lang="en-US" dirty="0" err="1">
                <a:solidFill>
                  <a:prstClr val="black"/>
                </a:solidFill>
              </a:rPr>
              <a:t>mediolateral</a:t>
            </a:r>
            <a:r>
              <a:rPr lang="en-US" dirty="0">
                <a:solidFill>
                  <a:prstClr val="black"/>
                </a:solidFill>
              </a:rPr>
              <a:t> curve that contacts the </a:t>
            </a:r>
            <a:r>
              <a:rPr lang="en-US" dirty="0" err="1">
                <a:solidFill>
                  <a:prstClr val="black"/>
                </a:solidFill>
              </a:rPr>
              <a:t>buccal</a:t>
            </a:r>
            <a:r>
              <a:rPr lang="en-US" dirty="0">
                <a:solidFill>
                  <a:prstClr val="black"/>
                </a:solidFill>
              </a:rPr>
              <a:t> and lingual cusp tips on each side of the arch.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 flipH="1">
            <a:off x="4929190" y="3214686"/>
            <a:ext cx="4000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prstClr val="black"/>
                </a:solidFill>
              </a:rPr>
              <a:t>Present in natural dentition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2285992"/>
            <a:ext cx="4247017" cy="185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4931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 txBox="1">
            <a:spLocks/>
          </p:cNvSpPr>
          <p:nvPr/>
        </p:nvSpPr>
        <p:spPr bwMode="auto">
          <a:xfrm>
            <a:off x="285750" y="500064"/>
            <a:ext cx="8429654" cy="1357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 algn="just" rt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cs typeface="Majalla UI"/>
              </a:rPr>
              <a:t>The </a:t>
            </a:r>
            <a:r>
              <a:rPr lang="en-US" sz="2400" dirty="0" err="1">
                <a:solidFill>
                  <a:srgbClr val="FFFF00"/>
                </a:solidFill>
                <a:cs typeface="Majalla UI"/>
              </a:rPr>
              <a:t>occlusal</a:t>
            </a:r>
            <a:r>
              <a:rPr lang="en-US" sz="2400" dirty="0">
                <a:solidFill>
                  <a:srgbClr val="FFFF00"/>
                </a:solidFill>
                <a:cs typeface="Majalla UI"/>
              </a:rPr>
              <a:t> plane</a:t>
            </a:r>
            <a:r>
              <a:rPr lang="en-US" sz="2400" dirty="0">
                <a:solidFill>
                  <a:srgbClr val="FFFF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occlusal</a:t>
            </a:r>
            <a:r>
              <a:rPr lang="en-US" sz="2400" dirty="0">
                <a:solidFill>
                  <a:prstClr val="black"/>
                </a:solidFill>
              </a:rPr>
              <a:t> plane is defined as the average plane established by the </a:t>
            </a:r>
            <a:r>
              <a:rPr lang="en-US" sz="2400" dirty="0" err="1">
                <a:solidFill>
                  <a:prstClr val="black"/>
                </a:solidFill>
              </a:rPr>
              <a:t>incisal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err="1">
                <a:solidFill>
                  <a:prstClr val="black"/>
                </a:solidFill>
              </a:rPr>
              <a:t>occlusal</a:t>
            </a:r>
            <a:r>
              <a:rPr lang="en-US" sz="2400" dirty="0">
                <a:solidFill>
                  <a:prstClr val="black"/>
                </a:solidFill>
              </a:rPr>
              <a:t> surfaces of the teeth". </a:t>
            </a:r>
          </a:p>
          <a:p>
            <a:pPr marL="548640" indent="-411480" algn="l" rt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 bwMode="auto">
          <a:xfrm>
            <a:off x="303212" y="2071690"/>
            <a:ext cx="8412191" cy="1785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 algn="just" rt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cs typeface="Majalla UI"/>
              </a:rPr>
              <a:t>Compensating curve</a:t>
            </a:r>
            <a:r>
              <a:rPr lang="en-US" sz="2400" dirty="0">
                <a:solidFill>
                  <a:srgbClr val="FFFF00"/>
                </a:solidFill>
              </a:rPr>
              <a:t>: 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anterio</a:t>
            </a:r>
            <a:r>
              <a:rPr lang="en-US" sz="2400" dirty="0">
                <a:solidFill>
                  <a:prstClr val="black"/>
                </a:solidFill>
              </a:rPr>
              <a:t>-posterior curvature (in the median plane) and the </a:t>
            </a:r>
            <a:r>
              <a:rPr lang="en-US" sz="2400" dirty="0" err="1">
                <a:solidFill>
                  <a:prstClr val="black"/>
                </a:solidFill>
              </a:rPr>
              <a:t>mediolateral</a:t>
            </a:r>
            <a:r>
              <a:rPr lang="en-US" sz="2400" dirty="0">
                <a:solidFill>
                  <a:prstClr val="black"/>
                </a:solidFill>
              </a:rPr>
              <a:t> curvature (in the frontal plane) in the alignment of occluding of surfaces and </a:t>
            </a:r>
            <a:r>
              <a:rPr lang="en-US" sz="2400" dirty="0" err="1">
                <a:solidFill>
                  <a:prstClr val="black"/>
                </a:solidFill>
              </a:rPr>
              <a:t>incisal</a:t>
            </a:r>
            <a:r>
              <a:rPr lang="en-US" sz="2400" dirty="0">
                <a:solidFill>
                  <a:prstClr val="black"/>
                </a:solidFill>
              </a:rPr>
              <a:t> edges of artificial teeth of complete denture. </a:t>
            </a:r>
            <a:endParaRPr lang="ar-SA" sz="2400" dirty="0">
              <a:solidFill>
                <a:prstClr val="black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29103"/>
            <a:ext cx="3857652" cy="240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73134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3202515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41867" y="1214422"/>
            <a:ext cx="5147733" cy="4652978"/>
          </a:xfrm>
          <a:noFill/>
          <a:ln/>
        </p:spPr>
        <p:txBody>
          <a:bodyPr>
            <a:normAutofit fontScale="550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first premolar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The facial surface of 1</a:t>
            </a:r>
            <a:r>
              <a:rPr lang="en-US" baseline="30000" dirty="0" smtClean="0">
                <a:cs typeface="Arial" pitchFamily="34" charset="0"/>
              </a:rPr>
              <a:t>st</a:t>
            </a:r>
            <a:r>
              <a:rPr lang="en-US" dirty="0" smtClean="0">
                <a:cs typeface="Arial" pitchFamily="34" charset="0"/>
              </a:rPr>
              <a:t> premolar must harmonies with canine.</a:t>
            </a:r>
          </a:p>
          <a:p>
            <a:pPr algn="l" rtl="0"/>
            <a:r>
              <a:rPr lang="en-US" dirty="0" smtClean="0"/>
              <a:t>Long axis of tooth perpendicular to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/>
            <a:r>
              <a:rPr lang="en-US" dirty="0" err="1" smtClean="0"/>
              <a:t>Buccal</a:t>
            </a:r>
            <a:r>
              <a:rPr lang="en-US" dirty="0" smtClean="0"/>
              <a:t> cusp touch the </a:t>
            </a:r>
            <a:r>
              <a:rPr lang="en-US" dirty="0" err="1" smtClean="0"/>
              <a:t>occlusal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Palatal cusp is about 1 mm over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/>
            <a:r>
              <a:rPr lang="en-US" dirty="0" smtClean="0"/>
              <a:t>Palatal</a:t>
            </a:r>
            <a:r>
              <a:rPr lang="en-US" dirty="0" smtClean="0">
                <a:cs typeface="Arial" pitchFamily="34" charset="0"/>
              </a:rPr>
              <a:t> cusp over crest of </a:t>
            </a:r>
            <a:r>
              <a:rPr lang="en-US" dirty="0" err="1" smtClean="0">
                <a:cs typeface="Arial" pitchFamily="34" charset="0"/>
              </a:rPr>
              <a:t>mandibular</a:t>
            </a:r>
            <a:r>
              <a:rPr lang="en-US" dirty="0" smtClean="0">
                <a:cs typeface="Arial" pitchFamily="34" charset="0"/>
              </a:rPr>
              <a:t> ridge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second premolar</a:t>
            </a:r>
          </a:p>
          <a:p>
            <a:pPr algn="l" rtl="0"/>
            <a:r>
              <a:rPr lang="en-US" dirty="0" smtClean="0"/>
              <a:t>Long axis of tooth perpendicular to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/>
            <a:r>
              <a:rPr lang="en-US" dirty="0" err="1" smtClean="0"/>
              <a:t>Buccal</a:t>
            </a:r>
            <a:r>
              <a:rPr lang="en-US" dirty="0" smtClean="0"/>
              <a:t> and palatal cusps touch the </a:t>
            </a:r>
            <a:r>
              <a:rPr lang="en-US" dirty="0" err="1" smtClean="0"/>
              <a:t>occlusal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Palatal</a:t>
            </a:r>
            <a:r>
              <a:rPr lang="en-US" dirty="0" smtClean="0">
                <a:cs typeface="Arial" pitchFamily="34" charset="0"/>
              </a:rPr>
              <a:t> cusp over crest of </a:t>
            </a:r>
            <a:r>
              <a:rPr lang="en-US" dirty="0" err="1" smtClean="0">
                <a:cs typeface="Arial" pitchFamily="34" charset="0"/>
              </a:rPr>
              <a:t>mandibular</a:t>
            </a:r>
            <a:r>
              <a:rPr lang="en-US" dirty="0" smtClean="0">
                <a:cs typeface="Arial" pitchFamily="34" charset="0"/>
              </a:rPr>
              <a:t> ridge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>
              <a:solidFill>
                <a:srgbClr val="00B050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l="31229" t="15215" r="10866" b="46176"/>
          <a:stretch>
            <a:fillRect/>
          </a:stretch>
        </p:blipFill>
        <p:spPr bwMode="auto">
          <a:xfrm>
            <a:off x="5643570" y="142852"/>
            <a:ext cx="3318933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EF33F83"/>
          <p:cNvPicPr>
            <a:picLocks noChangeAspect="1" noChangeArrowheads="1"/>
          </p:cNvPicPr>
          <p:nvPr/>
        </p:nvPicPr>
        <p:blipFill>
          <a:blip r:embed="rId4" cstate="print"/>
          <a:srcRect l="25783" t="2873" r="30362" b="59387"/>
          <a:stretch>
            <a:fillRect/>
          </a:stretch>
        </p:blipFill>
        <p:spPr bwMode="auto">
          <a:xfrm rot="16200000">
            <a:off x="6226195" y="1654171"/>
            <a:ext cx="226377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81FA9BCC"/>
          <p:cNvPicPr>
            <a:picLocks noChangeAspect="1" noChangeArrowheads="1"/>
          </p:cNvPicPr>
          <p:nvPr/>
        </p:nvPicPr>
        <p:blipFill>
          <a:blip r:embed="rId5" cstate="print"/>
          <a:srcRect l="30121" r="25301" b="56313"/>
          <a:stretch>
            <a:fillRect/>
          </a:stretch>
        </p:blipFill>
        <p:spPr bwMode="auto">
          <a:xfrm rot="5400000">
            <a:off x="6250793" y="4036223"/>
            <a:ext cx="221457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15988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357562"/>
            <a:ext cx="8339166" cy="2722563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first molar</a:t>
            </a:r>
          </a:p>
          <a:p>
            <a:pPr algn="just" rtl="0"/>
            <a:r>
              <a:rPr lang="en-US" dirty="0" err="1" smtClean="0">
                <a:solidFill>
                  <a:schemeClr val="accent2"/>
                </a:solidFill>
              </a:rPr>
              <a:t>Mesiopalatal</a:t>
            </a:r>
            <a:r>
              <a:rPr lang="en-US" dirty="0" smtClean="0">
                <a:solidFill>
                  <a:schemeClr val="accent2"/>
                </a:solidFill>
              </a:rPr>
              <a:t> cusp touch the </a:t>
            </a:r>
            <a:r>
              <a:rPr lang="en-US" dirty="0" err="1" smtClean="0">
                <a:solidFill>
                  <a:schemeClr val="accent2"/>
                </a:solidFill>
              </a:rPr>
              <a:t>occlusal</a:t>
            </a:r>
            <a:r>
              <a:rPr lang="en-US" dirty="0" smtClean="0">
                <a:solidFill>
                  <a:schemeClr val="accent2"/>
                </a:solidFill>
              </a:rPr>
              <a:t> plane</a:t>
            </a:r>
          </a:p>
          <a:p>
            <a:pPr algn="just" rtl="0"/>
            <a:r>
              <a:rPr lang="en-US" dirty="0" smtClean="0">
                <a:cs typeface="Arial" pitchFamily="34" charset="0"/>
              </a:rPr>
              <a:t>The facial surface 1</a:t>
            </a:r>
            <a:r>
              <a:rPr lang="en-US" baseline="30000" dirty="0" smtClean="0">
                <a:cs typeface="Arial" pitchFamily="34" charset="0"/>
              </a:rPr>
              <a:t>st</a:t>
            </a:r>
            <a:r>
              <a:rPr lang="en-US" dirty="0" smtClean="0">
                <a:cs typeface="Arial" pitchFamily="34" charset="0"/>
              </a:rPr>
              <a:t> molar must harmonies with 1</a:t>
            </a:r>
            <a:r>
              <a:rPr lang="en-US" baseline="30000" dirty="0" smtClean="0">
                <a:cs typeface="Arial" pitchFamily="34" charset="0"/>
              </a:rPr>
              <a:t>st  and </a:t>
            </a:r>
            <a:r>
              <a:rPr lang="en-US" dirty="0" smtClean="0">
                <a:cs typeface="Arial" pitchFamily="34" charset="0"/>
              </a:rPr>
              <a:t>2</a:t>
            </a:r>
            <a:r>
              <a:rPr lang="en-US" baseline="30000" dirty="0" smtClean="0">
                <a:cs typeface="Arial" pitchFamily="34" charset="0"/>
              </a:rPr>
              <a:t>nd</a:t>
            </a:r>
            <a:r>
              <a:rPr lang="en-US" dirty="0" smtClean="0">
                <a:cs typeface="Arial" pitchFamily="34" charset="0"/>
              </a:rPr>
              <a:t> premolar</a:t>
            </a:r>
          </a:p>
          <a:p>
            <a:pPr algn="just" rtl="0"/>
            <a:r>
              <a:rPr lang="en-US" dirty="0" smtClean="0">
                <a:cs typeface="Arial" pitchFamily="34" charset="0"/>
              </a:rPr>
              <a:t>Palatal cusp over crest of </a:t>
            </a:r>
            <a:r>
              <a:rPr lang="en-US" dirty="0" err="1" smtClean="0">
                <a:cs typeface="Arial" pitchFamily="34" charset="0"/>
              </a:rPr>
              <a:t>mandibular</a:t>
            </a:r>
            <a:r>
              <a:rPr lang="en-US" dirty="0" smtClean="0">
                <a:cs typeface="Arial" pitchFamily="34" charset="0"/>
              </a:rPr>
              <a:t> ridge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second molar</a:t>
            </a:r>
          </a:p>
          <a:p>
            <a:pPr algn="just" rtl="0"/>
            <a:r>
              <a:rPr lang="en-US" dirty="0" smtClean="0">
                <a:solidFill>
                  <a:schemeClr val="accent2"/>
                </a:solidFill>
              </a:rPr>
              <a:t>All four cusps are above the </a:t>
            </a:r>
            <a:r>
              <a:rPr lang="en-US" dirty="0" err="1" smtClean="0">
                <a:solidFill>
                  <a:schemeClr val="accent2"/>
                </a:solidFill>
              </a:rPr>
              <a:t>occlusal</a:t>
            </a:r>
            <a:r>
              <a:rPr lang="en-US" dirty="0" smtClean="0">
                <a:solidFill>
                  <a:schemeClr val="accent2"/>
                </a:solidFill>
              </a:rPr>
              <a:t> plane</a:t>
            </a:r>
          </a:p>
          <a:p>
            <a:pPr algn="just" rtl="0"/>
            <a:r>
              <a:rPr lang="en-US" dirty="0" smtClean="0">
                <a:cs typeface="Arial" pitchFamily="34" charset="0"/>
              </a:rPr>
              <a:t>The facial surface of 2</a:t>
            </a:r>
            <a:r>
              <a:rPr lang="en-US" baseline="30000" dirty="0" smtClean="0">
                <a:cs typeface="Arial" pitchFamily="34" charset="0"/>
              </a:rPr>
              <a:t>nd</a:t>
            </a:r>
            <a:r>
              <a:rPr lang="en-US" dirty="0" smtClean="0">
                <a:cs typeface="Arial" pitchFamily="34" charset="0"/>
              </a:rPr>
              <a:t>  molar must harmonies with 1</a:t>
            </a:r>
            <a:r>
              <a:rPr lang="en-US" baseline="30000" dirty="0" smtClean="0">
                <a:cs typeface="Arial" pitchFamily="34" charset="0"/>
              </a:rPr>
              <a:t>st</a:t>
            </a:r>
            <a:r>
              <a:rPr lang="en-US" dirty="0" smtClean="0">
                <a:cs typeface="Arial" pitchFamily="34" charset="0"/>
              </a:rPr>
              <a:t> molar</a:t>
            </a: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31229" t="15215" r="10866" b="46176"/>
          <a:stretch>
            <a:fillRect/>
          </a:stretch>
        </p:blipFill>
        <p:spPr bwMode="auto">
          <a:xfrm>
            <a:off x="4214810" y="1000108"/>
            <a:ext cx="4714908" cy="2356703"/>
          </a:xfrm>
          <a:prstGeom prst="rect">
            <a:avLst/>
          </a:prstGeom>
          <a:noFill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786214" cy="193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0042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3202515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41867" y="3071810"/>
            <a:ext cx="8387851" cy="2795590"/>
          </a:xfrm>
          <a:noFill/>
          <a:ln/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Lower first premolar</a:t>
            </a:r>
          </a:p>
          <a:p>
            <a:pPr algn="l" rtl="0"/>
            <a:r>
              <a:rPr lang="en-US" dirty="0" smtClean="0"/>
              <a:t>Long axis of tooth perpendicular to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/>
            <a:r>
              <a:rPr lang="en-US" dirty="0" err="1" smtClean="0"/>
              <a:t>Buccal</a:t>
            </a:r>
            <a:r>
              <a:rPr lang="en-US" dirty="0" smtClean="0"/>
              <a:t> cusp above the </a:t>
            </a:r>
            <a:r>
              <a:rPr lang="en-US" dirty="0" err="1" smtClean="0"/>
              <a:t>occlusal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Lingual cusp is below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Lower second premolar</a:t>
            </a:r>
          </a:p>
          <a:p>
            <a:pPr algn="l" rtl="0"/>
            <a:r>
              <a:rPr lang="en-US" dirty="0" smtClean="0"/>
              <a:t>Long axis of tooth perpendicular to the </a:t>
            </a:r>
            <a:r>
              <a:rPr lang="en-US" dirty="0" err="1" smtClean="0"/>
              <a:t>occlusal</a:t>
            </a:r>
            <a:r>
              <a:rPr lang="en-US" dirty="0" smtClean="0"/>
              <a:t> plane.</a:t>
            </a:r>
          </a:p>
          <a:p>
            <a:pPr algn="l" rtl="0"/>
            <a:r>
              <a:rPr lang="en-US" dirty="0" err="1" smtClean="0"/>
              <a:t>Buccal</a:t>
            </a:r>
            <a:r>
              <a:rPr lang="en-US" dirty="0" smtClean="0"/>
              <a:t> and palatal cusps above the </a:t>
            </a:r>
            <a:r>
              <a:rPr lang="en-US" dirty="0" err="1" smtClean="0"/>
              <a:t>occlusal</a:t>
            </a:r>
            <a:r>
              <a:rPr lang="en-US" dirty="0" smtClean="0"/>
              <a:t> plane</a:t>
            </a:r>
          </a:p>
          <a:p>
            <a:pPr algn="l" rtl="0"/>
            <a:endParaRPr lang="en-US" dirty="0" smtClean="0">
              <a:solidFill>
                <a:srgbClr val="00B050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5" name="Picture 10" descr="Curve of Spee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4500562" y="714356"/>
            <a:ext cx="44196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962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357562"/>
            <a:ext cx="8339166" cy="27225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first molar</a:t>
            </a:r>
          </a:p>
          <a:p>
            <a:pPr algn="just" rtl="0"/>
            <a:r>
              <a:rPr lang="en-US" dirty="0" smtClean="0">
                <a:solidFill>
                  <a:schemeClr val="accent2"/>
                </a:solidFill>
              </a:rPr>
              <a:t>All cusps above the </a:t>
            </a:r>
            <a:r>
              <a:rPr lang="en-US" dirty="0" err="1" smtClean="0">
                <a:solidFill>
                  <a:schemeClr val="accent2"/>
                </a:solidFill>
              </a:rPr>
              <a:t>occlusal</a:t>
            </a:r>
            <a:r>
              <a:rPr lang="en-US" dirty="0" smtClean="0">
                <a:solidFill>
                  <a:schemeClr val="accent2"/>
                </a:solidFill>
              </a:rPr>
              <a:t> plane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 second molar</a:t>
            </a:r>
          </a:p>
          <a:p>
            <a:pPr algn="just" rtl="0"/>
            <a:r>
              <a:rPr lang="en-US" dirty="0" smtClean="0">
                <a:solidFill>
                  <a:schemeClr val="accent2"/>
                </a:solidFill>
              </a:rPr>
              <a:t>All four cusps are above the </a:t>
            </a:r>
            <a:r>
              <a:rPr lang="en-US" dirty="0" err="1" smtClean="0">
                <a:solidFill>
                  <a:schemeClr val="accent2"/>
                </a:solidFill>
              </a:rPr>
              <a:t>occlusal</a:t>
            </a:r>
            <a:r>
              <a:rPr lang="en-US" dirty="0" smtClean="0">
                <a:solidFill>
                  <a:schemeClr val="accent2"/>
                </a:solidFill>
              </a:rPr>
              <a:t> plane</a:t>
            </a:r>
          </a:p>
        </p:txBody>
      </p:sp>
      <p:pic>
        <p:nvPicPr>
          <p:cNvPr id="5" name="Picture 10" descr="Curve of Spee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4810" y="714356"/>
            <a:ext cx="44196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2482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785786" y="4000504"/>
            <a:ext cx="76200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rtl="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Remove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the wax on one side of the maxillary </a:t>
            </a:r>
            <a:r>
              <a:rPr lang="en-US" sz="2400" dirty="0" err="1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baseplate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rtl="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rim is left intact on the opposite side because this will help you to maintain the location of the </a:t>
            </a:r>
            <a:r>
              <a:rPr lang="en-US" sz="2400" dirty="0" err="1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occlusal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plane.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 rtl="0" eaLnBrk="1" hangingPunct="1"/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4357686" y="928670"/>
            <a:ext cx="3643338" cy="27708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Position of teeth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757757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3800" b="1" dirty="0" smtClean="0">
                <a:solidFill>
                  <a:schemeClr val="accent2">
                    <a:lumMod val="50000"/>
                  </a:schemeClr>
                </a:solidFill>
              </a:rPr>
              <a:t>Anterior teeth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Incisive papilla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Aid in determining the mid line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Labial surfaces of the central incisors are usually 8-10 mm in front of the papillae (distance increase with excessive bone loss) </a:t>
            </a:r>
          </a:p>
          <a:p>
            <a:pPr marL="514350" indent="-514350" algn="just" rtl="0">
              <a:buFont typeface="+mj-lt"/>
              <a:buAutoNum type="arabicPeriod" startAt="2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l" rtl="0"/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 rtl="0"/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256"/>
            <a:ext cx="23622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3116"/>
            <a:ext cx="2357454" cy="19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857224" y="3500438"/>
            <a:ext cx="7467600" cy="24929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algn="just" rtl="0" eaLnBrk="1" hangingPunct="1"/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 the teeth on the maxillary right side so that the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mesiolingual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cusp of the maxillary first molar rests in the central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fossa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 the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mandibular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first molar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rtl="0" eaLnBrk="1" hangingPunct="1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 the teeth so that the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buccal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surfaces of the premolar(s) and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mesial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cusp of the first molar line up with the mid-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buccal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surface of the canine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rtl="0" eaLnBrk="1" hangingPunct="1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distobuccal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cusp of the first molar should deviate approximately 20</a:t>
            </a:r>
            <a:r>
              <a:rPr lang="en-US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from this plane and the second molar will fall along this plane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502790" name="Picture 6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838200" y="428604"/>
            <a:ext cx="3733800" cy="2887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02791" name="Picture 7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4724400" y="436541"/>
            <a:ext cx="3581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43" y="5715016"/>
            <a:ext cx="350045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85800" y="428604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8604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642910" y="3214686"/>
            <a:ext cx="7772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rtl="0" eaLnBrk="1" hangingPunct="1">
              <a:buFont typeface="Arial" pitchFamily="34" charset="0"/>
              <a:buChar char="•"/>
            </a:pPr>
            <a:r>
              <a:rPr lang="en-US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Remove 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enough wax to allow setting most of the </a:t>
            </a:r>
            <a:r>
              <a:rPr lang="en-US" sz="18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posterior.</a:t>
            </a:r>
          </a:p>
          <a:p>
            <a:pPr algn="just" rtl="0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rtl="0" eaLnBrk="1" hangingPunct="1"/>
            <a:r>
              <a:rPr lang="en-US" sz="18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1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642910" y="3571876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lum bright="-42000" contrast="24000"/>
          </a:blip>
          <a:srcRect/>
          <a:stretch>
            <a:fillRect/>
          </a:stretch>
        </p:blipFill>
        <p:spPr bwMode="auto">
          <a:xfrm>
            <a:off x="4576762" y="3571876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642910" y="6211669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Check the position of the teeth over the crest of the ridge.</a:t>
            </a:r>
            <a:endParaRPr lang="ar-IQ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42"/>
            <a:ext cx="2800357" cy="184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19789"/>
            <a:ext cx="2786082" cy="190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72008"/>
            <a:ext cx="2795595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571472" y="714356"/>
            <a:ext cx="507209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dirty="0" err="1" smtClean="0"/>
              <a:t>Buccal</a:t>
            </a:r>
            <a:r>
              <a:rPr lang="en-US" dirty="0" smtClean="0"/>
              <a:t> cusp of the lower 1</a:t>
            </a:r>
            <a:r>
              <a:rPr lang="en-US" baseline="30000" dirty="0" smtClean="0"/>
              <a:t>st</a:t>
            </a:r>
            <a:r>
              <a:rPr lang="en-US" dirty="0" smtClean="0"/>
              <a:t> premolar contacts the </a:t>
            </a:r>
            <a:r>
              <a:rPr lang="en-US" dirty="0" err="1" smtClean="0"/>
              <a:t>mesial</a:t>
            </a:r>
            <a:r>
              <a:rPr lang="en-US" dirty="0" smtClean="0"/>
              <a:t> marginal ridge of the upper 1</a:t>
            </a:r>
            <a:r>
              <a:rPr lang="en-US" baseline="30000" dirty="0" smtClean="0"/>
              <a:t>st</a:t>
            </a:r>
            <a:r>
              <a:rPr lang="en-US" dirty="0" smtClean="0"/>
              <a:t> premolar.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dirty="0" err="1" smtClean="0"/>
              <a:t>Buccal</a:t>
            </a:r>
            <a:r>
              <a:rPr lang="en-US" dirty="0" smtClean="0"/>
              <a:t> cusp of the lower 2</a:t>
            </a:r>
            <a:r>
              <a:rPr lang="en-US" baseline="30000" dirty="0" smtClean="0"/>
              <a:t>nd</a:t>
            </a:r>
            <a:r>
              <a:rPr lang="en-US" dirty="0" smtClean="0"/>
              <a:t> premolar contacts the </a:t>
            </a:r>
            <a:r>
              <a:rPr lang="en-US" dirty="0" err="1" smtClean="0"/>
              <a:t>fossa</a:t>
            </a:r>
            <a:r>
              <a:rPr lang="en-US" dirty="0" smtClean="0"/>
              <a:t> between two upper premolars.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dirty="0" err="1" smtClean="0"/>
              <a:t>Mesio</a:t>
            </a:r>
            <a:r>
              <a:rPr lang="en-US" dirty="0" smtClean="0"/>
              <a:t> </a:t>
            </a:r>
            <a:r>
              <a:rPr lang="en-US" dirty="0" err="1" smtClean="0"/>
              <a:t>buccal</a:t>
            </a:r>
            <a:r>
              <a:rPr lang="en-US" dirty="0" smtClean="0"/>
              <a:t> cusp of the lower 1</a:t>
            </a:r>
            <a:r>
              <a:rPr lang="en-US" baseline="30000" dirty="0" smtClean="0"/>
              <a:t>st</a:t>
            </a:r>
            <a:r>
              <a:rPr lang="en-US" dirty="0" smtClean="0"/>
              <a:t> molar occludes in the </a:t>
            </a:r>
            <a:r>
              <a:rPr lang="en-US" dirty="0" err="1" smtClean="0"/>
              <a:t>fossa</a:t>
            </a:r>
            <a:r>
              <a:rPr lang="en-US" dirty="0" smtClean="0"/>
              <a:t> between upper 2</a:t>
            </a:r>
            <a:r>
              <a:rPr lang="en-US" baseline="30000" dirty="0" smtClean="0"/>
              <a:t>nd</a:t>
            </a:r>
            <a:r>
              <a:rPr lang="en-US" dirty="0" smtClean="0"/>
              <a:t> premolar and 1</a:t>
            </a:r>
            <a:r>
              <a:rPr lang="en-US" baseline="30000" dirty="0" smtClean="0"/>
              <a:t>st</a:t>
            </a:r>
            <a:r>
              <a:rPr lang="en-US" dirty="0" smtClean="0"/>
              <a:t> molar.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dirty="0" err="1" smtClean="0"/>
              <a:t>Mesio</a:t>
            </a:r>
            <a:r>
              <a:rPr lang="en-US" dirty="0" smtClean="0"/>
              <a:t> </a:t>
            </a:r>
            <a:r>
              <a:rPr lang="en-US" dirty="0" err="1" smtClean="0"/>
              <a:t>buccal</a:t>
            </a:r>
            <a:r>
              <a:rPr lang="en-US" dirty="0" smtClean="0"/>
              <a:t> cusp of the lower 2</a:t>
            </a:r>
            <a:r>
              <a:rPr lang="en-US" baseline="30000" dirty="0" smtClean="0"/>
              <a:t>nd</a:t>
            </a:r>
            <a:r>
              <a:rPr lang="en-US" dirty="0" smtClean="0"/>
              <a:t> molar occludes in the </a:t>
            </a:r>
            <a:r>
              <a:rPr lang="en-US" dirty="0" err="1" smtClean="0"/>
              <a:t>fossa</a:t>
            </a:r>
            <a:r>
              <a:rPr lang="en-US" dirty="0" smtClean="0"/>
              <a:t> between upper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molars.</a:t>
            </a:r>
          </a:p>
          <a:p>
            <a:pPr algn="just" rtl="0"/>
            <a:endParaRPr lang="en-US" dirty="0" smtClean="0"/>
          </a:p>
          <a:p>
            <a:pPr algn="just" rtl="0"/>
            <a:endParaRPr lang="ar-IQ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1785918" y="3769224"/>
            <a:ext cx="3714744" cy="27705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762000" y="762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685800" y="3692525"/>
            <a:ext cx="7620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2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99720" name="Picture 8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785786" y="3714752"/>
            <a:ext cx="3571900" cy="281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43504" y="1000108"/>
            <a:ext cx="32682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157" y="1345091"/>
            <a:ext cx="34287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851"/>
            <a:ext cx="3429000" cy="25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ar-IQ" dirty="0" err="1" smtClean="0"/>
              <a:t>rrangement</a:t>
            </a:r>
            <a:r>
              <a:rPr lang="ar-IQ" dirty="0" smtClean="0"/>
              <a:t> </a:t>
            </a:r>
            <a:r>
              <a:rPr lang="ar-IQ" dirty="0" err="1" smtClean="0"/>
              <a:t>for</a:t>
            </a:r>
            <a:r>
              <a:rPr lang="ar-IQ" dirty="0" smtClean="0"/>
              <a:t> </a:t>
            </a:r>
            <a:r>
              <a:rPr lang="ar-IQ" dirty="0" err="1" smtClean="0"/>
              <a:t>class</a:t>
            </a:r>
            <a:r>
              <a:rPr lang="ar-IQ" dirty="0" smtClean="0"/>
              <a:t> ii&amp; </a:t>
            </a:r>
            <a:r>
              <a:rPr lang="ar-IQ" dirty="0" err="1" smtClean="0"/>
              <a:t>class</a:t>
            </a:r>
            <a:r>
              <a:rPr lang="ar-IQ" dirty="0" smtClean="0"/>
              <a:t> iii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4920258" cy="1980145"/>
          </a:xfrm>
        </p:spPr>
        <p:txBody>
          <a:bodyPr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en-US" dirty="0" smtClean="0">
                <a:cs typeface="+mj-cs"/>
              </a:rPr>
              <a:t>class II</a:t>
            </a:r>
          </a:p>
          <a:p>
            <a:pPr algn="just" rtl="0"/>
            <a:r>
              <a:rPr lang="en-US" dirty="0" smtClean="0">
                <a:cs typeface="+mj-cs"/>
              </a:rPr>
              <a:t>Molar relation class I</a:t>
            </a:r>
          </a:p>
          <a:p>
            <a:pPr algn="just" rtl="0"/>
            <a:r>
              <a:rPr lang="en-US" dirty="0" smtClean="0">
                <a:cs typeface="+mj-cs"/>
              </a:rPr>
              <a:t>Maxillary anterior teeth larger or mandibular anterior teeth smaller</a:t>
            </a:r>
          </a:p>
          <a:p>
            <a:pPr algn="just" rtl="0"/>
            <a:r>
              <a:rPr lang="en-US" dirty="0" smtClean="0">
                <a:cs typeface="+mj-cs"/>
              </a:rPr>
              <a:t>Mandibular 1</a:t>
            </a:r>
            <a:r>
              <a:rPr lang="en-US" baseline="30000" dirty="0" smtClean="0">
                <a:cs typeface="+mj-cs"/>
              </a:rPr>
              <a:t>st</a:t>
            </a:r>
            <a:r>
              <a:rPr lang="en-US" dirty="0" smtClean="0">
                <a:cs typeface="+mj-cs"/>
              </a:rPr>
              <a:t> premolar eliminated if needed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06079"/>
            <a:ext cx="3428749" cy="25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4385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60" y="134076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/>
              <a:t>Class III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/>
              <a:t>Molar relation class I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/>
              <a:t>Mandibular anterior teeth larger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/>
              <a:t>Maxillary 1st premolar </a:t>
            </a:r>
            <a:r>
              <a:rPr lang="en-US" sz="2400" dirty="0" smtClean="0"/>
              <a:t>eliminated if needed</a:t>
            </a:r>
            <a:endParaRPr lang="en-US" sz="2400" dirty="0"/>
          </a:p>
        </p:txBody>
      </p:sp>
      <p:pic>
        <p:nvPicPr>
          <p:cNvPr id="2050" name="Picture 2" descr="C:\Users\DrWameedh's Family\Desktop\caring-for-den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390900" cy="32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3779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3657600" y="12954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3962400" y="23622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953000" y="6858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2438400" y="36576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6477000" y="3810000"/>
            <a:ext cx="121285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3200400" y="22098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38" name="Text Box 10"/>
          <p:cNvSpPr txBox="1">
            <a:spLocks noChangeArrowheads="1"/>
          </p:cNvSpPr>
          <p:nvPr/>
        </p:nvSpPr>
        <p:spPr bwMode="auto">
          <a:xfrm>
            <a:off x="6934200" y="6858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9CEA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1371600" y="41910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1828800" y="10668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E1A7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41" name="Text Box 13"/>
          <p:cNvSpPr txBox="1">
            <a:spLocks noChangeArrowheads="1"/>
          </p:cNvSpPr>
          <p:nvPr/>
        </p:nvSpPr>
        <p:spPr bwMode="auto">
          <a:xfrm>
            <a:off x="5715000" y="25908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4953000" y="1600200"/>
            <a:ext cx="92868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2293938" y="5105400"/>
            <a:ext cx="395605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2673350" y="5562600"/>
            <a:ext cx="395605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3206750" y="5918200"/>
            <a:ext cx="395605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785794"/>
            <a:ext cx="6267464" cy="5786478"/>
          </a:xfrm>
        </p:spPr>
        <p:txBody>
          <a:bodyPr>
            <a:normAutofit fontScale="85000" lnSpcReduction="20000"/>
          </a:bodyPr>
          <a:lstStyle/>
          <a:p>
            <a:pPr marL="514350" indent="-514350" algn="just" rtl="0">
              <a:buFont typeface="+mj-lt"/>
              <a:buAutoNum type="arabicPeriod" startAt="2"/>
            </a:pPr>
            <a:r>
              <a:rPr lang="en-US" b="1" dirty="0" smtClean="0">
                <a:solidFill>
                  <a:schemeClr val="accent6"/>
                </a:solidFill>
              </a:rPr>
              <a:t>Lip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Labial surfaces &amp;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incisal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edges of the teeth are anterior to the tissues at the reflection, where the denture borders would be placed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Tone of the skin of the lips</a:t>
            </a:r>
          </a:p>
          <a:p>
            <a:pPr marL="514350" indent="-514350" algn="just" rtl="0">
              <a:buFont typeface="+mj-lt"/>
              <a:buAutoNum type="arabicPeriod" startAt="3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 rtl="0">
              <a:buFont typeface="+mj-lt"/>
              <a:buAutoNum type="arabicPeriod" startAt="3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 rtl="0"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6"/>
                </a:solidFill>
              </a:rPr>
              <a:t>Crest of the ridge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Upper anterior teeth anterior to the crest of the upper ridge</a:t>
            </a:r>
          </a:p>
          <a:p>
            <a:pPr marL="514350" indent="-514350" algn="just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Lower anterior teeth over the crest of the lower ridge</a:t>
            </a:r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42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257800"/>
            <a:ext cx="21431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4194" y="2214554"/>
            <a:ext cx="2366962" cy="16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900502"/>
            <a:ext cx="21431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/>
          <p:nvPr/>
        </p:nvGrpSpPr>
        <p:grpSpPr>
          <a:xfrm>
            <a:off x="381000" y="381000"/>
            <a:ext cx="8305800" cy="6151348"/>
            <a:chOff x="1676400" y="838200"/>
            <a:chExt cx="6172200" cy="5619750"/>
          </a:xfrm>
        </p:grpSpPr>
        <p:graphicFrame>
          <p:nvGraphicFramePr>
            <p:cNvPr id="607234" name="Object 2"/>
            <p:cNvGraphicFramePr>
              <a:graphicFrameLocks noChangeAspect="1"/>
            </p:cNvGraphicFramePr>
            <p:nvPr/>
          </p:nvGraphicFramePr>
          <p:xfrm>
            <a:off x="1676400" y="3505200"/>
            <a:ext cx="5135563" cy="2952750"/>
          </p:xfrm>
          <a:graphic>
            <a:graphicData uri="http://schemas.openxmlformats.org/presentationml/2006/ole">
              <p:oleObj spid="_x0000_s19458" name="Photo Editor Photo" r:id="rId4" imgW="5133333" imgH="2952381" progId="">
                <p:embed/>
              </p:oleObj>
            </a:graphicData>
          </a:graphic>
        </p:graphicFrame>
        <p:sp>
          <p:nvSpPr>
            <p:cNvPr id="607235" name="Text Box 3"/>
            <p:cNvSpPr txBox="1">
              <a:spLocks noChangeArrowheads="1"/>
            </p:cNvSpPr>
            <p:nvPr/>
          </p:nvSpPr>
          <p:spPr bwMode="auto">
            <a:xfrm>
              <a:off x="2209800" y="3733800"/>
              <a:ext cx="2333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FrnkGothITC Bk BT" pitchFamily="34" charset="0"/>
                </a:rPr>
                <a:t>The teeth set too far labially giving</a:t>
              </a:r>
            </a:p>
            <a:p>
              <a:pPr algn="ctr"/>
              <a:r>
                <a:rPr lang="en-US" sz="1000">
                  <a:latin typeface="FrnkGothITC Bk BT" pitchFamily="34" charset="0"/>
                </a:rPr>
                <a:t>the lips a “pouched out”appearance.</a:t>
              </a:r>
            </a:p>
          </p:txBody>
        </p:sp>
        <p:sp>
          <p:nvSpPr>
            <p:cNvPr id="607236" name="Rectangle 4"/>
            <p:cNvSpPr>
              <a:spLocks noChangeArrowheads="1"/>
            </p:cNvSpPr>
            <p:nvPr/>
          </p:nvSpPr>
          <p:spPr bwMode="auto">
            <a:xfrm>
              <a:off x="6705600" y="3483563"/>
              <a:ext cx="1143000" cy="297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7237" name="Text Box 5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2287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FrnkGothITC Bk BT" pitchFamily="34" charset="0"/>
                </a:rPr>
                <a:t>The teeth set too far </a:t>
              </a:r>
              <a:r>
                <a:rPr lang="en-US" sz="1000" dirty="0" err="1">
                  <a:latin typeface="FrnkGothITC Bk BT" pitchFamily="34" charset="0"/>
                </a:rPr>
                <a:t>lingually</a:t>
              </a:r>
              <a:r>
                <a:rPr lang="en-US" sz="1000" dirty="0">
                  <a:latin typeface="FrnkGothITC Bk BT" pitchFamily="34" charset="0"/>
                </a:rPr>
                <a:t> giving</a:t>
              </a:r>
            </a:p>
            <a:p>
              <a:r>
                <a:rPr lang="en-US" sz="1000" dirty="0">
                  <a:latin typeface="FrnkGothITC Bk BT" pitchFamily="34" charset="0"/>
                </a:rPr>
                <a:t>the lips a “dished in” appearance.</a:t>
              </a:r>
            </a:p>
          </p:txBody>
        </p:sp>
        <p:graphicFrame>
          <p:nvGraphicFramePr>
            <p:cNvPr id="607238" name="Object 6"/>
            <p:cNvGraphicFramePr>
              <a:graphicFrameLocks noChangeAspect="1"/>
            </p:cNvGraphicFramePr>
            <p:nvPr/>
          </p:nvGraphicFramePr>
          <p:xfrm>
            <a:off x="1676400" y="838200"/>
            <a:ext cx="5154613" cy="2800350"/>
          </p:xfrm>
          <a:graphic>
            <a:graphicData uri="http://schemas.openxmlformats.org/presentationml/2006/ole">
              <p:oleObj spid="_x0000_s19459" name="Photo Editor Photo" r:id="rId5" imgW="5152381" imgH="2800741" progId="">
                <p:embed/>
              </p:oleObj>
            </a:graphicData>
          </a:graphic>
        </p:graphicFrame>
        <p:sp>
          <p:nvSpPr>
            <p:cNvPr id="607239" name="Rectangle 7"/>
            <p:cNvSpPr>
              <a:spLocks noChangeArrowheads="1"/>
            </p:cNvSpPr>
            <p:nvPr/>
          </p:nvSpPr>
          <p:spPr bwMode="auto">
            <a:xfrm>
              <a:off x="6781800" y="838200"/>
              <a:ext cx="1066800" cy="2819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7240" name="Text Box 8"/>
            <p:cNvSpPr txBox="1">
              <a:spLocks noChangeArrowheads="1"/>
            </p:cNvSpPr>
            <p:nvPr/>
          </p:nvSpPr>
          <p:spPr bwMode="auto">
            <a:xfrm>
              <a:off x="2362200" y="1143000"/>
              <a:ext cx="2012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latin typeface="FrnkGothITC Bk BT" pitchFamily="34" charset="0"/>
                </a:rPr>
                <a:t>The occlusal rims contoured to</a:t>
              </a:r>
            </a:p>
            <a:p>
              <a:r>
                <a:rPr lang="en-US" sz="1000">
                  <a:latin typeface="FrnkGothITC Bk BT" pitchFamily="34" charset="0"/>
                </a:rPr>
                <a:t>hold the lips in proper position.</a:t>
              </a:r>
              <a:endParaRPr lang="en-US" sz="1000" b="0">
                <a:latin typeface="FrnkGothITC Bk BT" pitchFamily="34" charset="0"/>
              </a:endParaRPr>
            </a:p>
          </p:txBody>
        </p:sp>
        <p:sp>
          <p:nvSpPr>
            <p:cNvPr id="607241" name="Text Box 9"/>
            <p:cNvSpPr txBox="1">
              <a:spLocks noChangeArrowheads="1"/>
            </p:cNvSpPr>
            <p:nvPr/>
          </p:nvSpPr>
          <p:spPr bwMode="auto">
            <a:xfrm>
              <a:off x="5486400" y="1143000"/>
              <a:ext cx="2266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FrnkGothITC Bk BT" pitchFamily="34" charset="0"/>
                </a:rPr>
                <a:t>The teeth properly set in the wax to</a:t>
              </a:r>
            </a:p>
            <a:p>
              <a:pPr algn="ctr"/>
              <a:r>
                <a:rPr lang="en-US" sz="1000">
                  <a:latin typeface="FrnkGothITC Bk BT" pitchFamily="34" charset="0"/>
                </a:rPr>
                <a:t>maintain desired labial fullness.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7"/>
            <a:ext cx="5438978" cy="250147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 bite: the vertical distance between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incisal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edges of maxillary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mandibular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teeth.</a:t>
            </a: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 jet: the horizontal distance between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incisal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edges of maxillary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mandibular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teeth.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abb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85728"/>
            <a:ext cx="2895600" cy="2705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57627"/>
            <a:ext cx="3461522" cy="28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466" y="3869308"/>
            <a:ext cx="3665254" cy="282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1917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02021" y="3861048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indent="-533400" algn="just" rtl="0">
              <a:defRPr/>
            </a:pPr>
            <a:r>
              <a:rPr lang="en-US" sz="2000" dirty="0">
                <a:solidFill>
                  <a:srgbClr val="00B050"/>
                </a:solidFill>
                <a:cs typeface="Arial" pitchFamily="34" charset="0"/>
              </a:rPr>
              <a:t>Upper central incisor</a:t>
            </a:r>
          </a:p>
          <a:p>
            <a:pPr marL="669925" indent="-533400" algn="just" rtl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Long axis shows slight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mesial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inclination.</a:t>
            </a:r>
          </a:p>
          <a:p>
            <a:pPr marL="669925" indent="-533400" algn="just" rtl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The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incisal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edge is on the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occlusal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plane.</a:t>
            </a:r>
          </a:p>
          <a:p>
            <a:pPr marL="669925" indent="-533400" algn="just" rtl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The neck of tooth should be slightly depressed.</a:t>
            </a:r>
          </a:p>
          <a:p>
            <a:pPr marL="669925" indent="-533400" algn="just" rtl="0">
              <a:defRPr/>
            </a:pPr>
            <a:r>
              <a:rPr lang="en-US" sz="2000" dirty="0">
                <a:solidFill>
                  <a:srgbClr val="00B050"/>
                </a:solidFill>
                <a:cs typeface="Arial" pitchFamily="34" charset="0"/>
              </a:rPr>
              <a:t>Upper lateral incisor</a:t>
            </a:r>
          </a:p>
          <a:p>
            <a:pPr marL="669925" indent="-533400" algn="just" rtl="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Long axis shows more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mesial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inclination.</a:t>
            </a:r>
          </a:p>
          <a:p>
            <a:pPr marL="669925" indent="-533400" algn="just" rtl="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The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incisal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edge is usually 0.5-1mm above the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occlusal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plane.</a:t>
            </a:r>
          </a:p>
          <a:p>
            <a:pPr marL="669925" indent="-533400" algn="just" rtl="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The neck of tooth depressed more than that of central incisor.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89" y="1412776"/>
            <a:ext cx="4639335" cy="21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23" y="1412777"/>
            <a:ext cx="4050565" cy="217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8261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-7143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itchFamily="18" charset="0"/>
              </a:rPr>
              <a:t>Techniques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214282" y="3212976"/>
            <a:ext cx="8715436" cy="1728192"/>
          </a:xfrm>
        </p:spPr>
        <p:txBody>
          <a:bodyPr>
            <a:normAutofit fontScale="92500" lnSpcReduction="20000"/>
          </a:bodyPr>
          <a:lstStyle/>
          <a:p>
            <a:pPr marL="669925" indent="-533400" algn="just" rtl="0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Upper canine</a:t>
            </a:r>
          </a:p>
          <a:p>
            <a:pPr marL="669925" indent="-533400" algn="just" rtl="0">
              <a:lnSpc>
                <a:spcPct val="90000"/>
              </a:lnSpc>
              <a:defRPr/>
            </a:pPr>
            <a:r>
              <a:rPr lang="en-US" sz="2400" dirty="0" smtClean="0">
                <a:cs typeface="Arial" pitchFamily="34" charset="0"/>
              </a:rPr>
              <a:t>The canine tooth is an important tooth in any tooth arrangement because it forms the corner of dental arch .</a:t>
            </a:r>
          </a:p>
          <a:p>
            <a:pPr marL="669925" indent="-533400" algn="just" rtl="0">
              <a:lnSpc>
                <a:spcPct val="90000"/>
              </a:lnSpc>
              <a:defRPr/>
            </a:pPr>
            <a:r>
              <a:rPr lang="en-US" sz="2400" dirty="0" smtClean="0">
                <a:cs typeface="Arial" pitchFamily="34" charset="0"/>
              </a:rPr>
              <a:t>The maxillary canine have two planes in the facial surface; the mesial plane should follow the contour of the anterior teeth while distal plane will be in line with posterior teeth. </a:t>
            </a:r>
          </a:p>
          <a:p>
            <a:pPr marL="669925" indent="-533400" algn="just" rtl="0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marL="669925" indent="-533400" algn="just" rtl="0">
              <a:lnSpc>
                <a:spcPct val="90000"/>
              </a:lnSpc>
              <a:defRPr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58" y="5103416"/>
            <a:ext cx="85725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indent="-533400" algn="just" rtl="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Long axis perpendicular to the </a:t>
            </a: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occlusal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 plane.</a:t>
            </a:r>
          </a:p>
          <a:p>
            <a:pPr marL="669925" indent="-533400" algn="just" rtl="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The cusp tip touch the </a:t>
            </a: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occlusal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 plane.</a:t>
            </a:r>
          </a:p>
          <a:p>
            <a:pPr marL="669925" indent="-533400" algn="just" rtl="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The neck of tooth should be prominent (support the corner of the mouth).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36712"/>
            <a:ext cx="882173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6982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" y="1988840"/>
            <a:ext cx="90638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6613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909</TotalTime>
  <Words>1450</Words>
  <Application>Microsoft Office PowerPoint</Application>
  <PresentationFormat>عرض على الشاشة (3:4)‏</PresentationFormat>
  <Paragraphs>170</Paragraphs>
  <Slides>36</Slides>
  <Notes>14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8" baseType="lpstr">
      <vt:lpstr>رحلة</vt:lpstr>
      <vt:lpstr>Photo Editor Photo</vt:lpstr>
      <vt:lpstr>Arrangement of artificial teeth for complete denture</vt:lpstr>
      <vt:lpstr> Arrangement of anterior teeth</vt:lpstr>
      <vt:lpstr>Position of teeth</vt:lpstr>
      <vt:lpstr>الشريحة 4</vt:lpstr>
      <vt:lpstr>الشريحة 5</vt:lpstr>
      <vt:lpstr>الشريحة 6</vt:lpstr>
      <vt:lpstr>Techniques</vt:lpstr>
      <vt:lpstr>Techniques</vt:lpstr>
      <vt:lpstr>الشريحة 9</vt:lpstr>
      <vt:lpstr>Techniques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 Arrangement of posterior teeth</vt:lpstr>
      <vt:lpstr>Position of teeth</vt:lpstr>
      <vt:lpstr>Position of teeth</vt:lpstr>
      <vt:lpstr>Position of teeth</vt:lpstr>
      <vt:lpstr>الشريحة 23</vt:lpstr>
      <vt:lpstr>الشريحة 24</vt:lpstr>
      <vt:lpstr>Techniques</vt:lpstr>
      <vt:lpstr>Techniques</vt:lpstr>
      <vt:lpstr>Techniques</vt:lpstr>
      <vt:lpstr>Techniques</vt:lpstr>
      <vt:lpstr>الشريحة 29</vt:lpstr>
      <vt:lpstr>الشريحة 30</vt:lpstr>
      <vt:lpstr>الشريحة 31</vt:lpstr>
      <vt:lpstr>الشريحة 32</vt:lpstr>
      <vt:lpstr>الشريحة 33</vt:lpstr>
      <vt:lpstr>Arrangement for class ii&amp; class iii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Arrangement of artificial teeth for complete denture</dc:title>
  <dc:creator>د.نادرة</dc:creator>
  <cp:lastModifiedBy>د.نادرة</cp:lastModifiedBy>
  <cp:revision>63</cp:revision>
  <dcterms:created xsi:type="dcterms:W3CDTF">2013-03-06T10:00:59Z</dcterms:created>
  <dcterms:modified xsi:type="dcterms:W3CDTF">2014-02-25T06:10:35Z</dcterms:modified>
</cp:coreProperties>
</file>