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1" r:id="rId1"/>
  </p:sldMasterIdLst>
  <p:notesMasterIdLst>
    <p:notesMasterId r:id="rId26"/>
  </p:notesMasterIdLst>
  <p:sldIdLst>
    <p:sldId id="256" r:id="rId2"/>
    <p:sldId id="260" r:id="rId3"/>
    <p:sldId id="268" r:id="rId4"/>
    <p:sldId id="262" r:id="rId5"/>
    <p:sldId id="263" r:id="rId6"/>
    <p:sldId id="269" r:id="rId7"/>
    <p:sldId id="261" r:id="rId8"/>
    <p:sldId id="265" r:id="rId9"/>
    <p:sldId id="266" r:id="rId10"/>
    <p:sldId id="267" r:id="rId11"/>
    <p:sldId id="270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7" r:id="rId23"/>
    <p:sldId id="285" r:id="rId24"/>
    <p:sldId id="286" r:id="rId25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0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B6DFB54-8631-4628-932F-71CFF69EB0D0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2FC9E2E-2CD6-4EEF-9E2A-4845DE38FE8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95E58-8E37-4BC4-B4A6-A2A5A63DE221}" type="slidenum">
              <a:rPr lang="ar-IQ"/>
              <a:pPr/>
              <a:t>23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46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ذو زاوية واحدة مخدوشة ودائرية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ثلث قائم الزاوية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10" name="شكل حر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شكل حر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46F326-45D3-4145-826A-59258368EEF4}" type="datetimeFigureOut">
              <a:rPr lang="ar-IQ" smtClean="0"/>
              <a:pPr/>
              <a:t>5/15/1435</a:t>
            </a:fld>
            <a:endParaRPr lang="ar-IQ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550F8F-8FCF-48CF-AA34-3A7CD4745931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2" name="مجموعة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شكل حر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شكل حر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1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r" rtl="1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r" rtl="1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rtl="0"/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Malignant lymphoma</a:t>
            </a:r>
            <a:endParaRPr lang="ar-IQ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Lymphocyte </a:t>
            </a:r>
            <a:r>
              <a:rPr lang="en-US" b="1" u="sng" dirty="0" smtClean="0">
                <a:solidFill>
                  <a:srgbClr val="FF0000"/>
                </a:solidFill>
              </a:rPr>
              <a:t>predominance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Uncommon</a:t>
            </a:r>
            <a:r>
              <a:rPr lang="en-US" b="1" dirty="0"/>
              <a:t>; young males with cervical or </a:t>
            </a:r>
            <a:r>
              <a:rPr lang="en-US" b="1" dirty="0" err="1"/>
              <a:t>axillary</a:t>
            </a:r>
            <a:r>
              <a:rPr lang="en-US" b="1" dirty="0"/>
              <a:t> </a:t>
            </a:r>
            <a:r>
              <a:rPr lang="en-US" b="1" dirty="0" err="1"/>
              <a:t>lymphadenopathy</a:t>
            </a:r>
            <a:r>
              <a:rPr lang="en-US" b="1" dirty="0"/>
              <a:t>; </a:t>
            </a:r>
            <a:r>
              <a:rPr lang="en-US" b="1" dirty="0" err="1" smtClean="0"/>
              <a:t>mediastinal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/>
              <a:t>Frequent L&amp;H (popcorn cell) variants in a background of follicular </a:t>
            </a:r>
            <a:r>
              <a:rPr lang="en-US" b="1" dirty="0" err="1"/>
              <a:t>dendritic</a:t>
            </a:r>
            <a:r>
              <a:rPr lang="en-US" b="1" dirty="0"/>
              <a:t> cells and reactive B cells;</a:t>
            </a:r>
            <a:endParaRPr lang="ar-IQ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-170152"/>
            <a:ext cx="7416824" cy="6994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sz="2800" b="1" u="sng" dirty="0" smtClean="0">
                <a:solidFill>
                  <a:srgbClr val="FF0000"/>
                </a:solidFill>
              </a:rPr>
              <a:t>Complication of HODGKIN  LYMPHOMA</a:t>
            </a:r>
            <a:endParaRPr lang="en-US" sz="2800" b="1" u="sng" dirty="0">
              <a:solidFill>
                <a:srgbClr val="FF0000"/>
              </a:solidFill>
            </a:endParaRP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Depression </a:t>
            </a:r>
            <a:r>
              <a:rPr lang="en-US" dirty="0"/>
              <a:t>of cell mediated immunity even after successful treatment.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Long </a:t>
            </a:r>
            <a:r>
              <a:rPr lang="en-US" dirty="0"/>
              <a:t>term survivors after chemotherapy or radiotherapy have higher risk of developing second cancer( AML, </a:t>
            </a:r>
            <a:r>
              <a:rPr lang="en-US" dirty="0" err="1"/>
              <a:t>Myelodysplastic</a:t>
            </a:r>
            <a:r>
              <a:rPr lang="en-US" dirty="0"/>
              <a:t> Syndrome, lung, breast stomach &amp; skin cancers).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</a:pPr>
            <a:r>
              <a:rPr lang="en-US" dirty="0" smtClean="0"/>
              <a:t>If </a:t>
            </a:r>
            <a:r>
              <a:rPr lang="en-US" dirty="0"/>
              <a:t>untreated, death within </a:t>
            </a:r>
            <a:r>
              <a:rPr lang="en-US" dirty="0" smtClean="0"/>
              <a:t>2 year . </a:t>
            </a:r>
            <a:r>
              <a:rPr lang="en-US" dirty="0"/>
              <a:t>With modern chemotherapy, 85% cure rate.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Non-Hodgkin`s lymphoma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General characters:</a:t>
            </a:r>
            <a:endParaRPr lang="ar-SA" sz="240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1.Monoclonal proliferation of single transformed cell arrested at a certain stage during transformation (or differentiation) with variable behaviour.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Lymphoid stem cells –Pre B cells—mature (peripheral) B cells—plasma cells.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Lymphoid stem cell—pre T—mature T (thymocyte).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2. Can be nodal (2/3</a:t>
            </a:r>
            <a:r>
              <a:rPr lang="en-US" sz="2400" baseline="30000"/>
              <a:t>rd</a:t>
            </a:r>
            <a:r>
              <a:rPr lang="en-US" sz="2400"/>
              <a:t>) or extranodal (1/3</a:t>
            </a:r>
            <a:r>
              <a:rPr lang="en-US" sz="2400" baseline="30000"/>
              <a:t>rd</a:t>
            </a:r>
            <a:r>
              <a:rPr lang="en-US" sz="2400"/>
              <a:t>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3.More than 80% are of B cell type.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/>
          <a:lstStyle/>
          <a:p>
            <a:pPr algn="l" rtl="0">
              <a:lnSpc>
                <a:spcPct val="90000"/>
              </a:lnSpc>
              <a:buNone/>
            </a:pPr>
            <a:r>
              <a:rPr lang="en-US" dirty="0" smtClean="0"/>
              <a:t>4- </a:t>
            </a:r>
            <a:r>
              <a:rPr lang="en-US" dirty="0"/>
              <a:t>They are heterogeneous group of tumors with wide range of clinical behavior (from low to high grade)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/>
              <a:t>5 - </a:t>
            </a:r>
            <a:r>
              <a:rPr lang="en-US" dirty="0"/>
              <a:t>Low grades , grow slowly, are often disseminated . High grade are usually </a:t>
            </a:r>
            <a:r>
              <a:rPr lang="en-US" dirty="0" err="1"/>
              <a:t>localised</a:t>
            </a:r>
            <a:r>
              <a:rPr lang="en-US" dirty="0"/>
              <a:t> , grow rapidly &amp; respond to chemotherapy</a:t>
            </a:r>
          </a:p>
          <a:p>
            <a:pPr algn="l" rtl="0">
              <a:lnSpc>
                <a:spcPct val="90000"/>
              </a:lnSpc>
            </a:pPr>
            <a:endParaRPr lang="en-US" dirty="0" smtClean="0"/>
          </a:p>
          <a:p>
            <a:pPr algn="l" rtl="0">
              <a:lnSpc>
                <a:spcPct val="90000"/>
              </a:lnSpc>
              <a:buNone/>
            </a:pPr>
            <a:r>
              <a:rPr lang="en-US" dirty="0" smtClean="0"/>
              <a:t>6-  </a:t>
            </a:r>
            <a:r>
              <a:rPr lang="en-US" dirty="0" err="1"/>
              <a:t>Immunophenotyping</a:t>
            </a:r>
            <a:r>
              <a:rPr lang="en-US" dirty="0"/>
              <a:t> by the use of monoclonal antibodies (C D  system)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200"/>
              <a:t>NHL-Classification ( W H O – 2001 )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Four main categories:</a:t>
            </a:r>
            <a:endParaRPr lang="ar-SA"/>
          </a:p>
          <a:p>
            <a:pPr algn="l" rtl="0"/>
            <a:r>
              <a:rPr lang="en-US"/>
              <a:t>1. Pre-B cell neoplasms (lymphoblastic ALL).</a:t>
            </a:r>
          </a:p>
          <a:p>
            <a:pPr algn="l" rtl="0"/>
            <a:r>
              <a:rPr lang="en-US"/>
              <a:t>2. Pre-T cell neoplasms (lymphoblastic).</a:t>
            </a:r>
          </a:p>
          <a:p>
            <a:pPr algn="l" rtl="0"/>
            <a:r>
              <a:rPr lang="en-US"/>
              <a:t>3. Peripheral B cell neoplasms.</a:t>
            </a:r>
          </a:p>
          <a:p>
            <a:pPr algn="l" rtl="0"/>
            <a:r>
              <a:rPr lang="en-US"/>
              <a:t>4. Peripheral T cell neoplasms.</a:t>
            </a:r>
            <a:endParaRPr lang="ar-SA"/>
          </a:p>
          <a:p>
            <a:pPr algn="l" rtl="0"/>
            <a:r>
              <a:rPr lang="en-US"/>
              <a:t>Pattern of growth in some B cell lymphomas can be follicular / or diffuse.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NHL- Classification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362200"/>
            <a:ext cx="8610600" cy="44958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1800" b="1"/>
              <a:t>I.  Precursor</a:t>
            </a:r>
            <a:r>
              <a:rPr lang="en-US" sz="1800"/>
              <a:t>   </a:t>
            </a:r>
            <a:r>
              <a:rPr lang="en-US" sz="1800" b="1"/>
              <a:t>B-Cell Neoplasms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Precuror-B lymphoblastic leukaemia/lymphoma.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</a:t>
            </a:r>
            <a:r>
              <a:rPr lang="en-US" sz="1800" b="1"/>
              <a:t>II.</a:t>
            </a:r>
            <a:r>
              <a:rPr lang="en-US" sz="1800"/>
              <a:t>  </a:t>
            </a:r>
            <a:r>
              <a:rPr lang="en-US" sz="1800" b="1"/>
              <a:t>Peripheral B-cell Neoplasms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Chronic lymphocytic leukaemia/small lymphocytic lymphoma. 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B-cell prolymphocytic leukaemia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Lymphoblastic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Splenic and nodal marginal zone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Extranodal marginal zone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Mantle 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Follicular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Marginal zone lymphoma /MALT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Hairy cell leukaemia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Plasmacytoma/plasma cell myeloma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Diffuse large B-cell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/>
              <a:t>   Burkitt`s lymphoma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NHL-Classification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00808"/>
            <a:ext cx="7997825" cy="4896544"/>
          </a:xfrm>
        </p:spPr>
        <p:txBody>
          <a:bodyPr>
            <a:normAutofit/>
          </a:bodyPr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800" b="1" dirty="0"/>
              <a:t>   </a:t>
            </a:r>
            <a:r>
              <a:rPr lang="en-US" sz="1800" b="1" dirty="0"/>
              <a:t>IV.  Peripheral T-Cell and NK-Cell </a:t>
            </a:r>
            <a:r>
              <a:rPr lang="en-US" sz="1800" b="1" dirty="0" err="1"/>
              <a:t>Neoplasms</a:t>
            </a:r>
            <a:endParaRPr lang="en-US" sz="1800" b="1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T-cell </a:t>
            </a:r>
            <a:r>
              <a:rPr lang="en-US" sz="1800" dirty="0" err="1"/>
              <a:t>prolymphocytic</a:t>
            </a:r>
            <a:r>
              <a:rPr lang="en-US" sz="1800" dirty="0"/>
              <a:t> </a:t>
            </a:r>
            <a:r>
              <a:rPr lang="en-US" sz="1800" dirty="0" err="1"/>
              <a:t>leukaemia</a:t>
            </a:r>
            <a:endParaRPr lang="en-US" sz="1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Large granular lymphocytic </a:t>
            </a:r>
            <a:r>
              <a:rPr lang="en-US" sz="1800" dirty="0" err="1"/>
              <a:t>leukaemia</a:t>
            </a:r>
            <a:endParaRPr lang="en-US" sz="1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Mycosis </a:t>
            </a:r>
            <a:r>
              <a:rPr lang="en-US" sz="1800" dirty="0" err="1"/>
              <a:t>fungoides</a:t>
            </a:r>
            <a:r>
              <a:rPr lang="en-US" sz="1800" dirty="0"/>
              <a:t>/</a:t>
            </a:r>
            <a:r>
              <a:rPr lang="en-US" sz="1800" dirty="0" err="1"/>
              <a:t>Sezary</a:t>
            </a:r>
            <a:r>
              <a:rPr lang="en-US" sz="1800" dirty="0"/>
              <a:t> syndrome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Peripheral T-cell </a:t>
            </a:r>
            <a:r>
              <a:rPr lang="en-US" sz="1800" dirty="0" err="1"/>
              <a:t>lymphoma,unspecified</a:t>
            </a:r>
            <a:endParaRPr lang="en-US" sz="1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  <a:r>
              <a:rPr lang="en-US" sz="1800" dirty="0" err="1"/>
              <a:t>Anaplastic</a:t>
            </a:r>
            <a:r>
              <a:rPr lang="en-US" sz="1800" dirty="0"/>
              <a:t> large 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  <a:r>
              <a:rPr lang="en-US" sz="1800" dirty="0" err="1"/>
              <a:t>Angioimmunoblastic</a:t>
            </a:r>
            <a:r>
              <a:rPr lang="en-US" sz="1800" dirty="0"/>
              <a:t> T-cell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  <a:r>
              <a:rPr lang="en-US" sz="1800" dirty="0" err="1"/>
              <a:t>Enteropathy</a:t>
            </a:r>
            <a:r>
              <a:rPr lang="en-US" sz="1800" dirty="0"/>
              <a:t>-associated T-cell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  <a:r>
              <a:rPr lang="en-US" sz="1800" dirty="0" err="1"/>
              <a:t>Panniculitis</a:t>
            </a:r>
            <a:r>
              <a:rPr lang="en-US" sz="1800" dirty="0"/>
              <a:t>-like T-cell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  <a:r>
              <a:rPr lang="en-US" sz="1800" dirty="0" err="1"/>
              <a:t>Hepatosplenic</a:t>
            </a:r>
            <a:r>
              <a:rPr lang="en-US" sz="1800" dirty="0"/>
              <a:t> T-cell 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Adult T-cell </a:t>
            </a:r>
            <a:r>
              <a:rPr lang="en-US" sz="1800" dirty="0" err="1"/>
              <a:t>leukaemia</a:t>
            </a:r>
            <a:r>
              <a:rPr lang="en-US" sz="1800" dirty="0"/>
              <a:t>/lymphoma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NK/T-cell lymphoma nasal type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NK-cell </a:t>
            </a:r>
            <a:r>
              <a:rPr lang="en-US" sz="1800" dirty="0" err="1"/>
              <a:t>leukaemia</a:t>
            </a:r>
            <a:endParaRPr lang="en-US" sz="1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/>
              <a:t>    </a:t>
            </a:r>
            <a:r>
              <a:rPr lang="en-US" sz="1800" b="1" dirty="0"/>
              <a:t>V</a:t>
            </a:r>
            <a:r>
              <a:rPr lang="en-US" sz="1800" dirty="0"/>
              <a:t>. </a:t>
            </a:r>
            <a:r>
              <a:rPr lang="en-US" sz="1800" b="1" dirty="0"/>
              <a:t>Hodgkin`s lymphoma</a:t>
            </a:r>
            <a:endParaRPr lang="ar-SA" sz="1800" b="1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ar-SA" sz="1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ar-SA" sz="800" dirty="0"/>
              <a:t>                    </a:t>
            </a:r>
            <a:r>
              <a:rPr lang="en-US" sz="800" dirty="0"/>
              <a:t> </a:t>
            </a:r>
            <a:endParaRPr lang="ar-SA" sz="8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ar-SA" sz="800" dirty="0"/>
              <a:t>       </a:t>
            </a:r>
            <a:endParaRPr lang="en-US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NHL-Examples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Tumours of Pre B and Pre T cells 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(</a:t>
            </a:r>
            <a:r>
              <a:rPr lang="en-US"/>
              <a:t>Lymphoblastic  lymphomas):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Both: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Affect children, of high grade of malignancy.Cure is possible with aggressive chemotherapy.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Lymphoma/leukaemia picture.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Involvement of extranodal sites (testis, CNS ,liver).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85% of B = ALL.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             T = Thymic mass.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NHL- Peripheral B cell lymphomas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/>
              <a:t>CLL (lymphoma/leukaemia):</a:t>
            </a:r>
          </a:p>
          <a:p>
            <a:pPr algn="l" rtl="0"/>
            <a:r>
              <a:rPr lang="en-US"/>
              <a:t>  Diffuse lymphoma of small lymphocytes.</a:t>
            </a:r>
          </a:p>
          <a:p>
            <a:pPr algn="l" rtl="0"/>
            <a:r>
              <a:rPr lang="en-US"/>
              <a:t>  L&lt;4000/mm (absolute count in peripheral blood).</a:t>
            </a:r>
          </a:p>
          <a:p>
            <a:pPr algn="l" rtl="0"/>
            <a:r>
              <a:rPr lang="en-US"/>
              <a:t>  Most common lymphoma in adults. GLA, hepato splenomegaly with BM involvement.</a:t>
            </a:r>
          </a:p>
          <a:p>
            <a:pPr algn="l" rtl="0"/>
            <a:r>
              <a:rPr lang="en-US"/>
              <a:t>  Low grade malignancy but may progress to Richter`s syndrome (high grade)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l" rtl="0"/>
            <a:r>
              <a:rPr lang="en-US" b="1" i="1" u="sng" dirty="0">
                <a:solidFill>
                  <a:srgbClr val="FF0000"/>
                </a:solidFill>
              </a:rPr>
              <a:t>Nodular Sclerosis Type</a:t>
            </a:r>
            <a:r>
              <a:rPr lang="en-US" b="1" u="sng" dirty="0">
                <a:solidFill>
                  <a:srgbClr val="FF0000"/>
                </a:solidFill>
              </a:rPr>
              <a:t>. 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 algn="l" rtl="0"/>
            <a:r>
              <a:rPr lang="en-US" b="1" dirty="0" smtClean="0"/>
              <a:t>This </a:t>
            </a:r>
            <a:r>
              <a:rPr lang="en-US" b="1" dirty="0"/>
              <a:t>is the most common form </a:t>
            </a:r>
            <a:r>
              <a:rPr lang="en-US" b="1" dirty="0" smtClean="0"/>
              <a:t>of HL</a:t>
            </a:r>
          </a:p>
          <a:p>
            <a:pPr algn="l" rtl="0"/>
            <a:r>
              <a:rPr lang="en-US" b="1" dirty="0"/>
              <a:t>deposition of collagen in bands that divide involved lymph nodes into circumscribed </a:t>
            </a:r>
            <a:r>
              <a:rPr lang="en-US" b="1" dirty="0" smtClean="0"/>
              <a:t>nodules</a:t>
            </a:r>
          </a:p>
          <a:p>
            <a:pPr algn="l" rtl="0"/>
            <a:r>
              <a:rPr lang="en-US" b="1" dirty="0" err="1"/>
              <a:t>lacunar</a:t>
            </a:r>
            <a:r>
              <a:rPr lang="en-US" b="1" dirty="0"/>
              <a:t> variant Reed-Sternberg </a:t>
            </a:r>
            <a:r>
              <a:rPr lang="en-US" b="1" dirty="0" smtClean="0"/>
              <a:t>cells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/>
              <a:t>Most common </a:t>
            </a:r>
            <a:r>
              <a:rPr lang="en-US" b="1" dirty="0" smtClean="0"/>
              <a:t>subtype(65%) 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dirty="0"/>
              <a:t>frequent </a:t>
            </a:r>
            <a:r>
              <a:rPr lang="en-US" b="1" dirty="0" err="1"/>
              <a:t>mediastinal</a:t>
            </a:r>
            <a:r>
              <a:rPr lang="en-US" b="1" dirty="0"/>
              <a:t> involvement</a:t>
            </a:r>
            <a:r>
              <a:rPr lang="en-US" b="1" dirty="0" smtClean="0"/>
              <a:t>;</a:t>
            </a:r>
          </a:p>
          <a:p>
            <a:pPr algn="l" rtl="0">
              <a:buNone/>
            </a:pPr>
            <a:r>
              <a:rPr lang="en-US" b="1" dirty="0" smtClean="0"/>
              <a:t> </a:t>
            </a:r>
            <a:r>
              <a:rPr lang="en-US" b="1" dirty="0"/>
              <a:t>equal occurrence in males and females (F = M), most patients young adults</a:t>
            </a: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NHL-Peripheral B cell lymphoma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/>
              <a:t>Burkitt`s Lymphoma</a:t>
            </a:r>
            <a:r>
              <a:rPr lang="en-US" sz="2400"/>
              <a:t>: Two main types :</a:t>
            </a:r>
          </a:p>
          <a:p>
            <a:pPr algn="l" rtl="0"/>
            <a:r>
              <a:rPr lang="en-US" sz="2400"/>
              <a:t>   1. Endemic due to EBV infection.</a:t>
            </a:r>
          </a:p>
          <a:p>
            <a:pPr algn="l" rtl="0"/>
            <a:r>
              <a:rPr lang="en-US" sz="2400"/>
              <a:t>   2. Non endemic. </a:t>
            </a:r>
          </a:p>
          <a:p>
            <a:pPr algn="l" rtl="0"/>
            <a:r>
              <a:rPr lang="en-US" sz="2400"/>
              <a:t>Both occur in children &amp; young adults ,mainly in extranodal sites.</a:t>
            </a:r>
          </a:p>
          <a:p>
            <a:pPr algn="l" rtl="0"/>
            <a:r>
              <a:rPr lang="en-US" sz="2400"/>
              <a:t>Both are associated with Translocation 8:14 and activation of </a:t>
            </a:r>
            <a:r>
              <a:rPr lang="en-US" sz="2400" i="1"/>
              <a:t>c-myc(transcrptional proto oncogen).</a:t>
            </a:r>
          </a:p>
          <a:p>
            <a:pPr algn="l" rtl="0"/>
            <a:r>
              <a:rPr lang="en-US" sz="2400"/>
              <a:t>Organs of involvement : GIT, ovary, mandible .</a:t>
            </a:r>
          </a:p>
          <a:p>
            <a:pPr algn="l" rtl="0">
              <a:buFont typeface="Wingdings" pitchFamily="2" charset="2"/>
              <a:buNone/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/>
              <a:t>NHL-Peripheral B cell lymphoma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/>
              <a:t>Follicular lymphoma :</a:t>
            </a:r>
          </a:p>
          <a:p>
            <a:pPr algn="l" rtl="0"/>
            <a:r>
              <a:rPr lang="en-US"/>
              <a:t>Most common type in western countries.</a:t>
            </a:r>
          </a:p>
          <a:p>
            <a:pPr algn="l" rtl="0"/>
            <a:r>
              <a:rPr lang="en-US"/>
              <a:t>Very uncommon in Iraq.</a:t>
            </a:r>
          </a:p>
          <a:p>
            <a:pPr algn="l" rtl="0"/>
            <a:r>
              <a:rPr lang="en-US"/>
              <a:t>Always nodal, of low grade of malignancy.</a:t>
            </a:r>
          </a:p>
          <a:p>
            <a:pPr algn="l" rtl="0"/>
            <a:r>
              <a:rPr lang="en-US"/>
              <a:t>Associated with translocation 14:18(apoptosis regulating gene).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4788024" cy="37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42798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 A L T lymphoma ( MALToma)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/>
              <a:t>Low grade B cell lymphoma.(of marginal zone)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Usually in epithelial-containing Extranodal sites (GIT, Salivary gland, Thyroid, lacrimal gland, lung, etc.,)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May occur as a complication of autoimmune conditions (e.g. Sjogren’ syndrome, Hashimoto’ thyroiditis)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Remain localised for a long time then may recur in another epithelial containing ENS</a:t>
            </a:r>
          </a:p>
          <a:p>
            <a:pPr algn="l" rtl="0">
              <a:lnSpc>
                <a:spcPct val="90000"/>
              </a:lnSpc>
            </a:pPr>
            <a:r>
              <a:rPr lang="en-US" sz="2400"/>
              <a:t>Treatment is usually surgical.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Thymus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dirty="0"/>
              <a:t>Composed of lymphocytes &amp; specialized epithelial cells (Hassall corpuscles).</a:t>
            </a:r>
          </a:p>
          <a:p>
            <a:pPr algn="l" rtl="0">
              <a:lnSpc>
                <a:spcPct val="80000"/>
              </a:lnSpc>
            </a:pPr>
            <a:r>
              <a:rPr lang="en-US" sz="2400" dirty="0"/>
              <a:t>Functions:</a:t>
            </a:r>
            <a:r>
              <a:rPr lang="ar-IQ" sz="2400" dirty="0"/>
              <a:t>     </a:t>
            </a:r>
            <a:r>
              <a:rPr lang="en-US" sz="2400" dirty="0"/>
              <a:t> development of T cells</a:t>
            </a:r>
          </a:p>
          <a:p>
            <a:pPr algn="l" rtl="0">
              <a:lnSpc>
                <a:spcPct val="80000"/>
              </a:lnSpc>
            </a:pPr>
            <a:r>
              <a:rPr lang="en-US" sz="2400" dirty="0"/>
              <a:t>Absence leads to deficiency of T cell mediated immunity.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US" sz="2400" dirty="0"/>
              <a:t>Tumors :lymphomas, germ cell tumors, </a:t>
            </a:r>
            <a:r>
              <a:rPr lang="en-US" sz="2400" dirty="0" err="1"/>
              <a:t>neuroendocrine</a:t>
            </a:r>
            <a:r>
              <a:rPr lang="en-US" sz="2400" dirty="0"/>
              <a:t> tumors (may be functional).</a:t>
            </a:r>
          </a:p>
          <a:p>
            <a:pPr algn="l" rtl="0">
              <a:lnSpc>
                <a:spcPct val="80000"/>
              </a:lnSpc>
            </a:pPr>
            <a:r>
              <a:rPr lang="en-US" sz="2400" dirty="0" err="1"/>
              <a:t>Thymomas</a:t>
            </a:r>
            <a:r>
              <a:rPr lang="en-US" sz="2400" dirty="0"/>
              <a:t> from epithelial </a:t>
            </a:r>
            <a:r>
              <a:rPr lang="en-US" sz="2400" dirty="0" err="1"/>
              <a:t>componants</a:t>
            </a:r>
            <a:r>
              <a:rPr lang="en-US" sz="2400" dirty="0"/>
              <a:t>: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   80% are benign ,10% low grade of malignancy ,10% show metastasis.</a:t>
            </a: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endParaRPr lang="en-US" sz="24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     May be associated with </a:t>
            </a:r>
            <a:r>
              <a:rPr lang="en-US" sz="2400" dirty="0" err="1"/>
              <a:t>mysthenia</a:t>
            </a:r>
            <a:r>
              <a:rPr lang="en-US" sz="2400" dirty="0"/>
              <a:t> gravis, red cell </a:t>
            </a:r>
            <a:r>
              <a:rPr lang="en-US" sz="2400" dirty="0" err="1"/>
              <a:t>aplasia</a:t>
            </a:r>
            <a:r>
              <a:rPr lang="en-US" sz="2400" dirty="0"/>
              <a:t> &amp; autoimmune conditions.(usually in association with hyperplasia)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549"/>
            <a:ext cx="8892480" cy="6858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525344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83" y="836712"/>
            <a:ext cx="9091574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l" rtl="0"/>
            <a:r>
              <a:rPr lang="en-US" b="1" dirty="0" smtClean="0"/>
              <a:t>Mixed </a:t>
            </a:r>
            <a:r>
              <a:rPr lang="en-US" b="1" dirty="0" err="1" smtClean="0"/>
              <a:t>cellularity</a:t>
            </a:r>
            <a:endParaRPr lang="en-US" b="1" dirty="0" smtClean="0"/>
          </a:p>
          <a:p>
            <a:pPr algn="l" rtl="0"/>
            <a:endParaRPr lang="en-US" b="1" dirty="0"/>
          </a:p>
          <a:p>
            <a:pPr algn="l" rtl="0"/>
            <a:r>
              <a:rPr lang="en-US" b="1" dirty="0" smtClean="0"/>
              <a:t>More </a:t>
            </a:r>
            <a:r>
              <a:rPr lang="en-US" b="1" dirty="0"/>
              <a:t>than 50% present as stage III or IV disease; </a:t>
            </a:r>
            <a:endParaRPr lang="en-US" b="1" dirty="0" smtClean="0"/>
          </a:p>
          <a:p>
            <a:pPr algn="l" rtl="0"/>
            <a:r>
              <a:rPr lang="en-US" b="1" dirty="0" smtClean="0"/>
              <a:t>M </a:t>
            </a:r>
            <a:r>
              <a:rPr lang="en-US" b="1" dirty="0"/>
              <a:t>greater than </a:t>
            </a:r>
            <a:r>
              <a:rPr lang="en-US" b="1" dirty="0" smtClean="0"/>
              <a:t>F</a:t>
            </a:r>
            <a:endParaRPr lang="en-US" b="1" dirty="0"/>
          </a:p>
          <a:p>
            <a:pPr algn="l" rtl="0"/>
            <a:r>
              <a:rPr lang="en-US" b="1" dirty="0" smtClean="0"/>
              <a:t> </a:t>
            </a:r>
            <a:r>
              <a:rPr lang="en-US" b="1" dirty="0"/>
              <a:t>peaking in young adults and again in adults older than </a:t>
            </a:r>
            <a:r>
              <a:rPr lang="en-US" b="1" dirty="0" smtClean="0"/>
              <a:t>55Y</a:t>
            </a:r>
          </a:p>
          <a:p>
            <a:pPr algn="l" rtl="0"/>
            <a:r>
              <a:rPr lang="en-US" b="1" dirty="0"/>
              <a:t>Frequent mononuclear and diagnostic RS cells; background infiltrate rich in T lymphocytes, </a:t>
            </a:r>
            <a:r>
              <a:rPr lang="en-US" b="1" dirty="0" err="1"/>
              <a:t>eosinophils</a:t>
            </a:r>
            <a:r>
              <a:rPr lang="en-US" b="1" dirty="0"/>
              <a:t>, macrophages, plasma cells; RS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53456"/>
            <a:ext cx="6624736" cy="7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Lymphocyte </a:t>
            </a:r>
            <a:r>
              <a:rPr lang="en-US" b="1" u="sng" dirty="0" smtClean="0">
                <a:solidFill>
                  <a:srgbClr val="FF0000"/>
                </a:solidFill>
              </a:rPr>
              <a:t>rich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Uncommon</a:t>
            </a:r>
            <a:r>
              <a:rPr lang="en-US" b="1" dirty="0"/>
              <a:t>; M greater than F; tends to be seen in older </a:t>
            </a:r>
            <a:r>
              <a:rPr lang="en-US" b="1" dirty="0" smtClean="0"/>
              <a:t>adults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Frequent </a:t>
            </a:r>
            <a:r>
              <a:rPr lang="en-US" b="1" dirty="0"/>
              <a:t>mononuclear and diagnostic RS cells; background infiltrate rich in T lymphocytes</a:t>
            </a:r>
            <a:endParaRPr lang="ar-IQ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Lymphocyte </a:t>
            </a:r>
            <a:r>
              <a:rPr lang="en-US" b="1" u="sng" dirty="0" smtClean="0">
                <a:solidFill>
                  <a:srgbClr val="FF0000"/>
                </a:solidFill>
              </a:rPr>
              <a:t>depletion</a:t>
            </a:r>
          </a:p>
          <a:p>
            <a:pPr algn="l" rtl="0"/>
            <a:r>
              <a:rPr lang="en-US" b="1" dirty="0"/>
              <a:t>more common in older males, HIV-infected individuals, and in developing countries; often presents with advanced </a:t>
            </a:r>
            <a:r>
              <a:rPr lang="en-US" b="1" dirty="0" smtClean="0"/>
              <a:t>disease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Reticular </a:t>
            </a:r>
            <a:r>
              <a:rPr lang="en-US" b="1" dirty="0"/>
              <a:t>variant: Frequent diagnostic RS cells and variants and a paucity of background</a:t>
            </a:r>
            <a:endParaRPr lang="ar-IQ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962</Words>
  <Application>Microsoft Office PowerPoint</Application>
  <PresentationFormat>عرض على الشاشة (3:4)‏</PresentationFormat>
  <Paragraphs>136</Paragraphs>
  <Slides>24</Slides>
  <Notes>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24</vt:i4>
      </vt:variant>
    </vt:vector>
  </HeadingPairs>
  <TitlesOfParts>
    <vt:vector size="25" baseType="lpstr">
      <vt:lpstr>تدفق</vt:lpstr>
      <vt:lpstr>Malignant lymphoma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Non-Hodgkin`s lymphoma</vt:lpstr>
      <vt:lpstr>الشريحة 14</vt:lpstr>
      <vt:lpstr>NHL-Classification ( W H O – 2001 )</vt:lpstr>
      <vt:lpstr>NHL- Classification</vt:lpstr>
      <vt:lpstr>NHL-Classification</vt:lpstr>
      <vt:lpstr>NHL-Examples</vt:lpstr>
      <vt:lpstr>NHL- Peripheral B cell lymphomas</vt:lpstr>
      <vt:lpstr>NHL-Peripheral B cell lymphoma</vt:lpstr>
      <vt:lpstr>NHL-Peripheral B cell lymphoma</vt:lpstr>
      <vt:lpstr>الشريحة 22</vt:lpstr>
      <vt:lpstr>M A L T lymphoma ( MALToma)</vt:lpstr>
      <vt:lpstr>Thymus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Malignant lymphoma</dc:title>
  <dc:creator>HAMDAN</dc:creator>
  <cp:lastModifiedBy>HAMDAN</cp:lastModifiedBy>
  <cp:revision>15</cp:revision>
  <dcterms:created xsi:type="dcterms:W3CDTF">2012-12-25T20:40:14Z</dcterms:created>
  <dcterms:modified xsi:type="dcterms:W3CDTF">2014-03-17T04:58:49Z</dcterms:modified>
</cp:coreProperties>
</file>