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75" r:id="rId2"/>
    <p:sldId id="264" r:id="rId3"/>
    <p:sldId id="258" r:id="rId4"/>
    <p:sldId id="257" r:id="rId5"/>
    <p:sldId id="256" r:id="rId6"/>
    <p:sldId id="259" r:id="rId7"/>
    <p:sldId id="260" r:id="rId8"/>
    <p:sldId id="261" r:id="rId9"/>
    <p:sldId id="262" r:id="rId10"/>
    <p:sldId id="263" r:id="rId11"/>
    <p:sldId id="278" r:id="rId12"/>
    <p:sldId id="279" r:id="rId13"/>
    <p:sldId id="276" r:id="rId14"/>
    <p:sldId id="266" r:id="rId15"/>
    <p:sldId id="265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151DD7F-CC2A-4F68-9E93-BD9F9DB39D8D}" type="datetimeFigureOut">
              <a:rPr lang="ar-IQ" smtClean="0"/>
              <a:pPr/>
              <a:t>15/06/1435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CEA45C7-EB6A-477A-BEC5-5EC7A0C235B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A45C7-EB6A-477A-BEC5-5EC7A0C235B9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15/06/1435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endParaRPr lang="en-US" sz="6000" dirty="0" smtClean="0">
              <a:solidFill>
                <a:schemeClr val="tx1"/>
              </a:solidFill>
            </a:endParaRPr>
          </a:p>
          <a:p>
            <a:r>
              <a:rPr lang="en-US" sz="7100" b="1" dirty="0" smtClean="0">
                <a:solidFill>
                  <a:schemeClr val="tx1"/>
                </a:solidFill>
              </a:rPr>
              <a:t>HYPOKALEMIA</a:t>
            </a:r>
          </a:p>
          <a:p>
            <a:r>
              <a:rPr lang="en-US" sz="4700" b="1" dirty="0" smtClean="0">
                <a:solidFill>
                  <a:schemeClr val="tx1"/>
                </a:solidFill>
              </a:rPr>
              <a:t>3.5-5.2 </a:t>
            </a:r>
            <a:r>
              <a:rPr lang="en-US" sz="4700" b="1" dirty="0" err="1" smtClean="0">
                <a:solidFill>
                  <a:schemeClr val="tx1"/>
                </a:solidFill>
              </a:rPr>
              <a:t>mmol</a:t>
            </a:r>
            <a:r>
              <a:rPr lang="en-US" sz="4700" b="1" dirty="0" smtClean="0">
                <a:solidFill>
                  <a:schemeClr val="tx1"/>
                </a:solidFill>
              </a:rPr>
              <a:t>/L) </a:t>
            </a:r>
            <a:r>
              <a:rPr lang="ar-IQ" sz="4700" b="1" dirty="0" smtClean="0">
                <a:solidFill>
                  <a:schemeClr val="tx1"/>
                </a:solidFill>
              </a:rPr>
              <a:t>)</a:t>
            </a:r>
            <a:r>
              <a:rPr lang="en-US" sz="5200" b="1" dirty="0" smtClean="0">
                <a:solidFill>
                  <a:schemeClr val="tx1"/>
                </a:solidFill>
              </a:rPr>
              <a:t>Potassium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endParaRPr lang="en-US" sz="6000" dirty="0" smtClean="0">
              <a:solidFill>
                <a:schemeClr val="tx1"/>
              </a:solidFill>
            </a:endParaRPr>
          </a:p>
          <a:p>
            <a:r>
              <a:rPr lang="en-US" sz="4600" b="1" u="sng" dirty="0" smtClean="0">
                <a:solidFill>
                  <a:schemeClr val="tx1"/>
                </a:solidFill>
              </a:rPr>
              <a:t>Only 2% is found outside the cells</a:t>
            </a:r>
            <a:r>
              <a:rPr lang="en-US" sz="4600" dirty="0" smtClean="0">
                <a:solidFill>
                  <a:schemeClr val="tx1"/>
                </a:solidFill>
              </a:rPr>
              <a:t> and of this </a:t>
            </a:r>
            <a:r>
              <a:rPr lang="en-US" sz="4600" b="1" u="sng" dirty="0" smtClean="0">
                <a:solidFill>
                  <a:schemeClr val="tx1"/>
                </a:solidFill>
              </a:rPr>
              <a:t>only 0.4% of your K+ is found in the plasma. </a:t>
            </a:r>
          </a:p>
          <a:p>
            <a:pPr lvl="1" algn="l"/>
            <a:r>
              <a:rPr lang="en-US" sz="4200" b="1" dirty="0" smtClean="0">
                <a:solidFill>
                  <a:schemeClr val="tx1"/>
                </a:solidFill>
              </a:rPr>
              <a:t>Thus as you can see </a:t>
            </a:r>
            <a:r>
              <a:rPr lang="en-US" sz="4200" b="1" u="sng" dirty="0" smtClean="0">
                <a:solidFill>
                  <a:schemeClr val="tx1"/>
                </a:solidFill>
              </a:rPr>
              <a:t>serum K+ measurements </a:t>
            </a:r>
            <a:r>
              <a:rPr lang="en-US" sz="4200" b="1" dirty="0" smtClean="0">
                <a:solidFill>
                  <a:schemeClr val="tx1"/>
                </a:solidFill>
              </a:rPr>
              <a:t>have limitations in</a:t>
            </a:r>
            <a:endParaRPr lang="ar-IQ" sz="4200" b="1" dirty="0" smtClean="0">
              <a:solidFill>
                <a:schemeClr val="tx1"/>
              </a:solidFill>
            </a:endParaRPr>
          </a:p>
          <a:p>
            <a:pPr lvl="1" algn="l"/>
            <a:r>
              <a:rPr lang="en-US" sz="4200" b="1" dirty="0" smtClean="0">
                <a:solidFill>
                  <a:schemeClr val="tx1"/>
                </a:solidFill>
              </a:rPr>
              <a:t>reflecting </a:t>
            </a:r>
            <a:r>
              <a:rPr lang="en-US" sz="4200" b="1" u="sng" dirty="0" smtClean="0">
                <a:solidFill>
                  <a:schemeClr val="tx1"/>
                </a:solidFill>
              </a:rPr>
              <a:t>TOTAL body K+ stores</a:t>
            </a:r>
            <a:r>
              <a:rPr lang="en-US" sz="42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4200" b="1" dirty="0" smtClean="0">
                <a:solidFill>
                  <a:schemeClr val="tx1"/>
                </a:solidFill>
              </a:rPr>
              <a:t>A 1 </a:t>
            </a:r>
            <a:r>
              <a:rPr lang="en-US" sz="4200" b="1" dirty="0" err="1" smtClean="0">
                <a:solidFill>
                  <a:schemeClr val="tx1"/>
                </a:solidFill>
              </a:rPr>
              <a:t>mEq</a:t>
            </a:r>
            <a:r>
              <a:rPr lang="en-US" sz="4200" b="1" dirty="0" smtClean="0">
                <a:solidFill>
                  <a:schemeClr val="tx1"/>
                </a:solidFill>
              </a:rPr>
              <a:t>/L drop in K+ reflects between 200-400 </a:t>
            </a:r>
            <a:r>
              <a:rPr lang="en-US" sz="4200" b="1" dirty="0" err="1" smtClean="0">
                <a:solidFill>
                  <a:schemeClr val="tx1"/>
                </a:solidFill>
              </a:rPr>
              <a:t>mEq</a:t>
            </a:r>
            <a:r>
              <a:rPr lang="en-US" sz="4200" b="1" dirty="0" smtClean="0">
                <a:solidFill>
                  <a:schemeClr val="tx1"/>
                </a:solidFill>
              </a:rPr>
              <a:t> total body K+ deficit</a:t>
            </a:r>
          </a:p>
          <a:p>
            <a:r>
              <a:rPr lang="en-US" sz="4200" b="1" dirty="0" smtClean="0"/>
              <a:t> </a:t>
            </a:r>
            <a:endParaRPr lang="en-US" sz="4200" b="1" dirty="0" smtClean="0">
              <a:solidFill>
                <a:schemeClr val="tx1"/>
              </a:solidFill>
            </a:endParaRPr>
          </a:p>
          <a:p>
            <a:endParaRPr lang="en-US" sz="3800" dirty="0" smtClean="0">
              <a:solidFill>
                <a:schemeClr val="tx1"/>
              </a:solidFill>
            </a:endParaRPr>
          </a:p>
          <a:p>
            <a:endParaRPr lang="ar-IQ" sz="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21521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5200" dirty="0" smtClean="0">
                <a:solidFill>
                  <a:schemeClr val="tx1"/>
                </a:solidFill>
              </a:rPr>
              <a:t>Causes of Renal loss of potassium</a:t>
            </a:r>
          </a:p>
          <a:p>
            <a:pPr algn="l">
              <a:lnSpc>
                <a:spcPct val="90000"/>
              </a:lnSpc>
            </a:pPr>
            <a:endParaRPr lang="en-US" sz="3600" u="sng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sz="3600" u="sng" dirty="0" smtClean="0">
                <a:solidFill>
                  <a:srgbClr val="FF0000"/>
                </a:solidFill>
              </a:rPr>
              <a:t>Primary </a:t>
            </a:r>
            <a:r>
              <a:rPr lang="en-US" sz="3600" u="sng" dirty="0" err="1" smtClean="0">
                <a:solidFill>
                  <a:srgbClr val="FF0000"/>
                </a:solidFill>
              </a:rPr>
              <a:t>hyperaldosteronism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( </a:t>
            </a:r>
            <a:r>
              <a:rPr lang="en-US" sz="3600" dirty="0" err="1" smtClean="0">
                <a:solidFill>
                  <a:schemeClr val="tx1"/>
                </a:solidFill>
              </a:rPr>
              <a:t>Conns</a:t>
            </a:r>
            <a:r>
              <a:rPr lang="en-US" sz="3600" dirty="0" smtClean="0">
                <a:solidFill>
                  <a:schemeClr val="tx1"/>
                </a:solidFill>
              </a:rPr>
              <a:t> syndrome)</a:t>
            </a:r>
            <a:r>
              <a:rPr lang="en-US" sz="3600" u="sng" dirty="0" smtClean="0">
                <a:solidFill>
                  <a:schemeClr val="tx1"/>
                </a:solidFill>
              </a:rPr>
              <a:t>,</a:t>
            </a:r>
          </a:p>
          <a:p>
            <a:pPr algn="l">
              <a:lnSpc>
                <a:spcPct val="90000"/>
              </a:lnSpc>
            </a:pPr>
            <a:r>
              <a:rPr lang="ar-IQ" sz="3600" dirty="0" smtClean="0">
                <a:solidFill>
                  <a:schemeClr val="tx1"/>
                </a:solidFill>
              </a:rPr>
              <a:t> </a:t>
            </a:r>
            <a:r>
              <a:rPr lang="en-US" sz="3600" u="sng" dirty="0" smtClean="0">
                <a:solidFill>
                  <a:srgbClr val="FF0000"/>
                </a:solidFill>
              </a:rPr>
              <a:t>Cushing syndrome </a:t>
            </a:r>
            <a:r>
              <a:rPr lang="en-US" sz="3600" dirty="0" smtClean="0">
                <a:solidFill>
                  <a:schemeClr val="tx1"/>
                </a:solidFill>
              </a:rPr>
              <a:t>and increased steroids.</a:t>
            </a:r>
            <a:r>
              <a:rPr lang="en-US" sz="3600" u="sng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90000"/>
              </a:lnSpc>
            </a:pPr>
            <a:r>
              <a:rPr lang="en-US" sz="3600" u="sng" dirty="0" smtClean="0">
                <a:solidFill>
                  <a:srgbClr val="FF0000"/>
                </a:solidFill>
              </a:rPr>
              <a:t>Diuretic therapy </a:t>
            </a:r>
            <a:r>
              <a:rPr lang="en-US" sz="3600" dirty="0" smtClean="0">
                <a:solidFill>
                  <a:schemeClr val="tx1"/>
                </a:solidFill>
              </a:rPr>
              <a:t>:</a:t>
            </a:r>
            <a:r>
              <a:rPr lang="en-US" sz="3600" dirty="0" err="1" smtClean="0">
                <a:solidFill>
                  <a:schemeClr val="tx1"/>
                </a:solidFill>
              </a:rPr>
              <a:t>Thiazides</a:t>
            </a:r>
            <a:r>
              <a:rPr lang="en-US" sz="3600" dirty="0" smtClean="0">
                <a:solidFill>
                  <a:schemeClr val="tx1"/>
                </a:solidFill>
              </a:rPr>
              <a:t>, loop diuretics and *Diuretics- activate the </a:t>
            </a:r>
            <a:r>
              <a:rPr lang="en-US" sz="3600" dirty="0" err="1" smtClean="0">
                <a:solidFill>
                  <a:schemeClr val="tx1"/>
                </a:solidFill>
              </a:rPr>
              <a:t>renin-angiotensin-aldosterone</a:t>
            </a:r>
            <a:r>
              <a:rPr lang="en-US" sz="3600" dirty="0" smtClean="0">
                <a:solidFill>
                  <a:schemeClr val="tx1"/>
                </a:solidFill>
              </a:rPr>
              <a:t> cascade.</a:t>
            </a:r>
          </a:p>
          <a:p>
            <a:pPr algn="l">
              <a:lnSpc>
                <a:spcPct val="90000"/>
              </a:lnSpc>
            </a:pPr>
            <a:r>
              <a:rPr lang="en-US" sz="3600" dirty="0" err="1" smtClean="0">
                <a:solidFill>
                  <a:schemeClr val="tx1"/>
                </a:solidFill>
              </a:rPr>
              <a:t>Cabonic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anhydrase</a:t>
            </a:r>
            <a:r>
              <a:rPr lang="en-US" sz="3600" dirty="0" smtClean="0">
                <a:solidFill>
                  <a:schemeClr val="tx1"/>
                </a:solidFill>
              </a:rPr>
              <a:t> inhibitor</a:t>
            </a:r>
            <a:endParaRPr lang="en-US" dirty="0" smtClean="0">
              <a:solidFill>
                <a:schemeClr val="tx1"/>
              </a:solidFill>
            </a:endParaRPr>
          </a:p>
          <a:p>
            <a:pPr marL="609600" indent="-609600" algn="l"/>
            <a:r>
              <a:rPr lang="en-US" sz="3800" u="sng" dirty="0" smtClean="0">
                <a:solidFill>
                  <a:srgbClr val="FF0000"/>
                </a:solidFill>
              </a:rPr>
              <a:t>DKA</a:t>
            </a:r>
          </a:p>
          <a:p>
            <a:pPr marL="609600" indent="-609600" algn="l"/>
            <a:r>
              <a:rPr lang="en-US" sz="3800" u="sng" dirty="0" smtClean="0">
                <a:solidFill>
                  <a:srgbClr val="FF0000"/>
                </a:solidFill>
              </a:rPr>
              <a:t>Renal tubular acidosis (RTA)</a:t>
            </a:r>
            <a:r>
              <a:rPr lang="en-US" sz="3800" u="sng" dirty="0" smtClean="0">
                <a:solidFill>
                  <a:schemeClr val="tx1"/>
                </a:solidFill>
              </a:rPr>
              <a:t> </a:t>
            </a:r>
          </a:p>
          <a:p>
            <a:pPr marL="990600" lvl="1" indent="-533400" algn="l"/>
            <a:r>
              <a:rPr lang="en-US" u="sng" dirty="0" smtClean="0">
                <a:solidFill>
                  <a:schemeClr val="tx1"/>
                </a:solidFill>
              </a:rPr>
              <a:t>Proximal RTA  </a:t>
            </a:r>
            <a:r>
              <a:rPr lang="en-US" dirty="0" smtClean="0">
                <a:solidFill>
                  <a:schemeClr val="tx1"/>
                </a:solidFill>
              </a:rPr>
              <a:t>type 1 and 2 ,</a:t>
            </a:r>
            <a:r>
              <a:rPr lang="en-US" u="sng" dirty="0" smtClean="0">
                <a:solidFill>
                  <a:schemeClr val="tx1"/>
                </a:solidFill>
              </a:rPr>
              <a:t>Some distal types</a:t>
            </a:r>
          </a:p>
          <a:p>
            <a:pPr marL="990600" lvl="1" indent="-533400" algn="l"/>
            <a:r>
              <a:rPr lang="ar-IQ" i="1" dirty="0" smtClean="0">
                <a:solidFill>
                  <a:schemeClr val="tx1"/>
                </a:solidFill>
              </a:rPr>
              <a:t>(</a:t>
            </a:r>
            <a:r>
              <a:rPr lang="en-US" i="1" dirty="0" smtClean="0">
                <a:solidFill>
                  <a:schemeClr val="tx1"/>
                </a:solidFill>
              </a:rPr>
              <a:t>(Type IV RTA patients are typically </a:t>
            </a:r>
            <a:r>
              <a:rPr lang="en-US" i="1" dirty="0" err="1" smtClean="0">
                <a:solidFill>
                  <a:schemeClr val="tx1"/>
                </a:solidFill>
              </a:rPr>
              <a:t>hyperkalemic</a:t>
            </a:r>
            <a:endParaRPr lang="en-US" i="1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        </a:t>
            </a:r>
          </a:p>
          <a:p>
            <a:pPr>
              <a:lnSpc>
                <a:spcPct val="90000"/>
              </a:lnSpc>
            </a:pPr>
            <a:endParaRPr lang="en-US" sz="3600" dirty="0" smtClean="0">
              <a:solidFill>
                <a:schemeClr val="tx1"/>
              </a:solidFill>
            </a:endParaRPr>
          </a:p>
          <a:p>
            <a:endParaRPr lang="ar-IQ" sz="4800" dirty="0" smtClean="0">
              <a:solidFill>
                <a:schemeClr val="tx1"/>
              </a:solidFill>
            </a:endParaRPr>
          </a:p>
          <a:p>
            <a:endParaRPr lang="ar-IQ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CB07B-E29C-41F4-AA69-F78D860FD828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pic>
        <p:nvPicPr>
          <p:cNvPr id="24579" name="Picture 5" descr="nephr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Clinical manifestations of </a:t>
            </a:r>
            <a:r>
              <a:rPr lang="en-US" b="1" dirty="0" err="1" smtClean="0"/>
              <a:t>Hypokalemia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ar-IQ" b="1" dirty="0" smtClean="0">
                <a:solidFill>
                  <a:schemeClr val="tx1"/>
                </a:solidFill>
              </a:rPr>
              <a:t>                 </a:t>
            </a:r>
            <a:r>
              <a:rPr lang="ar-IQ" b="1" u="sng" dirty="0" smtClean="0">
                <a:solidFill>
                  <a:schemeClr val="tx1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Neuromuscular disorders</a:t>
            </a:r>
          </a:p>
          <a:p>
            <a:pPr lvl="1">
              <a:lnSpc>
                <a:spcPct val="90000"/>
              </a:lnSpc>
            </a:pPr>
            <a:r>
              <a:rPr lang="en-US" sz="3200" b="1" dirty="0" smtClean="0">
                <a:solidFill>
                  <a:schemeClr val="tx1"/>
                </a:solidFill>
              </a:rPr>
              <a:t>          Muscle Weakness, flaccid paralysis, respiratory  arrest, </a:t>
            </a:r>
          </a:p>
          <a:p>
            <a:pPr lvl="1" algn="l">
              <a:lnSpc>
                <a:spcPct val="90000"/>
              </a:lnSpc>
            </a:pP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u="sng" dirty="0" smtClean="0">
                <a:solidFill>
                  <a:schemeClr val="tx1"/>
                </a:solidFill>
              </a:rPr>
              <a:t>GIT 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  <a:r>
              <a:rPr lang="en-US" sz="3200" b="1" dirty="0" err="1" smtClean="0">
                <a:solidFill>
                  <a:schemeClr val="tx1"/>
                </a:solidFill>
              </a:rPr>
              <a:t>nuasia</a:t>
            </a:r>
            <a:r>
              <a:rPr lang="en-US" sz="3200" b="1" dirty="0" smtClean="0">
                <a:solidFill>
                  <a:schemeClr val="tx1"/>
                </a:solidFill>
              </a:rPr>
              <a:t> , constipation paralytic </a:t>
            </a:r>
            <a:r>
              <a:rPr lang="en-US" sz="3200" b="1" dirty="0" err="1" smtClean="0">
                <a:solidFill>
                  <a:schemeClr val="tx1"/>
                </a:solidFill>
              </a:rPr>
              <a:t>ileus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</a:p>
          <a:p>
            <a:pPr lvl="1" algn="l">
              <a:lnSpc>
                <a:spcPct val="90000"/>
              </a:lnSpc>
            </a:pPr>
            <a:r>
              <a:rPr lang="en-US" sz="3200" b="1" dirty="0" smtClean="0">
                <a:solidFill>
                  <a:schemeClr val="tx1"/>
                </a:solidFill>
              </a:rPr>
              <a:t>	  </a:t>
            </a:r>
            <a:r>
              <a:rPr lang="en-US" sz="3200" b="1" u="sng" dirty="0" smtClean="0">
                <a:solidFill>
                  <a:schemeClr val="tx1"/>
                </a:solidFill>
              </a:rPr>
              <a:t>Acquired </a:t>
            </a:r>
            <a:r>
              <a:rPr lang="en-US" sz="3200" b="1" u="sng" dirty="0" err="1" smtClean="0">
                <a:solidFill>
                  <a:schemeClr val="tx1"/>
                </a:solidFill>
              </a:rPr>
              <a:t>Nephrogenic</a:t>
            </a:r>
            <a:r>
              <a:rPr lang="en-US" sz="3200" b="1" u="sng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DI( </a:t>
            </a:r>
            <a:r>
              <a:rPr lang="en-US" sz="3200" b="1" dirty="0" err="1" smtClean="0">
                <a:solidFill>
                  <a:schemeClr val="tx1"/>
                </a:solidFill>
              </a:rPr>
              <a:t>Polyuria,polydypsia</a:t>
            </a:r>
            <a:r>
              <a:rPr lang="en-US" sz="3200" b="1" dirty="0" smtClean="0">
                <a:solidFill>
                  <a:schemeClr val="tx1"/>
                </a:solidFill>
              </a:rPr>
              <a:t>)        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u="sng" dirty="0" smtClean="0">
                <a:solidFill>
                  <a:schemeClr val="tx1"/>
                </a:solidFill>
              </a:rPr>
              <a:t>Heart</a:t>
            </a:r>
            <a:r>
              <a:rPr lang="en-US" b="1" dirty="0" smtClean="0">
                <a:solidFill>
                  <a:schemeClr val="tx1"/>
                </a:solidFill>
              </a:rPr>
              <a:t> :  Arrhythmias, Postural hypotension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ECG Changes:  Flat T-wave appearance of U wave  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chemeClr val="tx1"/>
                </a:solidFill>
              </a:rPr>
              <a:t>Cardiac arrest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14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0"/>
            <a:ext cx="735811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71448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en-US" sz="4900" b="1" dirty="0" smtClean="0"/>
              <a:t>Management</a:t>
            </a:r>
            <a:endParaRPr lang="ar-IQ" sz="4900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521495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*treat underlying cause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*correction of alkalosis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*Oral…KCL  Tabs            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*</a:t>
            </a:r>
            <a:r>
              <a:rPr lang="en-US" b="1" u="sng" dirty="0" err="1" smtClean="0">
                <a:solidFill>
                  <a:schemeClr val="tx1"/>
                </a:solidFill>
              </a:rPr>
              <a:t>Parenteral</a:t>
            </a:r>
            <a:r>
              <a:rPr lang="en-US" b="1" dirty="0" smtClean="0">
                <a:solidFill>
                  <a:schemeClr val="tx1"/>
                </a:solidFill>
              </a:rPr>
              <a:t>…….beware……</a:t>
            </a:r>
            <a:r>
              <a:rPr lang="en-US" b="1" dirty="0" smtClean="0">
                <a:solidFill>
                  <a:srgbClr val="FF0000"/>
                </a:solidFill>
              </a:rPr>
              <a:t>infusion of </a:t>
            </a:r>
            <a:r>
              <a:rPr lang="en-US" sz="4000" b="1" dirty="0" smtClean="0">
                <a:solidFill>
                  <a:srgbClr val="FF0000"/>
                </a:solidFill>
              </a:rPr>
              <a:t>KCL  should be </a:t>
            </a:r>
            <a:r>
              <a:rPr lang="en-US" b="1" dirty="0" smtClean="0">
                <a:solidFill>
                  <a:srgbClr val="FF0000"/>
                </a:solidFill>
              </a:rPr>
              <a:t>slowly</a:t>
            </a:r>
            <a:r>
              <a:rPr lang="en-US" b="1" dirty="0" smtClean="0">
                <a:solidFill>
                  <a:schemeClr val="tx1"/>
                </a:solidFill>
              </a:rPr>
              <a:t>….DO NOT </a:t>
            </a:r>
            <a:r>
              <a:rPr lang="en-US" dirty="0" smtClean="0">
                <a:solidFill>
                  <a:schemeClr val="tx1"/>
                </a:solidFill>
              </a:rPr>
              <a:t>exceed 10mmol  per hour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9144000" cy="650083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642918"/>
            <a:ext cx="9144000" cy="621508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3.5-5.2 </a:t>
            </a:r>
            <a:r>
              <a:rPr lang="en-US" b="1" dirty="0" err="1" smtClean="0">
                <a:solidFill>
                  <a:schemeClr val="tx1"/>
                </a:solidFill>
              </a:rPr>
              <a:t>mmol</a:t>
            </a:r>
            <a:r>
              <a:rPr lang="en-US" b="1" dirty="0" smtClean="0">
                <a:solidFill>
                  <a:schemeClr val="tx1"/>
                </a:solidFill>
              </a:rPr>
              <a:t>/L) </a:t>
            </a:r>
            <a:r>
              <a:rPr lang="ar-IQ" b="1" dirty="0" smtClean="0">
                <a:solidFill>
                  <a:schemeClr val="tx1"/>
                </a:solidFill>
              </a:rPr>
              <a:t>)</a:t>
            </a:r>
            <a:r>
              <a:rPr lang="en-US" b="1" dirty="0" err="1" smtClean="0">
                <a:solidFill>
                  <a:schemeClr val="tx1"/>
                </a:solidFill>
              </a:rPr>
              <a:t>Pottasium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     *</a:t>
            </a:r>
            <a:r>
              <a:rPr lang="en-US" dirty="0" smtClean="0">
                <a:solidFill>
                  <a:schemeClr val="tx1"/>
                </a:solidFill>
              </a:rPr>
              <a:t>Major intracellular </a:t>
            </a:r>
            <a:r>
              <a:rPr lang="en-US" dirty="0" err="1" smtClean="0">
                <a:solidFill>
                  <a:schemeClr val="tx1"/>
                </a:solidFill>
              </a:rPr>
              <a:t>cation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     *</a:t>
            </a:r>
            <a:r>
              <a:rPr lang="en-US" b="1" dirty="0" smtClean="0">
                <a:solidFill>
                  <a:schemeClr val="tx1"/>
                </a:solidFill>
              </a:rPr>
              <a:t>ICF</a:t>
            </a:r>
            <a:r>
              <a:rPr lang="en-US" dirty="0" smtClean="0">
                <a:solidFill>
                  <a:schemeClr val="tx1"/>
                </a:solidFill>
              </a:rPr>
              <a:t> conc. = 150- 160 </a:t>
            </a:r>
            <a:r>
              <a:rPr lang="en-US" dirty="0" err="1" smtClean="0">
                <a:solidFill>
                  <a:schemeClr val="tx1"/>
                </a:solidFill>
              </a:rPr>
              <a:t>mEq</a:t>
            </a:r>
            <a:r>
              <a:rPr lang="en-US" dirty="0" smtClean="0">
                <a:solidFill>
                  <a:schemeClr val="tx1"/>
                </a:solidFill>
              </a:rPr>
              <a:t>/ 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       *Resting </a:t>
            </a:r>
            <a:r>
              <a:rPr lang="en-US" b="1" dirty="0" smtClean="0">
                <a:solidFill>
                  <a:schemeClr val="tx1"/>
                </a:solidFill>
              </a:rPr>
              <a:t>membrane potential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      *Regulates fluid, ion balance inside cell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   *Contribute to pH balance</a:t>
            </a:r>
          </a:p>
          <a:p>
            <a:r>
              <a:rPr lang="en-US" b="1" u="sng" dirty="0" err="1" smtClean="0">
                <a:solidFill>
                  <a:schemeClr val="tx1"/>
                </a:solidFill>
              </a:rPr>
              <a:t>Pathophysiology</a:t>
            </a:r>
            <a:r>
              <a:rPr lang="en-US" b="1" u="sng" dirty="0" smtClean="0">
                <a:solidFill>
                  <a:schemeClr val="tx1"/>
                </a:solidFill>
              </a:rPr>
              <a:t>  of </a:t>
            </a:r>
            <a:r>
              <a:rPr lang="en-US" b="1" u="sng" dirty="0" err="1" smtClean="0">
                <a:solidFill>
                  <a:schemeClr val="tx1"/>
                </a:solidFill>
              </a:rPr>
              <a:t>Hypokalemia</a:t>
            </a:r>
            <a:endParaRPr lang="en-US" b="1" u="sng" dirty="0" smtClean="0">
              <a:solidFill>
                <a:schemeClr val="tx1"/>
              </a:solidFill>
            </a:endParaRP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Decrease in K+ causes decreased excitability of cells, therefore cells are less responsive to normal stimuli</a:t>
            </a: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dirty="0" smtClean="0"/>
          </a:p>
          <a:p>
            <a:r>
              <a:rPr lang="en-US" sz="4800" b="1" dirty="0" err="1" smtClean="0">
                <a:solidFill>
                  <a:schemeClr val="tx1"/>
                </a:solidFill>
              </a:rPr>
              <a:t>Hypokalemia</a:t>
            </a:r>
            <a:r>
              <a:rPr lang="en-US" sz="4800" b="1" dirty="0" smtClean="0">
                <a:solidFill>
                  <a:schemeClr val="tx1"/>
                </a:solidFill>
              </a:rPr>
              <a:t> can only occur for four reasons:</a:t>
            </a:r>
            <a:endParaRPr lang="ar-IQ" sz="48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714480" y="2143116"/>
            <a:ext cx="66437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 smtClean="0"/>
              <a:t>Decreased intake</a:t>
            </a:r>
          </a:p>
          <a:p>
            <a:pPr algn="l"/>
            <a:r>
              <a:rPr lang="en-US" sz="3600" b="1" dirty="0" smtClean="0"/>
              <a:t>Shift into cells</a:t>
            </a:r>
          </a:p>
          <a:p>
            <a:pPr algn="l"/>
            <a:r>
              <a:rPr lang="en-US" sz="3600" b="1" dirty="0" smtClean="0"/>
              <a:t>Extra-renal losses..GIT</a:t>
            </a:r>
          </a:p>
          <a:p>
            <a:pPr algn="l"/>
            <a:r>
              <a:rPr lang="en-US" sz="3600" b="1" dirty="0" smtClean="0"/>
              <a:t>Renal losses</a:t>
            </a:r>
          </a:p>
          <a:p>
            <a:pPr algn="l"/>
            <a:endParaRPr lang="en-US" sz="3600" dirty="0" smtClean="0"/>
          </a:p>
          <a:p>
            <a:pPr algn="l"/>
            <a:r>
              <a:rPr lang="en-US" sz="3600" dirty="0" smtClean="0"/>
              <a:t>*Spurious - i.e. K+ is falsely low..cases of </a:t>
            </a:r>
            <a:r>
              <a:rPr lang="en-US" sz="3600" dirty="0" err="1" smtClean="0"/>
              <a:t>Hyperleukocytosis</a:t>
            </a:r>
            <a:endParaRPr lang="en-US" sz="3600" dirty="0" smtClean="0"/>
          </a:p>
          <a:p>
            <a:pPr algn="l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85728"/>
            <a:ext cx="9144000" cy="65722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 </a:t>
            </a:r>
            <a:r>
              <a:rPr lang="en-US" sz="4400" b="1" u="sng" dirty="0" smtClean="0">
                <a:solidFill>
                  <a:schemeClr val="tx1"/>
                </a:solidFill>
              </a:rPr>
              <a:t>Decreased intake</a:t>
            </a:r>
            <a:r>
              <a:rPr lang="en-US" sz="2800" b="1" dirty="0" smtClean="0">
                <a:solidFill>
                  <a:schemeClr val="tx1"/>
                </a:solidFill>
              </a:rPr>
              <a:t> normal intake 40-120 daily.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</a:t>
            </a:r>
            <a:r>
              <a:rPr lang="en-US" sz="4400" b="1" u="sng" dirty="0" smtClean="0">
                <a:solidFill>
                  <a:schemeClr val="tx1"/>
                </a:solidFill>
              </a:rPr>
              <a:t>Shift into cells:</a:t>
            </a:r>
            <a:r>
              <a:rPr lang="en-US" sz="4400" b="1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                            1. Alkalosis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                           </a:t>
            </a:r>
            <a:r>
              <a:rPr lang="en-US" b="1" dirty="0" smtClean="0">
                <a:solidFill>
                  <a:schemeClr val="tx1"/>
                </a:solidFill>
              </a:rPr>
              <a:t> 2.Insulin            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                                3. Beta adrenergic drugs or epinephrine</a:t>
            </a:r>
          </a:p>
          <a:p>
            <a:pPr lvl="2"/>
            <a:r>
              <a:rPr lang="en-US" sz="2000" b="1" dirty="0" smtClean="0">
                <a:solidFill>
                  <a:schemeClr val="tx1"/>
                </a:solidFill>
              </a:rPr>
              <a:t>                  </a:t>
            </a:r>
          </a:p>
          <a:p>
            <a:pPr lvl="2"/>
            <a:r>
              <a:rPr lang="en-US" sz="3200" dirty="0" smtClean="0">
                <a:solidFill>
                  <a:schemeClr val="tx1"/>
                </a:solidFill>
              </a:rPr>
              <a:t>*</a:t>
            </a:r>
            <a:r>
              <a:rPr lang="en-US" sz="3200" u="sng" dirty="0" err="1" smtClean="0">
                <a:solidFill>
                  <a:schemeClr val="tx1"/>
                </a:solidFill>
              </a:rPr>
              <a:t>Ketoacidosis</a:t>
            </a:r>
            <a:r>
              <a:rPr lang="en-US" sz="3200" u="sng" dirty="0" smtClean="0">
                <a:solidFill>
                  <a:schemeClr val="tx1"/>
                </a:solidFill>
              </a:rPr>
              <a:t> – mechanism of </a:t>
            </a:r>
            <a:r>
              <a:rPr lang="en-US" sz="3200" u="sng" dirty="0" err="1" smtClean="0">
                <a:solidFill>
                  <a:schemeClr val="tx1"/>
                </a:solidFill>
              </a:rPr>
              <a:t>Hypokalemia</a:t>
            </a:r>
            <a:r>
              <a:rPr lang="en-US" sz="3200" u="sng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: because of </a:t>
            </a:r>
            <a:r>
              <a:rPr lang="en-US" sz="3200" dirty="0" err="1" smtClean="0">
                <a:solidFill>
                  <a:srgbClr val="FF0000"/>
                </a:solidFill>
              </a:rPr>
              <a:t>hypoinsulinemia</a:t>
            </a:r>
            <a:r>
              <a:rPr lang="en-US" sz="3200" dirty="0" smtClean="0">
                <a:solidFill>
                  <a:schemeClr val="tx1"/>
                </a:solidFill>
              </a:rPr>
              <a:t> there will be shift of K</a:t>
            </a:r>
            <a:r>
              <a:rPr lang="en-US" sz="3200" baseline="30000" dirty="0" smtClean="0">
                <a:solidFill>
                  <a:schemeClr val="tx1"/>
                </a:solidFill>
              </a:rPr>
              <a:t>+ </a:t>
            </a:r>
            <a:r>
              <a:rPr lang="en-US" sz="3200" dirty="0" smtClean="0">
                <a:solidFill>
                  <a:schemeClr val="tx1"/>
                </a:solidFill>
              </a:rPr>
              <a:t> to ECC, H</a:t>
            </a:r>
            <a:r>
              <a:rPr lang="en-US" sz="3200" baseline="30000" dirty="0" smtClean="0">
                <a:solidFill>
                  <a:schemeClr val="tx1"/>
                </a:solidFill>
              </a:rPr>
              <a:t>+</a:t>
            </a:r>
            <a:r>
              <a:rPr lang="en-US" sz="3200" dirty="0" smtClean="0">
                <a:solidFill>
                  <a:schemeClr val="tx1"/>
                </a:solidFill>
              </a:rPr>
              <a:t> replaces K</a:t>
            </a:r>
            <a:r>
              <a:rPr lang="en-US" sz="3200" baseline="30000" dirty="0" smtClean="0">
                <a:solidFill>
                  <a:schemeClr val="tx1"/>
                </a:solidFill>
              </a:rPr>
              <a:t>+</a:t>
            </a:r>
            <a:r>
              <a:rPr lang="en-US" sz="3200" dirty="0" smtClean="0">
                <a:solidFill>
                  <a:schemeClr val="tx1"/>
                </a:solidFill>
              </a:rPr>
              <a:t>, which is </a:t>
            </a:r>
            <a:r>
              <a:rPr lang="en-US" sz="3200" dirty="0" smtClean="0">
                <a:solidFill>
                  <a:srgbClr val="FF0000"/>
                </a:solidFill>
              </a:rPr>
              <a:t>lost in urine</a:t>
            </a:r>
            <a:r>
              <a:rPr lang="en-US" sz="3200" dirty="0" smtClean="0">
                <a:solidFill>
                  <a:schemeClr val="tx1"/>
                </a:solidFill>
              </a:rPr>
              <a:t>(</a:t>
            </a:r>
            <a:r>
              <a:rPr lang="en-US" sz="3200" dirty="0" err="1" smtClean="0">
                <a:solidFill>
                  <a:schemeClr val="tx1"/>
                </a:solidFill>
              </a:rPr>
              <a:t>polyuria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614364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Examples of </a:t>
            </a:r>
          </a:p>
          <a:p>
            <a:r>
              <a:rPr lang="en-US" sz="4400" b="1" u="sng" dirty="0" smtClean="0">
                <a:solidFill>
                  <a:schemeClr val="tx1"/>
                </a:solidFill>
              </a:rPr>
              <a:t>increased potassium entry into cells</a:t>
            </a:r>
            <a:endParaRPr lang="en-US" sz="4000" b="1" u="sng" dirty="0" smtClean="0">
              <a:solidFill>
                <a:schemeClr val="tx1"/>
              </a:solidFill>
            </a:endParaRPr>
          </a:p>
          <a:p>
            <a:pPr algn="l"/>
            <a:r>
              <a:rPr lang="en-US" u="sng" dirty="0" err="1" smtClean="0">
                <a:solidFill>
                  <a:schemeClr val="tx1"/>
                </a:solidFill>
              </a:rPr>
              <a:t>Hypokalemic</a:t>
            </a:r>
            <a:r>
              <a:rPr lang="en-US" u="sng" dirty="0" smtClean="0">
                <a:solidFill>
                  <a:schemeClr val="tx1"/>
                </a:solidFill>
              </a:rPr>
              <a:t> periodic paralysis: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typically oriental men with </a:t>
            </a:r>
            <a:r>
              <a:rPr lang="en-US" dirty="0" err="1" smtClean="0">
                <a:solidFill>
                  <a:schemeClr val="tx1"/>
                </a:solidFill>
              </a:rPr>
              <a:t>thyrotoxicosis</a:t>
            </a:r>
            <a:r>
              <a:rPr lang="en-US" dirty="0" smtClean="0">
                <a:solidFill>
                  <a:schemeClr val="tx1"/>
                </a:solidFill>
              </a:rPr>
              <a:t>;  ? abnormal Ca++ channel;  ? </a:t>
            </a:r>
            <a:r>
              <a:rPr lang="en-US" dirty="0" smtClean="0">
                <a:solidFill>
                  <a:srgbClr val="FF0000"/>
                </a:solidFill>
              </a:rPr>
              <a:t>Increased Na/K </a:t>
            </a:r>
            <a:r>
              <a:rPr lang="en-US" dirty="0" err="1" smtClean="0">
                <a:solidFill>
                  <a:srgbClr val="FF0000"/>
                </a:solidFill>
              </a:rPr>
              <a:t>atp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ase</a:t>
            </a:r>
            <a:r>
              <a:rPr lang="en-US" dirty="0" smtClean="0">
                <a:solidFill>
                  <a:srgbClr val="FF0000"/>
                </a:solidFill>
              </a:rPr>
              <a:t> activity.</a:t>
            </a:r>
          </a:p>
          <a:p>
            <a:pPr algn="l"/>
            <a:r>
              <a:rPr lang="en-US" u="sng" dirty="0" smtClean="0">
                <a:solidFill>
                  <a:schemeClr val="tx1"/>
                </a:solidFill>
              </a:rPr>
              <a:t>Increased RBC uptake: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e.g. after treatment with B12, </a:t>
            </a:r>
            <a:r>
              <a:rPr lang="en-US" dirty="0" err="1" smtClean="0">
                <a:solidFill>
                  <a:schemeClr val="tx1"/>
                </a:solidFill>
              </a:rPr>
              <a:t>folate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400" b="1" u="sng" dirty="0" smtClean="0">
                <a:solidFill>
                  <a:schemeClr val="tx1"/>
                </a:solidFill>
              </a:rPr>
              <a:t>Gastrointestinal losses of potassium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Gastric juice contains 5 – 10 </a:t>
            </a:r>
            <a:r>
              <a:rPr lang="en-US" sz="3600" dirty="0" err="1" smtClean="0">
                <a:solidFill>
                  <a:schemeClr val="tx1"/>
                </a:solidFill>
              </a:rPr>
              <a:t>mEq</a:t>
            </a:r>
            <a:r>
              <a:rPr lang="en-US" sz="3600" dirty="0" smtClean="0">
                <a:solidFill>
                  <a:schemeClr val="tx1"/>
                </a:solidFill>
              </a:rPr>
              <a:t> K+/L.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Intestinal fluids contain 20 – 50 </a:t>
            </a:r>
            <a:r>
              <a:rPr lang="en-US" sz="3600" dirty="0" err="1" smtClean="0">
                <a:solidFill>
                  <a:schemeClr val="tx1"/>
                </a:solidFill>
              </a:rPr>
              <a:t>mEq</a:t>
            </a:r>
            <a:r>
              <a:rPr lang="en-US" sz="3600" dirty="0" smtClean="0">
                <a:solidFill>
                  <a:schemeClr val="tx1"/>
                </a:solidFill>
              </a:rPr>
              <a:t>/L</a:t>
            </a:r>
          </a:p>
          <a:p>
            <a:endParaRPr lang="ar-IQ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85728"/>
            <a:ext cx="9144000" cy="65722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u="sng" dirty="0" err="1" smtClean="0">
                <a:solidFill>
                  <a:schemeClr val="tx1"/>
                </a:solidFill>
              </a:rPr>
              <a:t>Hypokalemia</a:t>
            </a:r>
            <a:r>
              <a:rPr lang="en-US" sz="4400" b="1" u="sng" dirty="0" smtClean="0">
                <a:solidFill>
                  <a:schemeClr val="tx1"/>
                </a:solidFill>
              </a:rPr>
              <a:t> from loss of gastric fluid</a:t>
            </a:r>
            <a:r>
              <a:rPr lang="en-US" sz="44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4400" dirty="0" smtClean="0">
                <a:solidFill>
                  <a:schemeClr val="tx1"/>
                </a:solidFill>
              </a:rPr>
              <a:t>*</a:t>
            </a:r>
            <a:r>
              <a:rPr lang="en-US" sz="3600" u="sng" dirty="0" smtClean="0">
                <a:solidFill>
                  <a:schemeClr val="tx1"/>
                </a:solidFill>
              </a:rPr>
              <a:t>Loss of hydrogen </a:t>
            </a:r>
            <a:r>
              <a:rPr lang="en-US" sz="3600" dirty="0" smtClean="0">
                <a:solidFill>
                  <a:schemeClr val="tx1"/>
                </a:solidFill>
              </a:rPr>
              <a:t>ion increases plasma bicarbonate(</a:t>
            </a:r>
            <a:r>
              <a:rPr lang="en-US" sz="3600" dirty="0" smtClean="0">
                <a:solidFill>
                  <a:srgbClr val="FF0000"/>
                </a:solidFill>
              </a:rPr>
              <a:t>Alkalosis</a:t>
            </a:r>
            <a:r>
              <a:rPr lang="en-US" sz="3600" dirty="0" smtClean="0">
                <a:solidFill>
                  <a:schemeClr val="tx1"/>
                </a:solidFill>
              </a:rPr>
              <a:t>).  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*Coexisting </a:t>
            </a:r>
            <a:r>
              <a:rPr lang="en-US" sz="3600" u="sng" dirty="0" smtClean="0">
                <a:solidFill>
                  <a:schemeClr val="tx1"/>
                </a:solidFill>
              </a:rPr>
              <a:t>volume depletion </a:t>
            </a:r>
            <a:r>
              <a:rPr lang="en-US" sz="3600" dirty="0" smtClean="0">
                <a:solidFill>
                  <a:srgbClr val="FF0000"/>
                </a:solidFill>
              </a:rPr>
              <a:t>increases </a:t>
            </a:r>
            <a:r>
              <a:rPr lang="en-US" sz="3600" dirty="0" err="1" smtClean="0">
                <a:solidFill>
                  <a:srgbClr val="FF0000"/>
                </a:solidFill>
              </a:rPr>
              <a:t>aldosterone</a:t>
            </a:r>
            <a:r>
              <a:rPr lang="en-US" sz="3600" dirty="0" smtClean="0">
                <a:solidFill>
                  <a:srgbClr val="FF0000"/>
                </a:solidFill>
              </a:rPr>
              <a:t> secretion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     * In the setting of </a:t>
            </a:r>
            <a:r>
              <a:rPr lang="en-US" sz="3600" b="1" u="sng" dirty="0" smtClean="0">
                <a:solidFill>
                  <a:schemeClr val="tx1"/>
                </a:solidFill>
              </a:rPr>
              <a:t>increased </a:t>
            </a:r>
            <a:r>
              <a:rPr lang="en-US" sz="3600" b="1" u="sng" dirty="0" err="1" smtClean="0">
                <a:solidFill>
                  <a:schemeClr val="tx1"/>
                </a:solidFill>
              </a:rPr>
              <a:t>aldosterone</a:t>
            </a:r>
            <a:r>
              <a:rPr lang="en-US" sz="3600" b="1" u="sng" dirty="0" smtClean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levels, sodium is retained and potassium excreted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Potassium loss is most prominent early.</a:t>
            </a:r>
          </a:p>
          <a:p>
            <a:pPr>
              <a:lnSpc>
                <a:spcPct val="90000"/>
              </a:lnSpc>
            </a:pPr>
            <a:r>
              <a:rPr lang="en-US" sz="3600" i="1" dirty="0" smtClean="0">
                <a:solidFill>
                  <a:schemeClr val="tx1"/>
                </a:solidFill>
              </a:rPr>
              <a:t>Actual losses in gastric juice are relatively small.</a:t>
            </a:r>
          </a:p>
          <a:p>
            <a:endParaRPr lang="en-US" sz="4400" dirty="0" smtClean="0">
              <a:solidFill>
                <a:schemeClr val="tx1"/>
              </a:solidFill>
            </a:endParaRPr>
          </a:p>
          <a:p>
            <a:endParaRPr lang="ar-IQ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Diarrheal losses are usually accompanied by metabolic acidosis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    1.Villous adenoma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.Laxative abuse</a:t>
            </a:r>
            <a:r>
              <a:rPr lang="ar-IQ" sz="3600" dirty="0" smtClean="0">
                <a:solidFill>
                  <a:schemeClr val="tx1"/>
                </a:solidFill>
              </a:rPr>
              <a:t>2         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The kidney and potassium</a:t>
            </a:r>
          </a:p>
          <a:p>
            <a:pPr algn="l"/>
            <a:r>
              <a:rPr lang="en-US" sz="4800" u="sng" dirty="0" smtClean="0">
                <a:solidFill>
                  <a:schemeClr val="tx1"/>
                </a:solidFill>
              </a:rPr>
              <a:t>Renal K+ Loss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200" b="1" i="1" dirty="0" smtClean="0">
                <a:solidFill>
                  <a:schemeClr val="tx1"/>
                </a:solidFill>
              </a:rPr>
              <a:t>Urine K+ &gt;20 </a:t>
            </a:r>
            <a:r>
              <a:rPr lang="en-US" sz="4200" b="1" i="1" dirty="0" err="1" smtClean="0">
                <a:solidFill>
                  <a:schemeClr val="tx1"/>
                </a:solidFill>
              </a:rPr>
              <a:t>mEq</a:t>
            </a:r>
            <a:r>
              <a:rPr lang="en-US" sz="4200" b="1" i="1" dirty="0" smtClean="0">
                <a:solidFill>
                  <a:schemeClr val="tx1"/>
                </a:solidFill>
              </a:rPr>
              <a:t>/24 hours </a:t>
            </a:r>
          </a:p>
          <a:p>
            <a:pPr algn="l"/>
            <a:r>
              <a:rPr lang="en-US" sz="4200" b="1" i="1" dirty="0" smtClean="0">
                <a:solidFill>
                  <a:schemeClr val="tx1"/>
                </a:solidFill>
              </a:rPr>
              <a:t>or spot urine K+ of  &gt; 30</a:t>
            </a:r>
            <a:endParaRPr lang="en-US" sz="4200" b="1" dirty="0" smtClean="0">
              <a:solidFill>
                <a:schemeClr val="tx1"/>
              </a:solidFill>
            </a:endParaRPr>
          </a:p>
          <a:p>
            <a:r>
              <a:rPr lang="en-US" sz="4300" dirty="0" smtClean="0">
                <a:solidFill>
                  <a:schemeClr val="tx1"/>
                </a:solidFill>
              </a:rPr>
              <a:t>*Nearly all potassium filtered at the </a:t>
            </a:r>
            <a:r>
              <a:rPr lang="en-US" sz="4300" dirty="0" err="1" smtClean="0">
                <a:solidFill>
                  <a:schemeClr val="tx1"/>
                </a:solidFill>
              </a:rPr>
              <a:t>glomerulus</a:t>
            </a:r>
            <a:r>
              <a:rPr lang="en-US" sz="4300" dirty="0" smtClean="0">
                <a:solidFill>
                  <a:schemeClr val="tx1"/>
                </a:solidFill>
              </a:rPr>
              <a:t> is reabsorbed in the proximal </a:t>
            </a:r>
            <a:r>
              <a:rPr lang="en-US" sz="4300" dirty="0" err="1" smtClean="0">
                <a:solidFill>
                  <a:schemeClr val="tx1"/>
                </a:solidFill>
              </a:rPr>
              <a:t>nephron</a:t>
            </a:r>
            <a:r>
              <a:rPr lang="en-US" sz="4300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sz="4300" dirty="0" smtClean="0">
                <a:solidFill>
                  <a:schemeClr val="tx1"/>
                </a:solidFill>
              </a:rPr>
              <a:t>     *</a:t>
            </a:r>
            <a:r>
              <a:rPr lang="en-US" sz="4300" u="sng" dirty="0" smtClean="0">
                <a:solidFill>
                  <a:schemeClr val="tx1"/>
                </a:solidFill>
              </a:rPr>
              <a:t>Urinary potassium is the result of distal potassium secretion</a:t>
            </a:r>
            <a:r>
              <a:rPr lang="en-US" sz="43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4300" dirty="0" smtClean="0">
                <a:solidFill>
                  <a:schemeClr val="tx1"/>
                </a:solidFill>
              </a:rPr>
              <a:t>*   To excrete potassium, the kidney requires an </a:t>
            </a:r>
            <a:r>
              <a:rPr lang="en-US" sz="4300" b="1" u="sng" dirty="0" smtClean="0">
                <a:solidFill>
                  <a:schemeClr val="tx1"/>
                </a:solidFill>
              </a:rPr>
              <a:t>adequate number of </a:t>
            </a:r>
            <a:r>
              <a:rPr lang="en-US" sz="4300" b="1" u="sng" dirty="0" err="1" smtClean="0">
                <a:solidFill>
                  <a:schemeClr val="tx1"/>
                </a:solidFill>
              </a:rPr>
              <a:t>nephrons</a:t>
            </a:r>
            <a:r>
              <a:rPr lang="en-US" sz="4300" dirty="0" smtClean="0">
                <a:solidFill>
                  <a:schemeClr val="tx1"/>
                </a:solidFill>
              </a:rPr>
              <a:t>, </a:t>
            </a:r>
            <a:r>
              <a:rPr lang="en-US" sz="4300" b="1" u="sng" dirty="0" err="1" smtClean="0">
                <a:solidFill>
                  <a:schemeClr val="tx1"/>
                </a:solidFill>
              </a:rPr>
              <a:t>aldosterone</a:t>
            </a:r>
            <a:r>
              <a:rPr lang="en-US" sz="4300" dirty="0" smtClean="0">
                <a:solidFill>
                  <a:schemeClr val="tx1"/>
                </a:solidFill>
              </a:rPr>
              <a:t>, and a </a:t>
            </a:r>
            <a:r>
              <a:rPr lang="en-US" sz="4300" b="1" u="sng" dirty="0" smtClean="0">
                <a:solidFill>
                  <a:schemeClr val="tx1"/>
                </a:solidFill>
              </a:rPr>
              <a:t>circulation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  <a:r>
              <a:rPr lang="en-US" sz="4300" dirty="0" smtClean="0">
                <a:solidFill>
                  <a:schemeClr val="tx1"/>
                </a:solidFill>
              </a:rPr>
              <a:t>adequate to provide adequate distal delivery of sodium for sodium/potassium exchange.(Na-K-</a:t>
            </a:r>
            <a:r>
              <a:rPr lang="en-US" sz="4300" dirty="0" err="1" smtClean="0">
                <a:solidFill>
                  <a:schemeClr val="tx1"/>
                </a:solidFill>
              </a:rPr>
              <a:t>ATPase</a:t>
            </a:r>
            <a:r>
              <a:rPr lang="en-US" sz="4300" dirty="0" smtClean="0">
                <a:solidFill>
                  <a:schemeClr val="tx1"/>
                </a:solidFill>
              </a:rPr>
              <a:t>)</a:t>
            </a:r>
          </a:p>
          <a:p>
            <a:endParaRPr lang="ar-IQ" sz="4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486</Words>
  <PresentationFormat>عرض على الشاشة (3:4)‏</PresentationFormat>
  <Paragraphs>95</Paragraphs>
  <Slides>15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الشريحة 11</vt:lpstr>
      <vt:lpstr>Clinical manifestations of Hypokalemia</vt:lpstr>
      <vt:lpstr>الشريحة 13</vt:lpstr>
      <vt:lpstr> Management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amer</dc:creator>
  <cp:lastModifiedBy>pc</cp:lastModifiedBy>
  <cp:revision>50</cp:revision>
  <dcterms:created xsi:type="dcterms:W3CDTF">2011-01-10T20:54:25Z</dcterms:created>
  <dcterms:modified xsi:type="dcterms:W3CDTF">2014-04-15T15:49:59Z</dcterms:modified>
</cp:coreProperties>
</file>