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291" r:id="rId2"/>
    <p:sldId id="292" r:id="rId3"/>
    <p:sldId id="268" r:id="rId4"/>
    <p:sldId id="256" r:id="rId5"/>
    <p:sldId id="265" r:id="rId6"/>
    <p:sldId id="266" r:id="rId7"/>
    <p:sldId id="267" r:id="rId8"/>
    <p:sldId id="306" r:id="rId9"/>
    <p:sldId id="303" r:id="rId10"/>
    <p:sldId id="305" r:id="rId11"/>
    <p:sldId id="269" r:id="rId12"/>
    <p:sldId id="270" r:id="rId13"/>
    <p:sldId id="310" r:id="rId14"/>
    <p:sldId id="297" r:id="rId15"/>
    <p:sldId id="296" r:id="rId16"/>
    <p:sldId id="271" r:id="rId17"/>
    <p:sldId id="298" r:id="rId18"/>
    <p:sldId id="273" r:id="rId19"/>
    <p:sldId id="274" r:id="rId20"/>
    <p:sldId id="272" r:id="rId21"/>
    <p:sldId id="275" r:id="rId22"/>
    <p:sldId id="277" r:id="rId23"/>
    <p:sldId id="313" r:id="rId24"/>
    <p:sldId id="311" r:id="rId25"/>
    <p:sldId id="312" r:id="rId26"/>
    <p:sldId id="276" r:id="rId27"/>
    <p:sldId id="307" r:id="rId28"/>
    <p:sldId id="283" r:id="rId29"/>
    <p:sldId id="279" r:id="rId30"/>
    <p:sldId id="302" r:id="rId31"/>
    <p:sldId id="280" r:id="rId32"/>
    <p:sldId id="284" r:id="rId33"/>
    <p:sldId id="300" r:id="rId34"/>
    <p:sldId id="285" r:id="rId35"/>
    <p:sldId id="281" r:id="rId36"/>
    <p:sldId id="286" r:id="rId37"/>
    <p:sldId id="301" r:id="rId38"/>
    <p:sldId id="293" r:id="rId39"/>
    <p:sldId id="290" r:id="rId40"/>
    <p:sldId id="260" r:id="rId41"/>
    <p:sldId id="258" r:id="rId42"/>
    <p:sldId id="261" r:id="rId43"/>
    <p:sldId id="262" r:id="rId44"/>
    <p:sldId id="263" r:id="rId45"/>
    <p:sldId id="308" r:id="rId46"/>
    <p:sldId id="314" r:id="rId4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4A9E67-12AF-4267-8887-F103A4912A68}" type="datetimeFigureOut">
              <a:rPr lang="ar-IQ" smtClean="0"/>
              <a:pPr/>
              <a:t>05/07/1434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DD347E5-6737-4A05-B081-74D924786A08}"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CF5CB-4235-414C-B9BC-6EE57D9537DF}" type="slidenum">
              <a:rPr lang="en-US"/>
              <a:pPr/>
              <a:t>45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50B88A-C756-4DD5-871A-9B7925DD6CEB}" type="datetimeFigureOut">
              <a:rPr lang="ar-IQ" smtClean="0"/>
              <a:pPr/>
              <a:t>05/07/1434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2A9F7A2-B9FD-43C4-A150-E18BFE75A3B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50B88A-C756-4DD5-871A-9B7925DD6CEB}" type="datetimeFigureOut">
              <a:rPr lang="ar-IQ" smtClean="0"/>
              <a:pPr/>
              <a:t>05/07/1434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A9F7A2-B9FD-43C4-A150-E18BFE75A3B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02F668F5-B0D2-4294-902D-B097791CB3A9}" type="datetime6">
              <a:rPr lang="en-US"/>
              <a:pPr/>
              <a:t>May 13</a:t>
            </a:fld>
            <a:endParaRPr lang="en-US"/>
          </a:p>
        </p:txBody>
      </p:sp>
      <p:sp>
        <p:nvSpPr>
          <p:cNvPr id="4" name="Slide Number Placeholder 5"/>
          <p:cNvSpPr>
            <a:spLocks noGrp="1"/>
          </p:cNvSpPr>
          <p:nvPr>
            <p:ph type="sldNum" sz="quarter" idx="12"/>
          </p:nvPr>
        </p:nvSpPr>
        <p:spPr/>
        <p:txBody>
          <a:bodyPr/>
          <a:lstStyle/>
          <a:p>
            <a:fld id="{B9D4ADF0-AA12-4718-A697-3C6BF1C22ED4}" type="slidenum">
              <a:rPr lang="ar-IQ"/>
              <a:pPr/>
              <a:t>1</a:t>
            </a:fld>
            <a:endParaRPr lang="en-US"/>
          </a:p>
        </p:txBody>
      </p:sp>
      <p:sp>
        <p:nvSpPr>
          <p:cNvPr id="151558" name="WordArt 6"/>
          <p:cNvSpPr>
            <a:spLocks noChangeArrowheads="1" noChangeShapeType="1" noTextEdit="1"/>
          </p:cNvSpPr>
          <p:nvPr/>
        </p:nvSpPr>
        <p:spPr bwMode="auto">
          <a:xfrm rot="20557260">
            <a:off x="90407" y="877268"/>
            <a:ext cx="9144000" cy="5395434"/>
          </a:xfrm>
          <a:prstGeom prst="rect">
            <a:avLst/>
          </a:prstGeom>
        </p:spPr>
        <p:style>
          <a:lnRef idx="0">
            <a:schemeClr val="accent4"/>
          </a:lnRef>
          <a:fillRef idx="3">
            <a:schemeClr val="accent4"/>
          </a:fillRef>
          <a:effectRef idx="3">
            <a:schemeClr val="accent4"/>
          </a:effectRef>
          <a:fontRef idx="minor">
            <a:schemeClr val="lt1"/>
          </a:fontRef>
        </p:style>
        <p:txBody>
          <a:bodyPr wrap="none" fromWordArt="1">
            <a:prstTxWarp prst="textFadeUp">
              <a:avLst>
                <a:gd name="adj" fmla="val 9991"/>
              </a:avLst>
            </a:prstTxWarp>
          </a:bodyPr>
          <a:lstStyle/>
          <a:p>
            <a:pPr algn="ctr"/>
            <a:r>
              <a:rPr lang="ar-IQ" sz="8000" b="1" kern="10" dirty="0">
                <a:ln w="12700" cap="sq">
                  <a:solidFill>
                    <a:srgbClr val="FFFF00"/>
                  </a:solidFill>
                  <a:miter lim="800000"/>
                  <a:headEnd type="none" w="sm" len="sm"/>
                  <a:tailEnd type="none" w="sm" len="sm"/>
                </a:ln>
                <a:solidFill>
                  <a:srgbClr val="FFFF00"/>
                </a:solidFill>
                <a:effectLst>
                  <a:outerShdw dist="35921" dir="2700000" sy="50000" rotWithShape="0">
                    <a:srgbClr val="875B0D">
                      <a:alpha val="70000"/>
                    </a:srgbClr>
                  </a:outerShdw>
                </a:effectLst>
                <a:latin typeface="Arial Black"/>
              </a:rPr>
              <a:t>بسم الله الرحمن الرحيم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63490" name="Picture 2" descr="http://ts4.mm.bing.net/images/thumbnail.aspx?q=4809204262043919&amp;id=1409fc33cb2e04d96cd1ac8138f4a95a&amp;url=http%3a%2f%2ffarm4.staticflickr.com%2f3414%2f3330462615_c8d73cfb4f_z.jpg"/>
          <p:cNvPicPr>
            <a:picLocks noChangeAspect="1" noChangeArrowheads="1"/>
          </p:cNvPicPr>
          <p:nvPr/>
        </p:nvPicPr>
        <p:blipFill>
          <a:blip r:embed="rId2"/>
          <a:srcRect/>
          <a:stretch>
            <a:fillRect/>
          </a:stretch>
        </p:blipFill>
        <p:spPr bwMode="auto">
          <a:xfrm>
            <a:off x="4929190" y="2947994"/>
            <a:ext cx="2857500" cy="1552576"/>
          </a:xfrm>
          <a:prstGeom prst="rect">
            <a:avLst/>
          </a:prstGeom>
          <a:noFill/>
        </p:spPr>
      </p:pic>
      <p:pic>
        <p:nvPicPr>
          <p:cNvPr id="63492" name="Picture 4" descr="http://www.medicalsuppliesexpert.com/store/i/is.aspx?path=/Shared/images/surgical-supplies/bone-wax-sterile.jpg&amp;lr=t&amp;bw=300&amp;bh=300"/>
          <p:cNvPicPr>
            <a:picLocks noChangeAspect="1" noChangeArrowheads="1"/>
          </p:cNvPicPr>
          <p:nvPr/>
        </p:nvPicPr>
        <p:blipFill>
          <a:blip r:embed="rId3"/>
          <a:srcRect/>
          <a:stretch>
            <a:fillRect/>
          </a:stretch>
        </p:blipFill>
        <p:spPr bwMode="auto">
          <a:xfrm>
            <a:off x="2071689" y="3048011"/>
            <a:ext cx="2857501" cy="1952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rot="19724168">
            <a:off x="544819" y="2241505"/>
            <a:ext cx="8229600" cy="2475273"/>
          </a:xfrm>
        </p:spPr>
        <p:style>
          <a:lnRef idx="1">
            <a:schemeClr val="accent4"/>
          </a:lnRef>
          <a:fillRef idx="3">
            <a:schemeClr val="accent4"/>
          </a:fillRef>
          <a:effectRef idx="2">
            <a:schemeClr val="accent4"/>
          </a:effectRef>
          <a:fontRef idx="minor">
            <a:schemeClr val="lt1"/>
          </a:fontRef>
        </p:style>
        <p:txBody>
          <a:bodyPr>
            <a:normAutofit/>
          </a:bodyPr>
          <a:lstStyle/>
          <a:p>
            <a:pPr algn="l" rtl="0"/>
            <a:r>
              <a:rPr lang="en-US" sz="6600" dirty="0" smtClean="0"/>
              <a:t>If bleeding don’t stop put your foot on</a:t>
            </a:r>
            <a:endParaRPr lang="ar-IQ" sz="6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86847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rtl="0"/>
            <a:r>
              <a:rPr lang="en-US" dirty="0" smtClean="0"/>
              <a:t>15- Damage to gums, lips, inferior alveolar nerve, lingual nerve ,tongue and floor of the mouth..</a:t>
            </a:r>
            <a:endParaRPr lang="ar-IQ" dirty="0"/>
          </a:p>
        </p:txBody>
      </p:sp>
      <p:sp>
        <p:nvSpPr>
          <p:cNvPr id="3" name="عنصر نائب للمحتوى 2"/>
          <p:cNvSpPr>
            <a:spLocks noGrp="1"/>
          </p:cNvSpPr>
          <p:nvPr>
            <p:ph idx="1"/>
          </p:nvPr>
        </p:nvSpPr>
        <p:spPr>
          <a:xfrm>
            <a:off x="457200" y="2214554"/>
            <a:ext cx="8229600" cy="3911609"/>
          </a:xfrm>
        </p:spPr>
        <p:style>
          <a:lnRef idx="1">
            <a:schemeClr val="accent1"/>
          </a:lnRef>
          <a:fillRef idx="3">
            <a:schemeClr val="accent1"/>
          </a:fillRef>
          <a:effectRef idx="2">
            <a:schemeClr val="accent1"/>
          </a:effectRef>
          <a:fontRef idx="minor">
            <a:schemeClr val="lt1"/>
          </a:fontRef>
        </p:style>
        <p:txBody>
          <a:bodyPr/>
          <a:lstStyle/>
          <a:p>
            <a:pPr algn="justLow" rtl="0"/>
            <a:r>
              <a:rPr lang="en-US" dirty="0" smtClean="0"/>
              <a:t>Damage to the gum can be avoided by careful selection of the forceps and good gum separation before tooth extraction.</a:t>
            </a:r>
          </a:p>
          <a:p>
            <a:pPr algn="justLow" rtl="0"/>
            <a:r>
              <a:rPr lang="en-US" dirty="0" smtClean="0"/>
              <a:t>The lip may be injured or crushed by the forceps , or it may be burned if instrument not allowed to cool before use after being sterilized.</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descr="C:\Documents and Settings\ابو زكريا\My Documents\My Pictures\DSC00152.JPG"/>
          <p:cNvPicPr>
            <a:picLocks noGrp="1" noChangeAspect="1" noChangeArrowheads="1"/>
          </p:cNvPicPr>
          <p:nvPr>
            <p:ph idx="1"/>
          </p:nvPr>
        </p:nvPicPr>
        <p:blipFill>
          <a:blip r:embed="rId2" cstate="print"/>
          <a:srcRect/>
          <a:stretch>
            <a:fillRect/>
          </a:stretch>
        </p:blipFill>
        <p:spPr bwMode="auto">
          <a:xfrm>
            <a:off x="1984375" y="1447800"/>
            <a:ext cx="6400800" cy="4800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195513" y="3548063"/>
            <a:ext cx="4433887" cy="3157537"/>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209800" y="304800"/>
            <a:ext cx="4424363" cy="315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8600" y="228600"/>
            <a:ext cx="4324350" cy="307657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648200" y="228600"/>
            <a:ext cx="4286250" cy="306705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228600" y="3429000"/>
            <a:ext cx="430530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pPr algn="l" rtl="0"/>
            <a:r>
              <a:rPr lang="en-US" dirty="0" smtClean="0"/>
              <a:t>If the root or tooth is in an intimate contact to the inferior alveolar nerve, damage can be prevented or minimized only by preoperative radiographic diagnosis and surgical removal of the tooth or root.</a:t>
            </a:r>
          </a:p>
          <a:p>
            <a:pPr algn="l" rtl="0"/>
            <a:r>
              <a:rPr lang="en-US" dirty="0" smtClean="0"/>
              <a:t>The lingual nerve may be damaged when the lingual soft tissues are trapped in the forceps. </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438400" y="3352800"/>
            <a:ext cx="4267200" cy="341312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2438400" y="157163"/>
            <a:ext cx="42672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The tongue and floor of the mouth</a:t>
            </a:r>
            <a:endParaRPr lang="ar-IQ" dirty="0"/>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pPr algn="l" rtl="0"/>
            <a:r>
              <a:rPr lang="en-US" dirty="0" smtClean="0"/>
              <a:t>If the dentist uses an elevator without proper control he may slip and drive the elevator into either the tongue or the floor of the mouth.</a:t>
            </a:r>
          </a:p>
          <a:p>
            <a:pPr algn="l" rtl="0"/>
            <a:r>
              <a:rPr lang="en-US" dirty="0" smtClean="0"/>
              <a:t>Effective use of the non dominant hand prevents this accident.</a:t>
            </a:r>
          </a:p>
          <a:p>
            <a:pPr algn="l" rtl="0"/>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16- post operative pain.</a:t>
            </a:r>
            <a:endParaRPr lang="ar-IQ" dirty="0"/>
          </a:p>
        </p:txBody>
      </p:sp>
      <p:sp>
        <p:nvSpPr>
          <p:cNvPr id="3" name="عنصر نائب للمحتوى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algn="l" rtl="0"/>
            <a:r>
              <a:rPr lang="en-US" dirty="0" smtClean="0"/>
              <a:t>Dry socket</a:t>
            </a:r>
          </a:p>
          <a:p>
            <a:pPr algn="l" rtl="0"/>
            <a:r>
              <a:rPr lang="en-US" dirty="0" smtClean="0"/>
              <a:t>Damage to the hard and soft tissues</a:t>
            </a:r>
          </a:p>
          <a:p>
            <a:pPr algn="l" rtl="0"/>
            <a:r>
              <a:rPr lang="en-US" dirty="0" smtClean="0"/>
              <a:t>Acute osteomyelitis of the mandible</a:t>
            </a:r>
          </a:p>
          <a:p>
            <a:pPr algn="l" rtl="0"/>
            <a:r>
              <a:rPr lang="en-US" dirty="0" smtClean="0"/>
              <a:t>Traumatic arthritis of the TMJ</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71480"/>
            <a:ext cx="7772400" cy="1714512"/>
          </a:xfrm>
        </p:spPr>
        <p:txBody>
          <a:bodyPr/>
          <a:lstStyle/>
          <a:p>
            <a:pPr rtl="0"/>
            <a:r>
              <a:rPr lang="en-US" dirty="0" smtClean="0">
                <a:solidFill>
                  <a:srgbClr val="FF0000"/>
                </a:solidFill>
              </a:rPr>
              <a:t>Complication of dental extraction</a:t>
            </a:r>
            <a:endParaRPr lang="ar-IQ" dirty="0">
              <a:solidFill>
                <a:srgbClr val="0070C0"/>
              </a:solidFill>
            </a:endParaRPr>
          </a:p>
        </p:txBody>
      </p:sp>
      <p:sp>
        <p:nvSpPr>
          <p:cNvPr id="3" name="عنوان فرعي 2"/>
          <p:cNvSpPr>
            <a:spLocks noGrp="1"/>
          </p:cNvSpPr>
          <p:nvPr>
            <p:ph type="subTitle" idx="1"/>
          </p:nvPr>
        </p:nvSpPr>
        <p:spPr>
          <a:xfrm rot="20802525">
            <a:off x="1371600" y="2643182"/>
            <a:ext cx="6272234" cy="3214710"/>
          </a:xfrm>
        </p:spPr>
        <p:style>
          <a:lnRef idx="1">
            <a:schemeClr val="accent4"/>
          </a:lnRef>
          <a:fillRef idx="3">
            <a:schemeClr val="accent4"/>
          </a:fillRef>
          <a:effectRef idx="2">
            <a:schemeClr val="accent4"/>
          </a:effectRef>
          <a:fontRef idx="minor">
            <a:schemeClr val="lt1"/>
          </a:fontRef>
        </p:style>
        <p:txBody>
          <a:bodyPr/>
          <a:lstStyle/>
          <a:p>
            <a:endParaRPr lang="ar-IQ" dirty="0" smtClean="0">
              <a:solidFill>
                <a:srgbClr val="FFFF00"/>
              </a:solidFill>
            </a:endParaRPr>
          </a:p>
          <a:p>
            <a:r>
              <a:rPr lang="ar-IQ" dirty="0" smtClean="0">
                <a:solidFill>
                  <a:srgbClr val="FFFF00"/>
                </a:solidFill>
              </a:rPr>
              <a:t>د . برع سلطان</a:t>
            </a:r>
          </a:p>
          <a:p>
            <a:r>
              <a:rPr lang="ar-IQ" dirty="0" smtClean="0">
                <a:solidFill>
                  <a:srgbClr val="FFFF00"/>
                </a:solidFill>
              </a:rPr>
              <a:t>مدرس / جراحة الفم والوجه والفكين</a:t>
            </a:r>
          </a:p>
          <a:p>
            <a:r>
              <a:rPr lang="ar-IQ" dirty="0" smtClean="0">
                <a:solidFill>
                  <a:srgbClr val="FFFF00"/>
                </a:solidFill>
              </a:rPr>
              <a:t>زميل الهيئة العراقية للاختصاصات الطبية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Dry socket</a:t>
            </a:r>
            <a:endParaRPr lang="ar-IQ" dirty="0"/>
          </a:p>
        </p:txBody>
      </p:sp>
      <p:sp>
        <p:nvSpPr>
          <p:cNvPr id="3" name="عنصر نائب للمحتوى 2"/>
          <p:cNvSpPr>
            <a:spLocks noGrp="1"/>
          </p:cNvSpPr>
          <p:nvPr>
            <p:ph idx="1"/>
          </p:nvPr>
        </p:nvSpPr>
        <p:spPr/>
        <p:style>
          <a:lnRef idx="3">
            <a:schemeClr val="lt1"/>
          </a:lnRef>
          <a:fillRef idx="1">
            <a:schemeClr val="accent4"/>
          </a:fillRef>
          <a:effectRef idx="1">
            <a:schemeClr val="accent4"/>
          </a:effectRef>
          <a:fontRef idx="minor">
            <a:schemeClr val="lt1"/>
          </a:fontRef>
        </p:style>
        <p:txBody>
          <a:bodyPr/>
          <a:lstStyle/>
          <a:p>
            <a:pPr algn="justLow" rtl="0"/>
            <a:r>
              <a:rPr lang="en-US" dirty="0" smtClean="0"/>
              <a:t>This clinical entity is a localized osteitis involving either the whole or a part of the condensed bone lining a tooth socket , the lamina dura . the condition is characterized by an acutely painful tooth socket containing denuded bone and broken down blood clot.</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lvl="0" algn="l" rtl="0"/>
            <a:r>
              <a:rPr lang="en-US" dirty="0" smtClean="0"/>
              <a:t>Dry socket , also termed alveolar osteitis </a:t>
            </a:r>
            <a:r>
              <a:rPr lang="ar-IQ" dirty="0" smtClean="0"/>
              <a:t>   </a:t>
            </a:r>
            <a:r>
              <a:rPr lang="en-US" dirty="0" smtClean="0"/>
              <a:t>,</a:t>
            </a:r>
            <a:r>
              <a:rPr lang="en-US" dirty="0" smtClean="0">
                <a:solidFill>
                  <a:schemeClr val="tx1"/>
                </a:solidFill>
              </a:rPr>
              <a:t>fibrinolytic  alveolitis </a:t>
            </a:r>
            <a:r>
              <a:rPr lang="en-US" dirty="0" smtClean="0"/>
              <a:t>and </a:t>
            </a:r>
            <a:r>
              <a:rPr lang="en-US" dirty="0" smtClean="0">
                <a:solidFill>
                  <a:schemeClr val="tx1"/>
                </a:solidFill>
              </a:rPr>
              <a:t>alveolitis sicca dolorosa </a:t>
            </a:r>
            <a:r>
              <a:rPr lang="en-US" dirty="0" smtClean="0"/>
              <a:t> </a:t>
            </a:r>
            <a:r>
              <a:rPr lang="en-US" dirty="0" smtClean="0">
                <a:solidFill>
                  <a:schemeClr val="bg1"/>
                </a:solidFill>
              </a:rPr>
              <a:t>exodontias . </a:t>
            </a:r>
          </a:p>
          <a:p>
            <a:pPr lvl="0" algn="l" rtl="0"/>
            <a:r>
              <a:rPr lang="en-US" dirty="0" smtClean="0"/>
              <a:t>It is characterized by increasingly severe pain which usually starts on the 2</a:t>
            </a:r>
            <a:r>
              <a:rPr lang="en-US" baseline="30000" dirty="0" smtClean="0"/>
              <a:t>nd</a:t>
            </a:r>
            <a:r>
              <a:rPr lang="en-US" dirty="0" smtClean="0"/>
              <a:t> or 3</a:t>
            </a:r>
            <a:r>
              <a:rPr lang="en-US" baseline="30000" dirty="0" smtClean="0"/>
              <a:t>rd</a:t>
            </a:r>
            <a:r>
              <a:rPr lang="en-US" dirty="0" smtClean="0"/>
              <a:t> post extraction day in and around  the extraction site .lasting for between 10 -14 days .</a:t>
            </a:r>
          </a:p>
          <a:p>
            <a:pPr lvl="0" algn="l" rtl="0"/>
            <a:r>
              <a:rPr lang="en-US" dirty="0" smtClean="0"/>
              <a:t>the normal post extraction blood clot is lost from the socket and its walls is denuded  .</a:t>
            </a:r>
          </a:p>
          <a:p>
            <a:pPr lvl="0" algn="l" rtl="0"/>
            <a:r>
              <a:rPr lang="en-US" dirty="0" smtClean="0"/>
              <a:t>halitosis is invariably present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The aim of treatment is to relief pain and  speeding of resolution</a:t>
            </a:r>
            <a:endParaRPr lang="ar-IQ" sz="3600"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lvl="0" algn="l" rtl="0"/>
            <a:r>
              <a:rPr lang="en-US" dirty="0" smtClean="0"/>
              <a:t>The affected socket should be gently irrigated with warmed 0.12% chlorhexidine  or normal saline and all debris should be washed from the socket .</a:t>
            </a:r>
          </a:p>
          <a:p>
            <a:pPr lvl="0" algn="l" rtl="0"/>
            <a:r>
              <a:rPr lang="en-US" dirty="0" smtClean="0"/>
              <a:t> In  extremely painful cases local anesthesia may be required before socket irrigation can be performed .</a:t>
            </a:r>
          </a:p>
          <a:p>
            <a:pPr lvl="0" algn="l" rtl="0"/>
            <a:r>
              <a:rPr lang="en-US" dirty="0" smtClean="0"/>
              <a:t>the socket should be lightly packed with a dressing that contains a sedative for pain relief and a non irritant antiseptic to inhibit bacterial and fungal growth .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gn="l" rtl="0">
              <a:buNone/>
            </a:pPr>
            <a:r>
              <a:rPr lang="en-US" dirty="0" smtClean="0"/>
              <a:t> dressing pack used in the treatment of dry socket are </a:t>
            </a:r>
          </a:p>
          <a:p>
            <a:pPr algn="l" rtl="0">
              <a:buNone/>
            </a:pPr>
            <a:r>
              <a:rPr lang="en-US" dirty="0" smtClean="0"/>
              <a:t>  1- </a:t>
            </a:r>
            <a:r>
              <a:rPr lang="en-US" dirty="0" err="1" smtClean="0"/>
              <a:t>alveogel</a:t>
            </a:r>
            <a:r>
              <a:rPr lang="en-US" dirty="0" smtClean="0"/>
              <a:t>  </a:t>
            </a:r>
          </a:p>
          <a:p>
            <a:pPr algn="l" rtl="0">
              <a:buNone/>
            </a:pPr>
            <a:r>
              <a:rPr lang="en-US" dirty="0" smtClean="0"/>
              <a:t>  2- </a:t>
            </a:r>
            <a:r>
              <a:rPr lang="en-US" dirty="0" err="1" smtClean="0"/>
              <a:t>iodoform</a:t>
            </a:r>
            <a:r>
              <a:rPr lang="en-US" dirty="0" smtClean="0"/>
              <a:t> pack (whitehead's varnish)  </a:t>
            </a:r>
          </a:p>
          <a:p>
            <a:pPr algn="l" rtl="0">
              <a:buNone/>
            </a:pPr>
            <a:r>
              <a:rPr lang="en-US" dirty="0" smtClean="0"/>
              <a:t>  3-bipp (bismuth </a:t>
            </a:r>
            <a:r>
              <a:rPr lang="en-US" dirty="0" err="1" smtClean="0"/>
              <a:t>iodoform</a:t>
            </a:r>
            <a:r>
              <a:rPr lang="en-US" dirty="0" smtClean="0"/>
              <a:t> </a:t>
            </a:r>
            <a:r>
              <a:rPr lang="en-US" dirty="0" err="1" smtClean="0"/>
              <a:t>trinitrate</a:t>
            </a:r>
            <a:r>
              <a:rPr lang="en-US" dirty="0" smtClean="0"/>
              <a:t> paste )</a:t>
            </a:r>
          </a:p>
          <a:p>
            <a:pPr algn="l" rtl="0">
              <a:buNone/>
            </a:pPr>
            <a:r>
              <a:rPr lang="en-US" dirty="0" smtClean="0"/>
              <a:t>  4- Zink oxide </a:t>
            </a:r>
            <a:r>
              <a:rPr lang="en-US" dirty="0" err="1" smtClean="0"/>
              <a:t>eugenol</a:t>
            </a:r>
            <a:r>
              <a:rPr lang="en-US" dirty="0" smtClean="0"/>
              <a:t> paste </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62466" name="Picture 2" descr="http://ts2.mm.bing.net/images/thumbnail.aspx?q=4824941026214829&amp;id=0c51d4eb7db614ffe4294297c1b5793f&amp;url=http%3a%2f%2farono.mn%2falvogel.jpg"/>
          <p:cNvPicPr>
            <a:picLocks noChangeAspect="1" noChangeArrowheads="1"/>
          </p:cNvPicPr>
          <p:nvPr/>
        </p:nvPicPr>
        <p:blipFill>
          <a:blip r:embed="rId2"/>
          <a:srcRect/>
          <a:stretch>
            <a:fillRect/>
          </a:stretch>
        </p:blipFill>
        <p:spPr bwMode="auto">
          <a:xfrm>
            <a:off x="4786314" y="2428868"/>
            <a:ext cx="2736000" cy="2040768"/>
          </a:xfrm>
          <a:prstGeom prst="rect">
            <a:avLst/>
          </a:prstGeom>
          <a:noFill/>
        </p:spPr>
      </p:pic>
      <p:pic>
        <p:nvPicPr>
          <p:cNvPr id="62468" name="Picture 4" descr="http://ts3.mm.bing.net/images/thumbnail.aspx?q=4683537836016878&amp;id=062a80a4da384129a98d93ccff1c94b5&amp;url=http%3a%2f%2faccounts.dmwood.com%2fimages%2fdefault%2fproduct%2fa%2f918789.jpg"/>
          <p:cNvPicPr>
            <a:picLocks noChangeAspect="1" noChangeArrowheads="1"/>
          </p:cNvPicPr>
          <p:nvPr/>
        </p:nvPicPr>
        <p:blipFill>
          <a:blip r:embed="rId3"/>
          <a:srcRect/>
          <a:stretch>
            <a:fillRect/>
          </a:stretch>
        </p:blipFill>
        <p:spPr bwMode="auto">
          <a:xfrm>
            <a:off x="1285852" y="857232"/>
            <a:ext cx="2340000" cy="337297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lvl="0" algn="l" rtl="0"/>
            <a:r>
              <a:rPr lang="en-US" dirty="0" smtClean="0"/>
              <a:t>The dressing should prevent re- </a:t>
            </a:r>
            <a:r>
              <a:rPr lang="en-US" dirty="0" err="1" smtClean="0"/>
              <a:t>accomulation</a:t>
            </a:r>
            <a:r>
              <a:rPr lang="en-US" dirty="0" smtClean="0"/>
              <a:t> of food debris and protect the exposed bone from irritation. </a:t>
            </a:r>
          </a:p>
          <a:p>
            <a:pPr lvl="0" algn="l" rtl="0"/>
            <a:r>
              <a:rPr lang="en-US" dirty="0" smtClean="0"/>
              <a:t>Ideally the dressing should slowly dissolved without the need for its removal and should not excite a host inflammatory or foreign body response.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etiology of dry socket</a:t>
            </a:r>
            <a:endParaRPr lang="ar-IQ" dirty="0"/>
          </a:p>
        </p:txBody>
      </p:sp>
      <p:sp>
        <p:nvSpPr>
          <p:cNvPr id="3" name="عنصر نائب للمحتوى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fontScale="70000" lnSpcReduction="20000"/>
          </a:bodyPr>
          <a:lstStyle/>
          <a:p>
            <a:pPr lvl="0" algn="l" rtl="0">
              <a:buNone/>
            </a:pPr>
            <a:endParaRPr lang="en-US" dirty="0" smtClean="0"/>
          </a:p>
          <a:p>
            <a:pPr lvl="0" algn="l" rtl="0">
              <a:buNone/>
            </a:pPr>
            <a:r>
              <a:rPr lang="en-US" dirty="0" smtClean="0"/>
              <a:t>1• Extraction of mandibular rather than maxillary teeth</a:t>
            </a:r>
          </a:p>
          <a:p>
            <a:pPr lvl="0" algn="l" rtl="0">
              <a:buNone/>
            </a:pPr>
            <a:r>
              <a:rPr lang="en-US" dirty="0" smtClean="0"/>
              <a:t>2• Extraction of third molars, especially impacted lower third molars</a:t>
            </a:r>
          </a:p>
          <a:p>
            <a:pPr lvl="0" algn="l" rtl="0">
              <a:buNone/>
            </a:pPr>
            <a:r>
              <a:rPr lang="en-US" dirty="0" smtClean="0"/>
              <a:t> 3 • isolated tooth extractions</a:t>
            </a:r>
          </a:p>
          <a:p>
            <a:pPr lvl="0" algn="l" rtl="0">
              <a:buNone/>
            </a:pPr>
            <a:r>
              <a:rPr lang="en-US" dirty="0" smtClean="0"/>
              <a:t> 4 • “Traumatic” extractions</a:t>
            </a:r>
          </a:p>
          <a:p>
            <a:pPr lvl="0" algn="l" rtl="0">
              <a:buNone/>
            </a:pPr>
            <a:r>
              <a:rPr lang="en-US" dirty="0" smtClean="0"/>
              <a:t> 5 • Female sex especially if concurrently using oral contraception</a:t>
            </a:r>
          </a:p>
          <a:p>
            <a:pPr lvl="0" algn="l" rtl="0">
              <a:buNone/>
            </a:pPr>
            <a:r>
              <a:rPr lang="en-US" dirty="0" smtClean="0"/>
              <a:t> 6 • Patient aged between 20 and 40 years</a:t>
            </a:r>
          </a:p>
          <a:p>
            <a:pPr lvl="0" algn="l" rtl="0">
              <a:buNone/>
            </a:pPr>
            <a:r>
              <a:rPr lang="ar-IQ" dirty="0" smtClean="0"/>
              <a:t> </a:t>
            </a:r>
            <a:r>
              <a:rPr lang="en-US" dirty="0" smtClean="0"/>
              <a:t>7 • Poor oral hygiene and plaque control</a:t>
            </a:r>
          </a:p>
          <a:p>
            <a:pPr lvl="0" algn="l" rtl="0">
              <a:buNone/>
            </a:pPr>
            <a:r>
              <a:rPr lang="en-US" dirty="0" smtClean="0"/>
              <a:t> 8 • Active or recent history of acute ulcerative gingivitis or pericoronitis</a:t>
            </a:r>
          </a:p>
          <a:p>
            <a:pPr lvl="0" algn="l" rtl="0">
              <a:buNone/>
            </a:pPr>
            <a:r>
              <a:rPr lang="en-US" dirty="0" smtClean="0"/>
              <a:t> 9 • Smoking, especially if &gt;20 cigarettes/day</a:t>
            </a:r>
          </a:p>
          <a:p>
            <a:pPr algn="l"/>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65538" name="Picture 2" descr="http://ts1.mm.bing.net/images/thumbnail.aspx?q=4625057550501864&amp;id=d1394c05f4ff0c82e257ecff369e0756&amp;url=http%3a%2f%2fdentalcarematters.com%2fwp-content%2fuploads%2fDry-socket.jpg"/>
          <p:cNvPicPr>
            <a:picLocks noChangeAspect="1" noChangeArrowheads="1"/>
          </p:cNvPicPr>
          <p:nvPr/>
        </p:nvPicPr>
        <p:blipFill>
          <a:blip r:embed="rId2"/>
          <a:srcRect/>
          <a:stretch>
            <a:fillRect/>
          </a:stretch>
        </p:blipFill>
        <p:spPr bwMode="auto">
          <a:xfrm>
            <a:off x="2214546" y="2957518"/>
            <a:ext cx="4392000" cy="21520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Acute osteomyelitis of the mandible</a:t>
            </a:r>
            <a:endParaRPr lang="ar-IQ" dirty="0"/>
          </a:p>
        </p:txBody>
      </p:sp>
      <p:sp>
        <p:nvSpPr>
          <p:cNvPr id="3" name="عنصر نائب للمحتوى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algn="l" rtl="0"/>
            <a:r>
              <a:rPr lang="en-US" dirty="0" smtClean="0"/>
              <a:t>It differ from dry socket in that :</a:t>
            </a:r>
          </a:p>
          <a:p>
            <a:pPr algn="l" rtl="0">
              <a:buNone/>
            </a:pPr>
            <a:r>
              <a:rPr lang="en-US" dirty="0" smtClean="0"/>
              <a:t>1- there is marked pyrexia and pain is very severe.</a:t>
            </a:r>
          </a:p>
          <a:p>
            <a:pPr algn="l" rtl="0">
              <a:buNone/>
            </a:pPr>
            <a:r>
              <a:rPr lang="en-US" dirty="0" smtClean="0"/>
              <a:t>2- the mandible is tender on extra oral palpation.</a:t>
            </a:r>
          </a:p>
          <a:p>
            <a:pPr algn="l" rtl="0">
              <a:buNone/>
            </a:pPr>
            <a:r>
              <a:rPr lang="en-US" dirty="0" smtClean="0"/>
              <a:t>3- there may be an onset of impairment of labial sensation some hours or even days after tooth extraction.</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l" rtl="0"/>
            <a:r>
              <a:rPr lang="en-US" dirty="0" smtClean="0"/>
              <a:t>17- post operative swelling due to</a:t>
            </a:r>
            <a:endParaRPr lang="ar-IQ" dirty="0"/>
          </a:p>
        </p:txBody>
      </p:sp>
      <p:sp>
        <p:nvSpPr>
          <p:cNvPr id="3" name="عنصر نائب للمحتوى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lgn="l" rtl="0"/>
            <a:r>
              <a:rPr lang="en-US" dirty="0" smtClean="0"/>
              <a:t>Oedema</a:t>
            </a:r>
          </a:p>
          <a:p>
            <a:pPr algn="l" rtl="0"/>
            <a:r>
              <a:rPr lang="en-US" dirty="0" smtClean="0"/>
              <a:t>Hematoma formation</a:t>
            </a:r>
          </a:p>
          <a:p>
            <a:pPr algn="l" rtl="0"/>
            <a:r>
              <a:rPr lang="en-US" dirty="0" smtClean="0"/>
              <a:t>Infection</a:t>
            </a:r>
          </a:p>
          <a:p>
            <a:pPr algn="l" rtl="0">
              <a:buNone/>
            </a:pPr>
            <a:r>
              <a:rPr lang="en-US" dirty="0" smtClean="0"/>
              <a:t>Both edema and hematoma are regress if the patient uses hot saline mouth baths frequently for 2-3 days.  </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14- Excessive hemorrhage</a:t>
            </a:r>
            <a:endParaRPr lang="ar-IQ" dirty="0"/>
          </a:p>
        </p:txBody>
      </p:sp>
      <p:sp>
        <p:nvSpPr>
          <p:cNvPr id="3" name="عنصر نائب للمحتوى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algn="l" rtl="0"/>
            <a:endParaRPr lang="en-US" dirty="0" smtClean="0"/>
          </a:p>
          <a:p>
            <a:pPr algn="l" rtl="0"/>
            <a:r>
              <a:rPr lang="en-US" dirty="0" smtClean="0"/>
              <a:t>During tooth removal </a:t>
            </a:r>
          </a:p>
          <a:p>
            <a:pPr algn="l" rtl="0"/>
            <a:r>
              <a:rPr lang="en-US" dirty="0" smtClean="0"/>
              <a:t>On completion of the extraction</a:t>
            </a:r>
          </a:p>
          <a:p>
            <a:pPr algn="l" rtl="0"/>
            <a:r>
              <a:rPr lang="en-US" dirty="0" smtClean="0"/>
              <a:t>Postoperatively.</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1986" name="Picture 2" descr="C:\Documents and Settings\ابو زكريا\My Documents\My Pictures\New Folder (3)\DSC00202.JPG"/>
          <p:cNvPicPr>
            <a:picLocks noGrp="1" noChangeAspect="1" noChangeArrowheads="1"/>
          </p:cNvPicPr>
          <p:nvPr>
            <p:ph idx="1"/>
          </p:nvPr>
        </p:nvPicPr>
        <p:blipFill>
          <a:blip r:embed="rId2" cstate="print"/>
          <a:stretch>
            <a:fillRect/>
          </a:stretch>
        </p:blipFill>
        <p:spPr bwMode="auto">
          <a:xfrm>
            <a:off x="2874244" y="1600200"/>
            <a:ext cx="3395511" cy="45259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infection</a:t>
            </a:r>
            <a:endParaRPr lang="ar-IQ" dirty="0"/>
          </a:p>
        </p:txBody>
      </p:sp>
      <p:sp>
        <p:nvSpPr>
          <p:cNvPr id="3" name="عنصر نائب للمحتوى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lgn="l" rtl="0"/>
            <a:r>
              <a:rPr lang="en-US" dirty="0" smtClean="0"/>
              <a:t>The patient should be cautioned against applying heat extra orally because this increase the size of the facial swelling .</a:t>
            </a:r>
          </a:p>
          <a:p>
            <a:pPr algn="l" rtl="0"/>
            <a:r>
              <a:rPr lang="en-US" dirty="0" smtClean="0"/>
              <a:t> if fluctuation is present the pus should be evacuated before beginning antibiotic therapy. </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18- </a:t>
            </a:r>
            <a:r>
              <a:rPr lang="en-US" dirty="0" err="1" smtClean="0"/>
              <a:t>trismus</a:t>
            </a:r>
            <a:endParaRPr lang="ar-IQ" dirty="0"/>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lnSpcReduction="10000"/>
          </a:bodyPr>
          <a:lstStyle/>
          <a:p>
            <a:pPr algn="justLow" rtl="0"/>
            <a:r>
              <a:rPr lang="en-US" dirty="0" smtClean="0"/>
              <a:t>Trismus can be defined as inability to open the mouth due to muscle spasm and may complicate dental extractions.</a:t>
            </a:r>
          </a:p>
          <a:p>
            <a:pPr algn="justLow" rtl="0"/>
            <a:r>
              <a:rPr lang="en-US" dirty="0" smtClean="0"/>
              <a:t> It may be caused by post operative edema, hematoma formation, or inflammation of the soft tissues.</a:t>
            </a:r>
          </a:p>
          <a:p>
            <a:pPr algn="justLow" rtl="0"/>
            <a:r>
              <a:rPr lang="en-US" dirty="0" smtClean="0"/>
              <a:t>The treatment of </a:t>
            </a:r>
            <a:r>
              <a:rPr lang="en-US" dirty="0" err="1" smtClean="0"/>
              <a:t>trismus</a:t>
            </a:r>
            <a:r>
              <a:rPr lang="en-US" dirty="0" smtClean="0"/>
              <a:t> consist of intra oral hot saline mouth washes and </a:t>
            </a:r>
            <a:r>
              <a:rPr lang="en-US" dirty="0" err="1" smtClean="0"/>
              <a:t>adminstration</a:t>
            </a:r>
            <a:r>
              <a:rPr lang="en-US" dirty="0" smtClean="0"/>
              <a:t> of antibiotics.</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endParaRPr lang="en-US" dirty="0"/>
          </a:p>
        </p:txBody>
      </p:sp>
      <p:pic>
        <p:nvPicPr>
          <p:cNvPr id="88066" name="Picture 2" descr="E:\My Pictures\Images\clinical photos\abnormal oral lesions\SMF\DSCN4469.JPG"/>
          <p:cNvPicPr>
            <a:picLocks noChangeAspect="1" noChangeArrowheads="1"/>
          </p:cNvPicPr>
          <p:nvPr/>
        </p:nvPicPr>
        <p:blipFill>
          <a:blip r:embed="rId2" cstate="print"/>
          <a:srcRect/>
          <a:stretch>
            <a:fillRect/>
          </a:stretch>
        </p:blipFill>
        <p:spPr bwMode="auto">
          <a:xfrm>
            <a:off x="1857356" y="1285860"/>
            <a:ext cx="5597525" cy="5080000"/>
          </a:xfrm>
          <a:prstGeom prst="rect">
            <a:avLst/>
          </a:prstGeom>
          <a:noFill/>
        </p:spPr>
      </p:pic>
      <p:sp>
        <p:nvSpPr>
          <p:cNvPr id="88068" name="Rectangle 4"/>
          <p:cNvSpPr>
            <a:spLocks noChangeArrowheads="1"/>
          </p:cNvSpPr>
          <p:nvPr/>
        </p:nvSpPr>
        <p:spPr bwMode="auto">
          <a:xfrm>
            <a:off x="0" y="0"/>
            <a:ext cx="9144000" cy="830997"/>
          </a:xfrm>
          <a:prstGeom prst="rect">
            <a:avLst/>
          </a:prstGeom>
          <a:noFill/>
          <a:ln w="9525">
            <a:noFill/>
            <a:miter lim="800000"/>
            <a:headEnd/>
            <a:tailEnd/>
          </a:ln>
          <a:effectLst/>
        </p:spPr>
        <p:txBody>
          <a:bodyPr>
            <a:spAutoFit/>
          </a:bodyPr>
          <a:lstStyle/>
          <a:p>
            <a:pPr algn="l" rtl="0"/>
            <a:r>
              <a:rPr lang="en-US" sz="2400" dirty="0"/>
              <a:t>This patient </a:t>
            </a:r>
            <a:r>
              <a:rPr lang="en-US" sz="2400" dirty="0" smtClean="0"/>
              <a:t> </a:t>
            </a:r>
            <a:r>
              <a:rPr lang="en-US" sz="2400" dirty="0"/>
              <a:t>has so much of limitation in opening of mouth that it is difficult to put even 2 fingers in the mouth</a:t>
            </a:r>
          </a:p>
        </p:txBody>
      </p:sp>
      <p:sp>
        <p:nvSpPr>
          <p:cNvPr id="6" name="مستطيل 5"/>
          <p:cNvSpPr/>
          <p:nvPr/>
        </p:nvSpPr>
        <p:spPr>
          <a:xfrm>
            <a:off x="2857488" y="5643578"/>
            <a:ext cx="4500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Patients fingers not dentist fingers</a:t>
            </a:r>
            <a:endParaRPr lang="ar-IQ"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19 – Fainting or syncope </a:t>
            </a:r>
            <a:endParaRPr lang="ar-IQ" dirty="0"/>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pPr algn="justLow" rtl="0"/>
            <a:r>
              <a:rPr lang="en-US" dirty="0" smtClean="0"/>
              <a:t>Collapse in the dental chair may occur suddenly and may or may not be accompanied by loss of consciousness. </a:t>
            </a:r>
          </a:p>
          <a:p>
            <a:pPr algn="justLow" rtl="0"/>
            <a:r>
              <a:rPr lang="en-US" dirty="0" smtClean="0"/>
              <a:t>In most cases spontaneous recovery is usual.</a:t>
            </a:r>
          </a:p>
          <a:p>
            <a:pPr algn="justLow" rtl="0"/>
            <a:r>
              <a:rPr lang="en-US" dirty="0" smtClean="0"/>
              <a:t>The patient often complains of feeling dizzy, weak, and nauseated, and the skin is seen to be pale ,cold and sweating.</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lstStyle/>
          <a:p>
            <a:pPr algn="l" rtl="0">
              <a:buNone/>
            </a:pPr>
            <a:r>
              <a:rPr lang="en-US" dirty="0" smtClean="0"/>
              <a:t>Treatment of fainting:</a:t>
            </a:r>
          </a:p>
          <a:p>
            <a:pPr algn="l" rtl="0"/>
            <a:r>
              <a:rPr lang="en-US" dirty="0" smtClean="0"/>
              <a:t>1- the patient head should be lowered by lowering the back of the dental chair .</a:t>
            </a:r>
          </a:p>
          <a:p>
            <a:pPr algn="l" rtl="0"/>
            <a:r>
              <a:rPr lang="en-US" dirty="0" smtClean="0"/>
              <a:t>2-any collar should be loosened.</a:t>
            </a:r>
          </a:p>
          <a:p>
            <a:pPr algn="l" rtl="0"/>
            <a:r>
              <a:rPr lang="en-US" dirty="0" smtClean="0"/>
              <a:t>3- ensure that the patient cannot fail out of the chair .</a:t>
            </a:r>
          </a:p>
          <a:p>
            <a:pPr algn="l" rtl="0"/>
            <a:r>
              <a:rPr lang="en-US" dirty="0" smtClean="0"/>
              <a:t>4- no fluid can be given by mouth until the patient is fully conscious.</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lstStyle/>
          <a:p>
            <a:pPr algn="l" rtl="0"/>
            <a:r>
              <a:rPr lang="en-US" dirty="0" smtClean="0"/>
              <a:t>5- if consciousness returns a glucose drink may be given .</a:t>
            </a:r>
          </a:p>
          <a:p>
            <a:pPr algn="l" rtl="0">
              <a:buNone/>
            </a:pPr>
            <a:r>
              <a:rPr lang="en-US" dirty="0" smtClean="0"/>
              <a:t>Spontaneous recovery is usual and it is often possible to complete the extraction at the same visit.</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My Documents\My Pictures\Vinca.jpg"/>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sp>
        <p:nvSpPr>
          <p:cNvPr id="69635" name="Rectangle 3"/>
          <p:cNvSpPr>
            <a:spLocks noChangeArrowheads="1"/>
          </p:cNvSpPr>
          <p:nvPr/>
        </p:nvSpPr>
        <p:spPr bwMode="auto">
          <a:xfrm>
            <a:off x="1900238" y="2743200"/>
            <a:ext cx="5341937" cy="762000"/>
          </a:xfrm>
          <a:prstGeom prst="rect">
            <a:avLst/>
          </a:prstGeom>
          <a:noFill/>
          <a:ln w="9525">
            <a:noFill/>
            <a:miter lim="800000"/>
            <a:headEnd/>
            <a:tailEnd/>
          </a:ln>
          <a:effectLst/>
        </p:spPr>
        <p:txBody>
          <a:bodyPr>
            <a:spAutoFit/>
          </a:bodyPr>
          <a:lstStyle/>
          <a:p>
            <a:r>
              <a:rPr lang="en-US" altLang="zh-TW" sz="4400">
                <a:solidFill>
                  <a:srgbClr val="CC3300"/>
                </a:solidFill>
                <a:latin typeface="Lucida Handwriting" pitchFamily="66" charset="0"/>
              </a:rPr>
              <a:t>Have A Nice Day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a:p>
        </p:txBody>
      </p:sp>
      <p:pic>
        <p:nvPicPr>
          <p:cNvPr id="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365250" y="1143000"/>
            <a:ext cx="6413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sz="quarter"/>
          </p:nvPr>
        </p:nvSpPr>
        <p:spPr/>
        <p:txBody>
          <a:bodyPr/>
          <a:lstStyle/>
          <a:p>
            <a:pPr eaLnBrk="1" hangingPunct="1">
              <a:defRPr/>
            </a:pPr>
            <a:r>
              <a:rPr lang="en-US" dirty="0" smtClean="0"/>
              <a:t> </a:t>
            </a:r>
            <a:endParaRPr lang="ar-SA" dirty="0" smtClean="0"/>
          </a:p>
        </p:txBody>
      </p:sp>
      <p:sp>
        <p:nvSpPr>
          <p:cNvPr id="7" name="عنوان فرعي 6"/>
          <p:cNvSpPr>
            <a:spLocks noGrp="1"/>
          </p:cNvSpPr>
          <p:nvPr>
            <p:ph type="subTitle" sz="quarter" idx="1"/>
          </p:nvPr>
        </p:nvSpPr>
        <p:spPr>
          <a:xfrm>
            <a:off x="1785918" y="214290"/>
            <a:ext cx="6400800" cy="1752600"/>
          </a:xfrm>
        </p:spPr>
        <p:txBody>
          <a:bodyPr/>
          <a:lstStyle/>
          <a:p>
            <a:pPr eaLnBrk="1" hangingPunct="1">
              <a:defRPr/>
            </a:pPr>
            <a:r>
              <a:rPr lang="en-US" dirty="0" smtClean="0">
                <a:solidFill>
                  <a:srgbClr val="FF0000"/>
                </a:solidFill>
              </a:rPr>
              <a:t>TMJ dislocation : causes  ,diagnosis and treatment ?</a:t>
            </a:r>
            <a:endParaRPr lang="ar-SA" dirty="0" smtClean="0">
              <a:solidFill>
                <a:srgbClr val="FF0000"/>
              </a:solidFill>
            </a:endParaRPr>
          </a:p>
        </p:txBody>
      </p:sp>
      <p:sp>
        <p:nvSpPr>
          <p:cNvPr id="5" name="عنصر نائب للتذييل 4"/>
          <p:cNvSpPr txBox="1">
            <a:spLocks/>
          </p:cNvSpPr>
          <p:nvPr/>
        </p:nvSpPr>
        <p:spPr bwMode="auto">
          <a:xfrm>
            <a:off x="190500" y="6240463"/>
            <a:ext cx="8743950" cy="285750"/>
          </a:xfrm>
          <a:prstGeom prst="rect">
            <a:avLst/>
          </a:prstGeom>
          <a:noFill/>
          <a:ln w="9525">
            <a:noFill/>
            <a:miter lim="800000"/>
            <a:headEnd/>
            <a:tailEnd/>
          </a:ln>
          <a:effectLst/>
        </p:spPr>
        <p:txBody>
          <a:bodyPr/>
          <a:lstStyle/>
          <a:p>
            <a:pPr algn="ctr">
              <a:spcBef>
                <a:spcPct val="20000"/>
              </a:spcBef>
              <a:buClr>
                <a:schemeClr val="hlink"/>
              </a:buClr>
              <a:buSzPct val="70000"/>
              <a:defRPr/>
            </a:pPr>
            <a:r>
              <a:rPr lang="en-US" sz="2000" kern="0" dirty="0">
                <a:effectLst>
                  <a:outerShdw blurRad="38100" dist="38100" dir="2700000" algn="tl">
                    <a:srgbClr val="C0C0C0"/>
                  </a:outerShdw>
                </a:effectLst>
                <a:latin typeface="+mn-lt"/>
              </a:rPr>
              <a:t>Mosul university- College of dentistry-oral &amp; maxillofacial  surgery department</a:t>
            </a:r>
          </a:p>
        </p:txBody>
      </p:sp>
      <p:pic>
        <p:nvPicPr>
          <p:cNvPr id="1026" name="Picture 2" descr="C:\Documents and Settings\ابو زكريا\My Documents\My Pictures\صورة1.jpg"/>
          <p:cNvPicPr>
            <a:picLocks noChangeAspect="1" noChangeArrowheads="1"/>
          </p:cNvPicPr>
          <p:nvPr/>
        </p:nvPicPr>
        <p:blipFill>
          <a:blip r:embed="rId2" cstate="print"/>
          <a:srcRect/>
          <a:stretch>
            <a:fillRect/>
          </a:stretch>
        </p:blipFill>
        <p:spPr bwMode="auto">
          <a:xfrm>
            <a:off x="2571736" y="2357430"/>
            <a:ext cx="3824287" cy="3151187"/>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52400" y="304800"/>
            <a:ext cx="4333875" cy="3095625"/>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4581525" y="304800"/>
            <a:ext cx="4333875" cy="3095625"/>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152400" y="3505200"/>
            <a:ext cx="4333875" cy="3095625"/>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4572000" y="3505200"/>
            <a:ext cx="433387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457200"/>
            <a:ext cx="8229600" cy="5900758"/>
          </a:xfrm>
        </p:spPr>
        <p:txBody>
          <a:bodyPr/>
          <a:lstStyle/>
          <a:p>
            <a:r>
              <a:rPr lang="en-US" b="1" smtClean="0">
                <a:solidFill>
                  <a:srgbClr val="FFFF00"/>
                </a:solidFill>
              </a:rPr>
              <a:t>w</a:t>
            </a:r>
            <a:endParaRPr lang="en-US" b="1" dirty="0" smtClean="0">
              <a:solidFill>
                <a:srgbClr val="FFFF00"/>
              </a:solidFill>
            </a:endParaRPr>
          </a:p>
        </p:txBody>
      </p:sp>
      <p:sp>
        <p:nvSpPr>
          <p:cNvPr id="33795" name="Content Placeholder 2"/>
          <p:cNvSpPr>
            <a:spLocks/>
          </p:cNvSpPr>
          <p:nvPr/>
        </p:nvSpPr>
        <p:spPr bwMode="auto">
          <a:xfrm>
            <a:off x="-714412" y="785794"/>
            <a:ext cx="8229600" cy="5486400"/>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endParaRPr lang="en-US" sz="3200" u="sng" dirty="0">
              <a:solidFill>
                <a:schemeClr val="bg1"/>
              </a:solidFill>
              <a:latin typeface="Calibri" pitchFamily="34" charset="0"/>
            </a:endParaRPr>
          </a:p>
          <a:p>
            <a:pPr marL="342900" indent="-342900" eaLnBrk="0" hangingPunct="0">
              <a:spcBef>
                <a:spcPct val="20000"/>
              </a:spcBef>
              <a:buFont typeface="Arial" pitchFamily="34" charset="0"/>
              <a:buNone/>
            </a:pPr>
            <a:endParaRPr lang="en-US" sz="3200" u="sng" dirty="0">
              <a:solidFill>
                <a:schemeClr val="bg1"/>
              </a:solidFill>
              <a:latin typeface="Calibri" pitchFamily="34" charset="0"/>
            </a:endParaRPr>
          </a:p>
          <a:p>
            <a:pPr marL="342900" indent="-342900" eaLnBrk="0" hangingPunct="0">
              <a:spcBef>
                <a:spcPct val="20000"/>
              </a:spcBef>
              <a:buFont typeface="Arial" pitchFamily="34" charset="0"/>
              <a:buNone/>
            </a:pPr>
            <a:r>
              <a:rPr lang="en-US" sz="3200" u="sng" dirty="0">
                <a:solidFill>
                  <a:schemeClr val="bg1"/>
                </a:solidFill>
                <a:latin typeface="Calibri" pitchFamily="34" charset="0"/>
              </a:rPr>
              <a:t>Cause</a:t>
            </a:r>
            <a:endParaRPr lang="en-US" sz="3200" dirty="0">
              <a:solidFill>
                <a:schemeClr val="bg1"/>
              </a:solidFill>
              <a:latin typeface="Calibri" pitchFamily="34" charset="0"/>
            </a:endParaRPr>
          </a:p>
          <a:p>
            <a:pPr marL="342900" indent="-342900" eaLnBrk="0" hangingPunct="0">
              <a:spcBef>
                <a:spcPct val="20000"/>
              </a:spcBef>
              <a:buFont typeface="Arial" pitchFamily="34" charset="0"/>
              <a:buNone/>
            </a:pPr>
            <a:r>
              <a:rPr lang="en-US" sz="3200" dirty="0">
                <a:solidFill>
                  <a:schemeClr val="bg1"/>
                </a:solidFill>
                <a:latin typeface="Calibri" pitchFamily="34" charset="0"/>
              </a:rPr>
              <a:t>	-Bleeding at wound margins</a:t>
            </a:r>
          </a:p>
          <a:p>
            <a:pPr marL="342900" indent="-342900" eaLnBrk="0" hangingPunct="0">
              <a:spcBef>
                <a:spcPct val="20000"/>
              </a:spcBef>
              <a:buFont typeface="Arial" pitchFamily="34" charset="0"/>
              <a:buNone/>
            </a:pPr>
            <a:r>
              <a:rPr lang="en-US" sz="3200" dirty="0">
                <a:solidFill>
                  <a:schemeClr val="bg1"/>
                </a:solidFill>
                <a:latin typeface="Calibri" pitchFamily="34" charset="0"/>
              </a:rPr>
              <a:t>	-Bleeding at a bony foramen within the socket</a:t>
            </a:r>
          </a:p>
          <a:p>
            <a:pPr marL="342900" indent="-342900" eaLnBrk="0" hangingPunct="0">
              <a:spcBef>
                <a:spcPct val="20000"/>
              </a:spcBef>
              <a:buFont typeface="Arial" pitchFamily="34" charset="0"/>
              <a:buNone/>
            </a:pPr>
            <a:r>
              <a:rPr lang="en-US" sz="3200" dirty="0">
                <a:solidFill>
                  <a:schemeClr val="bg1"/>
                </a:solidFill>
                <a:latin typeface="Calibri" pitchFamily="34" charset="0"/>
              </a:rPr>
              <a:t>	-Medical Problem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457200"/>
            <a:ext cx="8229600" cy="1143000"/>
          </a:xfrm>
        </p:spPr>
        <p:txBody>
          <a:bodyPr/>
          <a:lstStyle/>
          <a:p>
            <a:r>
              <a:rPr lang="en-US" b="1" smtClean="0">
                <a:solidFill>
                  <a:srgbClr val="FFFF00"/>
                </a:solidFill>
              </a:rPr>
              <a:t>VII. Postoperative Bleeding</a:t>
            </a:r>
          </a:p>
        </p:txBody>
      </p:sp>
      <p:sp>
        <p:nvSpPr>
          <p:cNvPr id="33795" name="Content Placeholder 2"/>
          <p:cNvSpPr>
            <a:spLocks/>
          </p:cNvSpPr>
          <p:nvPr/>
        </p:nvSpPr>
        <p:spPr bwMode="auto">
          <a:xfrm>
            <a:off x="457200" y="1143000"/>
            <a:ext cx="8229600" cy="5486400"/>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endParaRPr lang="en-US" sz="3200" u="sng">
              <a:solidFill>
                <a:schemeClr val="bg1"/>
              </a:solidFill>
              <a:latin typeface="Calibri" pitchFamily="34" charset="0"/>
            </a:endParaRPr>
          </a:p>
          <a:p>
            <a:pPr marL="342900" indent="-342900" eaLnBrk="0" hangingPunct="0">
              <a:spcBef>
                <a:spcPct val="20000"/>
              </a:spcBef>
              <a:buFont typeface="Arial" pitchFamily="34" charset="0"/>
              <a:buNone/>
            </a:pPr>
            <a:endParaRPr lang="en-US" sz="3200" u="sng">
              <a:solidFill>
                <a:schemeClr val="bg1"/>
              </a:solidFill>
              <a:latin typeface="Calibri" pitchFamily="34" charset="0"/>
            </a:endParaRPr>
          </a:p>
          <a:p>
            <a:pPr marL="342900" indent="-342900" eaLnBrk="0" hangingPunct="0">
              <a:spcBef>
                <a:spcPct val="20000"/>
              </a:spcBef>
              <a:buFont typeface="Arial" pitchFamily="34" charset="0"/>
              <a:buNone/>
            </a:pPr>
            <a:r>
              <a:rPr lang="en-US" sz="3200" u="sng">
                <a:solidFill>
                  <a:schemeClr val="bg1"/>
                </a:solidFill>
                <a:latin typeface="Calibri" pitchFamily="34" charset="0"/>
              </a:rPr>
              <a:t>Cause</a:t>
            </a:r>
            <a:endParaRPr lang="en-US" sz="3200">
              <a:solidFill>
                <a:schemeClr val="bg1"/>
              </a:solidFill>
              <a:latin typeface="Calibri" pitchFamily="34" charset="0"/>
            </a:endParaRPr>
          </a:p>
          <a:p>
            <a:pPr marL="342900" indent="-342900" eaLnBrk="0" hangingPunct="0">
              <a:spcBef>
                <a:spcPct val="20000"/>
              </a:spcBef>
              <a:buFont typeface="Arial" pitchFamily="34" charset="0"/>
              <a:buNone/>
            </a:pPr>
            <a:r>
              <a:rPr lang="en-US" sz="3200">
                <a:solidFill>
                  <a:schemeClr val="bg1"/>
                </a:solidFill>
                <a:latin typeface="Calibri" pitchFamily="34" charset="0"/>
              </a:rPr>
              <a:t>	-Bleeding at wound margins</a:t>
            </a:r>
          </a:p>
          <a:p>
            <a:pPr marL="342900" indent="-342900" eaLnBrk="0" hangingPunct="0">
              <a:spcBef>
                <a:spcPct val="20000"/>
              </a:spcBef>
              <a:buFont typeface="Arial" pitchFamily="34" charset="0"/>
              <a:buNone/>
            </a:pPr>
            <a:r>
              <a:rPr lang="en-US" sz="3200">
                <a:solidFill>
                  <a:schemeClr val="bg1"/>
                </a:solidFill>
                <a:latin typeface="Calibri" pitchFamily="34" charset="0"/>
              </a:rPr>
              <a:t>	-Bleeding at a bony foramen within the socket</a:t>
            </a:r>
          </a:p>
          <a:p>
            <a:pPr marL="342900" indent="-342900" eaLnBrk="0" hangingPunct="0">
              <a:spcBef>
                <a:spcPct val="20000"/>
              </a:spcBef>
              <a:buFont typeface="Arial" pitchFamily="34" charset="0"/>
              <a:buNone/>
            </a:pPr>
            <a:r>
              <a:rPr lang="en-US" sz="3200">
                <a:solidFill>
                  <a:schemeClr val="bg1"/>
                </a:solidFill>
                <a:latin typeface="Calibri" pitchFamily="34" charset="0"/>
              </a:rPr>
              <a:t>	-Medical Problem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Pericoronitis</a:t>
            </a:r>
          </a:p>
        </p:txBody>
      </p:sp>
      <p:pic>
        <p:nvPicPr>
          <p:cNvPr id="99333" name="Picture 5" descr="511_f7"/>
          <p:cNvPicPr>
            <a:picLocks noGrp="1" noChangeAspect="1" noChangeArrowheads="1"/>
          </p:cNvPicPr>
          <p:nvPr>
            <p:ph idx="1"/>
          </p:nvPr>
        </p:nvPicPr>
        <p:blipFill>
          <a:blip r:embed="rId3" cstate="print"/>
          <a:srcRect/>
          <a:stretch>
            <a:fillRect/>
          </a:stretch>
        </p:blipFill>
        <p:spPr>
          <a:xfrm>
            <a:off x="1905000" y="1371600"/>
            <a:ext cx="5334000" cy="48768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descr="C:\Users\MNC\Desktop\New Folder\101MSDCF\DSC01136.JPG"/>
          <p:cNvPicPr>
            <a:picLocks noGrp="1" noChangeAspect="1" noChangeArrowheads="1"/>
          </p:cNvPicPr>
          <p:nvPr>
            <p:ph idx="1"/>
          </p:nvPr>
        </p:nvPicPr>
        <p:blipFill>
          <a:blip r:embed="rId2" cstate="print"/>
          <a:srcRect/>
          <a:stretch>
            <a:fillRect/>
          </a:stretch>
        </p:blipFill>
        <p:spPr bwMode="auto">
          <a:xfrm>
            <a:off x="285720" y="214290"/>
            <a:ext cx="8112000" cy="608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t>Any patient with a history of a hemorrhagic diathesis should be referred to a hematologist for investigation before the extraction are undertaken.</a:t>
            </a:r>
          </a:p>
          <a:p>
            <a:pPr algn="l" rtl="0"/>
            <a:r>
              <a:rPr lang="en-US" dirty="0" smtClean="0"/>
              <a:t>More severe bleeding can be controlled by pressure on a hot normal saline pack held in position for a few minutes.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algn="l" rtl="0"/>
            <a:r>
              <a:rPr lang="en-US" dirty="0" smtClean="0"/>
              <a:t>In most circumstances it will be advisable to suture the mucoperiosteum to control the bleeding.</a:t>
            </a:r>
          </a:p>
          <a:p>
            <a:pPr algn="l" rtl="0"/>
            <a:r>
              <a:rPr lang="en-US" dirty="0" smtClean="0"/>
              <a:t>The object of suturing is not to close the socket by approximating the soft tissue over it, but to tense the mucoperiosteum over the underlying bone so that it becomes ischemic.</a:t>
            </a:r>
          </a:p>
          <a:p>
            <a:pPr algn="l" rtl="0"/>
            <a:r>
              <a:rPr lang="en-US" dirty="0" smtClean="0"/>
              <a:t>Gel foam or fibrin foam may be tucked into the socket .</a:t>
            </a:r>
          </a:p>
          <a:p>
            <a:pPr algn="l" rtl="0"/>
            <a:r>
              <a:rPr lang="en-US" dirty="0" smtClean="0"/>
              <a:t>Tannic acid powder is beneficial in control of bleeding.</a:t>
            </a:r>
          </a:p>
          <a:p>
            <a:pPr algn="l" rtl="0"/>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lnSpcReduction="10000"/>
          </a:bodyPr>
          <a:lstStyle/>
          <a:p>
            <a:pPr algn="l" rtl="0"/>
            <a:r>
              <a:rPr lang="en-US" dirty="0" smtClean="0"/>
              <a:t>Topical haemostatic agents:</a:t>
            </a:r>
          </a:p>
          <a:p>
            <a:pPr algn="l" rtl="0">
              <a:buNone/>
            </a:pPr>
            <a:r>
              <a:rPr lang="en-US" dirty="0" smtClean="0"/>
              <a:t>1- tannic acid powder.</a:t>
            </a:r>
          </a:p>
          <a:p>
            <a:pPr algn="l" rtl="0">
              <a:buNone/>
            </a:pPr>
            <a:r>
              <a:rPr lang="en-US" dirty="0" smtClean="0"/>
              <a:t>2- gel foam .</a:t>
            </a:r>
          </a:p>
          <a:p>
            <a:pPr algn="l" rtl="0">
              <a:buNone/>
            </a:pPr>
            <a:r>
              <a:rPr lang="en-US" dirty="0" smtClean="0"/>
              <a:t>3- bone wax ( beeswax plus isopropyl </a:t>
            </a:r>
            <a:r>
              <a:rPr lang="en-US" dirty="0" err="1" smtClean="0"/>
              <a:t>palmitate</a:t>
            </a:r>
            <a:r>
              <a:rPr lang="en-US" dirty="0" smtClean="0"/>
              <a:t>).</a:t>
            </a:r>
          </a:p>
          <a:p>
            <a:pPr algn="l" rtl="0">
              <a:buNone/>
            </a:pPr>
            <a:r>
              <a:rPr lang="en-US" dirty="0" smtClean="0"/>
              <a:t>4- surgicel (oxidized cellulose).</a:t>
            </a:r>
          </a:p>
          <a:p>
            <a:pPr algn="l" rtl="0">
              <a:buNone/>
            </a:pPr>
            <a:r>
              <a:rPr lang="en-US" dirty="0" smtClean="0"/>
              <a:t>5-tranexamic acid (cyclocapron injectable) and </a:t>
            </a:r>
            <a:r>
              <a:rPr lang="en-US" dirty="0" err="1" smtClean="0"/>
              <a:t>epsilone</a:t>
            </a:r>
            <a:r>
              <a:rPr lang="en-US" dirty="0" smtClean="0"/>
              <a:t> </a:t>
            </a:r>
            <a:r>
              <a:rPr lang="en-US" dirty="0" err="1" smtClean="0"/>
              <a:t>aminocaproic</a:t>
            </a:r>
            <a:r>
              <a:rPr lang="en-US" dirty="0" smtClean="0"/>
              <a:t> acid EACA or </a:t>
            </a:r>
            <a:r>
              <a:rPr lang="en-US" dirty="0" err="1" smtClean="0"/>
              <a:t>amicar</a:t>
            </a:r>
            <a:r>
              <a:rPr lang="en-US" dirty="0" smtClean="0"/>
              <a:t>.</a:t>
            </a:r>
          </a:p>
          <a:p>
            <a:pPr algn="l" rtl="0">
              <a:buNone/>
            </a:pPr>
            <a:r>
              <a:rPr lang="en-US" dirty="0" smtClean="0"/>
              <a:t>6-adrenalin 1:1000.</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64514" name="Picture 2" descr="http://ts1.mm.bing.net/images/thumbnail.aspx?q=4511846513247340&amp;id=973f7178576198ccd327a8e60f9e8821&amp;url=http%3a%2f%2fsrxa.files.wordpress.com%2f2010%2f06%2ftranexamic.jpg"/>
          <p:cNvPicPr>
            <a:picLocks noChangeAspect="1" noChangeArrowheads="1"/>
          </p:cNvPicPr>
          <p:nvPr/>
        </p:nvPicPr>
        <p:blipFill>
          <a:blip r:embed="rId2"/>
          <a:srcRect/>
          <a:stretch>
            <a:fillRect/>
          </a:stretch>
        </p:blipFill>
        <p:spPr bwMode="auto">
          <a:xfrm>
            <a:off x="5143504" y="2290771"/>
            <a:ext cx="2857500" cy="2495551"/>
          </a:xfrm>
          <a:prstGeom prst="rect">
            <a:avLst/>
          </a:prstGeom>
          <a:noFill/>
        </p:spPr>
      </p:pic>
      <p:pic>
        <p:nvPicPr>
          <p:cNvPr id="64516" name="Picture 4" descr="http://ts4.mm.bing.net/images/thumbnail.aspx?q=5025391437873807&amp;id=4015290aca28e77911434f494c864728&amp;url=http%3a%2f%2fwww.healthnews18.com%2fmedia%2fimages%2ftranexamic-acid.jpg"/>
          <p:cNvPicPr>
            <a:picLocks noChangeAspect="1" noChangeArrowheads="1"/>
          </p:cNvPicPr>
          <p:nvPr/>
        </p:nvPicPr>
        <p:blipFill>
          <a:blip r:embed="rId3"/>
          <a:srcRect/>
          <a:stretch>
            <a:fillRect/>
          </a:stretch>
        </p:blipFill>
        <p:spPr bwMode="auto">
          <a:xfrm>
            <a:off x="1857356" y="3652841"/>
            <a:ext cx="1908000" cy="14190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1026" name="Picture 2" descr="http://ts3.mm.bing.net/images/thumbnail.aspx?q=4777653440022234&amp;id=22c89f2e1d7807877c6ef3e06d06498d&amp;url=http%3a%2f%2f3.bp.blogspot.com%2f-Mnv7ShABclA%2fTqgo98kaHTI%2fAAAAAAAADwY%2feYauU8q6ypU%2fs640%2fLocal%2bmeasures%2bGelfoam%2bwith%2bactivated%2bthrombin.png"/>
          <p:cNvPicPr>
            <a:picLocks noChangeAspect="1" noChangeArrowheads="1"/>
          </p:cNvPicPr>
          <p:nvPr/>
        </p:nvPicPr>
        <p:blipFill>
          <a:blip r:embed="rId2"/>
          <a:srcRect/>
          <a:stretch>
            <a:fillRect/>
          </a:stretch>
        </p:blipFill>
        <p:spPr bwMode="auto">
          <a:xfrm>
            <a:off x="1928814" y="2314582"/>
            <a:ext cx="2857500" cy="2257426"/>
          </a:xfrm>
          <a:prstGeom prst="rect">
            <a:avLst/>
          </a:prstGeom>
          <a:noFill/>
        </p:spPr>
      </p:pic>
      <p:pic>
        <p:nvPicPr>
          <p:cNvPr id="1028" name="Picture 4" descr="http://ts1.mm.bing.net/images/thumbnail.aspx?q=4831787203100868&amp;id=891d0f802ba51c05876c62ad277a9e9e&amp;url=http%3a%2f%2fwww.prestoimages.com%2fstore%2frd648%2f648_pd1902183_1.jpg"/>
          <p:cNvPicPr>
            <a:picLocks noChangeAspect="1" noChangeArrowheads="1"/>
          </p:cNvPicPr>
          <p:nvPr/>
        </p:nvPicPr>
        <p:blipFill>
          <a:blip r:embed="rId3"/>
          <a:srcRect/>
          <a:stretch>
            <a:fillRect/>
          </a:stretch>
        </p:blipFill>
        <p:spPr bwMode="auto">
          <a:xfrm>
            <a:off x="5786446" y="2543187"/>
            <a:ext cx="1562100" cy="2600325"/>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1146</Words>
  <Application>Microsoft Office PowerPoint</Application>
  <PresentationFormat>عرض على الشاشة (3:4)‏</PresentationFormat>
  <Paragraphs>118</Paragraphs>
  <Slides>46</Slides>
  <Notes>1</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الشريحة 1</vt:lpstr>
      <vt:lpstr>Complication of dental extraction</vt:lpstr>
      <vt:lpstr>14- Excessive hemorrhage</vt:lpstr>
      <vt:lpstr>الشريحة 4</vt:lpstr>
      <vt:lpstr>الشريحة 5</vt:lpstr>
      <vt:lpstr>الشريحة 6</vt:lpstr>
      <vt:lpstr>الشريحة 7</vt:lpstr>
      <vt:lpstr>الشريحة 8</vt:lpstr>
      <vt:lpstr>الشريحة 9</vt:lpstr>
      <vt:lpstr>الشريحة 10</vt:lpstr>
      <vt:lpstr>الشريحة 11</vt:lpstr>
      <vt:lpstr>15- Damage to gums, lips, inferior alveolar nerve, lingual nerve ,tongue and floor of the mouth..</vt:lpstr>
      <vt:lpstr>الشريحة 13</vt:lpstr>
      <vt:lpstr>الشريحة 14</vt:lpstr>
      <vt:lpstr>الشريحة 15</vt:lpstr>
      <vt:lpstr>الشريحة 16</vt:lpstr>
      <vt:lpstr>الشريحة 17</vt:lpstr>
      <vt:lpstr>The tongue and floor of the mouth</vt:lpstr>
      <vt:lpstr>16- post operative pain.</vt:lpstr>
      <vt:lpstr>Dry socket</vt:lpstr>
      <vt:lpstr>الشريحة 21</vt:lpstr>
      <vt:lpstr>The aim of treatment is to relief pain and  speeding of resolution</vt:lpstr>
      <vt:lpstr>الشريحة 23</vt:lpstr>
      <vt:lpstr>الشريحة 24</vt:lpstr>
      <vt:lpstr>الشريحة 25</vt:lpstr>
      <vt:lpstr>etiology of dry socket</vt:lpstr>
      <vt:lpstr>الشريحة 27</vt:lpstr>
      <vt:lpstr>Acute osteomyelitis of the mandible</vt:lpstr>
      <vt:lpstr>17- post operative swelling due to</vt:lpstr>
      <vt:lpstr>الشريحة 30</vt:lpstr>
      <vt:lpstr>infection</vt:lpstr>
      <vt:lpstr>18- trismus</vt:lpstr>
      <vt:lpstr>الشريحة 33</vt:lpstr>
      <vt:lpstr>19 – Fainting or syncope </vt:lpstr>
      <vt:lpstr>الشريحة 35</vt:lpstr>
      <vt:lpstr>الشريحة 36</vt:lpstr>
      <vt:lpstr>الشريحة 37</vt:lpstr>
      <vt:lpstr>الشريحة 38</vt:lpstr>
      <vt:lpstr>الشريحة 39</vt:lpstr>
      <vt:lpstr>الشريحة 40</vt:lpstr>
      <vt:lpstr> </vt:lpstr>
      <vt:lpstr>الشريحة 42</vt:lpstr>
      <vt:lpstr>w</vt:lpstr>
      <vt:lpstr>VII. Postoperative Bleeding</vt:lpstr>
      <vt:lpstr>Pericoronitis</vt:lpstr>
      <vt:lpstr>الشريحة 46</vt:lpstr>
    </vt:vector>
  </TitlesOfParts>
  <Company>By DR.Ahmed Saker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hp</cp:lastModifiedBy>
  <cp:revision>63</cp:revision>
  <dcterms:created xsi:type="dcterms:W3CDTF">2010-11-03T19:44:16Z</dcterms:created>
  <dcterms:modified xsi:type="dcterms:W3CDTF">2013-05-14T06:11:02Z</dcterms:modified>
</cp:coreProperties>
</file>