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5"/>
  </p:notesMasterIdLst>
  <p:sldIdLst>
    <p:sldId id="275" r:id="rId2"/>
    <p:sldId id="256" r:id="rId3"/>
    <p:sldId id="257" r:id="rId4"/>
    <p:sldId id="258" r:id="rId5"/>
    <p:sldId id="259" r:id="rId6"/>
    <p:sldId id="262" r:id="rId7"/>
    <p:sldId id="260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2500" autoAdjust="0"/>
  </p:normalViewPr>
  <p:slideViewPr>
    <p:cSldViewPr>
      <p:cViewPr>
        <p:scale>
          <a:sx n="46" d="100"/>
          <a:sy n="46" d="100"/>
        </p:scale>
        <p:origin x="-12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7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698F8AE-392B-428B-9476-3D19D31E7435}" type="datetimeFigureOut">
              <a:rPr lang="ar-IQ" smtClean="0"/>
              <a:pPr/>
              <a:t>22/06/1435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749ADFD-3750-465F-98AD-DD6BFBCB54E6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22/06/1435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22/06/1435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22/06/1435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22/06/1435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22/06/1435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22/06/1435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22/06/1435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22/06/1435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22/06/1435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22/06/1435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22/06/1435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22/06/1435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sz="4800" b="1" dirty="0" err="1" smtClean="0">
                <a:solidFill>
                  <a:srgbClr val="FF0000"/>
                </a:solidFill>
              </a:rPr>
              <a:t>Hyperkalemia</a:t>
            </a:r>
            <a:endParaRPr lang="en-US" sz="4800" b="1" dirty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Severe: above 6.5 </a:t>
            </a:r>
            <a:r>
              <a:rPr lang="en-US" b="1" dirty="0" err="1" smtClean="0">
                <a:solidFill>
                  <a:schemeClr val="tx1"/>
                </a:solidFill>
              </a:rPr>
              <a:t>mmol</a:t>
            </a:r>
            <a:r>
              <a:rPr lang="en-US" b="1" dirty="0" smtClean="0">
                <a:solidFill>
                  <a:schemeClr val="tx1"/>
                </a:solidFill>
              </a:rPr>
              <a:t>/l  carry 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Risk of cardiac stand still in diastole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c/p: progressive muscular weakness or no symptoms</a:t>
            </a:r>
          </a:p>
          <a:p>
            <a:endParaRPr lang="en-US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l"/>
            <a:endParaRPr lang="en-US" b="1" dirty="0" smtClean="0">
              <a:solidFill>
                <a:schemeClr val="tx1"/>
              </a:solidFill>
            </a:endParaRPr>
          </a:p>
          <a:p>
            <a:pPr algn="l"/>
            <a:r>
              <a:rPr lang="en-US" sz="4400" b="1" dirty="0" smtClean="0">
                <a:solidFill>
                  <a:srgbClr val="FF0000"/>
                </a:solidFill>
              </a:rPr>
              <a:t>         Treatment of </a:t>
            </a:r>
            <a:r>
              <a:rPr lang="en-US" sz="4400" b="1" dirty="0" err="1" smtClean="0">
                <a:solidFill>
                  <a:srgbClr val="FF0000"/>
                </a:solidFill>
              </a:rPr>
              <a:t>Hyperkalemia</a:t>
            </a:r>
            <a:endParaRPr lang="en-US" sz="4400" b="1" dirty="0" smtClean="0">
              <a:solidFill>
                <a:srgbClr val="FF0000"/>
              </a:solidFill>
            </a:endParaRPr>
          </a:p>
          <a:p>
            <a:pPr algn="l"/>
            <a:endParaRPr lang="en-US" b="1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     1- Stabilize myocardial membrane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     2- Drive extracellular potassium into the cells    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     3- Removal of Potassium from the body</a:t>
            </a:r>
          </a:p>
          <a:p>
            <a:pPr algn="l"/>
            <a:endParaRPr lang="ar-IQ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sz="4000" dirty="0" smtClean="0">
                <a:solidFill>
                  <a:srgbClr val="FF0000"/>
                </a:solidFill>
              </a:rPr>
              <a:t>Stabilize myocardial cell membrane</a:t>
            </a:r>
            <a:endParaRPr lang="en-US" sz="4000" b="1" dirty="0" smtClean="0">
              <a:solidFill>
                <a:srgbClr val="FF0000"/>
              </a:solidFill>
            </a:endParaRPr>
          </a:p>
          <a:p>
            <a:pPr marL="0" lvl="2"/>
            <a:endParaRPr lang="ar-IQ" sz="3200" b="1" u="sng" dirty="0" smtClean="0">
              <a:solidFill>
                <a:schemeClr val="tx1"/>
              </a:solidFill>
            </a:endParaRPr>
          </a:p>
          <a:p>
            <a:pPr marL="0" lvl="2"/>
            <a:r>
              <a:rPr lang="en-US" sz="3200" b="1" u="sng" dirty="0" smtClean="0">
                <a:solidFill>
                  <a:schemeClr val="tx1"/>
                </a:solidFill>
              </a:rPr>
              <a:t>Calcium </a:t>
            </a:r>
            <a:r>
              <a:rPr lang="en-US" sz="3200" b="1" u="sng" dirty="0" err="1" smtClean="0">
                <a:solidFill>
                  <a:schemeClr val="tx1"/>
                </a:solidFill>
              </a:rPr>
              <a:t>Gluconate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  <a:sym typeface="Symbol" pitchFamily="18" charset="2"/>
              </a:rPr>
              <a:t></a:t>
            </a:r>
            <a:r>
              <a:rPr lang="en-US" sz="3200" b="1" dirty="0" smtClean="0">
                <a:solidFill>
                  <a:schemeClr val="tx1"/>
                </a:solidFill>
              </a:rPr>
              <a:t>  10 ml 10% IV. Over 2-3 min ,repeated if no reversal  changes in ECG within 5-10 min  </a:t>
            </a:r>
          </a:p>
          <a:p>
            <a:endParaRPr lang="ar-IQ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endParaRPr lang="en-US" sz="4000" b="1" dirty="0" smtClean="0">
              <a:solidFill>
                <a:srgbClr val="FF0000"/>
              </a:solidFill>
            </a:endParaRPr>
          </a:p>
          <a:p>
            <a:r>
              <a:rPr lang="en-US" sz="4600" b="1" dirty="0" smtClean="0">
                <a:solidFill>
                  <a:srgbClr val="FF0000"/>
                </a:solidFill>
              </a:rPr>
              <a:t>Drive extracellular potassium into the cells</a:t>
            </a:r>
          </a:p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  1- </a:t>
            </a:r>
            <a:r>
              <a:rPr lang="en-US" sz="4000" b="1" u="sng" dirty="0" smtClean="0">
                <a:solidFill>
                  <a:schemeClr val="tx1"/>
                </a:solidFill>
              </a:rPr>
              <a:t>Inhaled </a:t>
            </a:r>
            <a:r>
              <a:rPr lang="en-US" sz="4000" b="1" u="sng" dirty="0" smtClean="0">
                <a:solidFill>
                  <a:schemeClr val="tx1"/>
                </a:solidFill>
                <a:sym typeface="Symbol" pitchFamily="18" charset="2"/>
              </a:rPr>
              <a:t></a:t>
            </a:r>
            <a:r>
              <a:rPr lang="en-US" sz="4000" b="1" u="sng" baseline="-25000" dirty="0" smtClean="0">
                <a:solidFill>
                  <a:schemeClr val="tx1"/>
                </a:solidFill>
                <a:sym typeface="Symbol" pitchFamily="18" charset="2"/>
              </a:rPr>
              <a:t>2</a:t>
            </a:r>
            <a:r>
              <a:rPr lang="en-US" sz="4000" b="1" u="sng" dirty="0" smtClean="0">
                <a:solidFill>
                  <a:schemeClr val="tx1"/>
                </a:solidFill>
              </a:rPr>
              <a:t> Agonists</a:t>
            </a:r>
            <a:r>
              <a:rPr lang="en-US" sz="4000" b="1" dirty="0" smtClean="0">
                <a:solidFill>
                  <a:schemeClr val="tx1"/>
                </a:solidFill>
              </a:rPr>
              <a:t>: or 5-10mg </a:t>
            </a:r>
            <a:r>
              <a:rPr lang="en-US" sz="4000" b="1" dirty="0" err="1" smtClean="0">
                <a:solidFill>
                  <a:schemeClr val="tx1"/>
                </a:solidFill>
              </a:rPr>
              <a:t>nibulized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Salbutamol</a:t>
            </a:r>
            <a:r>
              <a:rPr lang="en-US" sz="4000" b="1" dirty="0" smtClean="0">
                <a:solidFill>
                  <a:schemeClr val="tx1"/>
                </a:solidFill>
              </a:rPr>
              <a:t> inhaler over 10 min, it will lower  K by 0.5-1.5 </a:t>
            </a:r>
            <a:r>
              <a:rPr lang="en-US" sz="4000" b="1" dirty="0" err="1" smtClean="0">
                <a:solidFill>
                  <a:schemeClr val="tx1"/>
                </a:solidFill>
              </a:rPr>
              <a:t>mmol</a:t>
            </a:r>
            <a:r>
              <a:rPr lang="en-US" sz="4000" b="1" dirty="0" smtClean="0">
                <a:solidFill>
                  <a:schemeClr val="tx1"/>
                </a:solidFill>
              </a:rPr>
              <a:t>/L started after 30 min ,action remain for 2-4 hours.</a:t>
            </a:r>
          </a:p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  2-</a:t>
            </a:r>
            <a:r>
              <a:rPr lang="en-US" sz="4000" b="1" u="sng" dirty="0" smtClean="0">
                <a:solidFill>
                  <a:schemeClr val="tx1"/>
                </a:solidFill>
              </a:rPr>
              <a:t>Soluble Insulin </a:t>
            </a:r>
            <a:r>
              <a:rPr lang="en-US" sz="4000" b="1" dirty="0" smtClean="0">
                <a:solidFill>
                  <a:schemeClr val="tx1"/>
                </a:solidFill>
              </a:rPr>
              <a:t>5-10 u  with 25 gm of Glucose(Glucose50ml of 50% concentration) infusion within 10 min :</a:t>
            </a:r>
          </a:p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it will lower  K by 0.5-1.5 </a:t>
            </a:r>
            <a:r>
              <a:rPr lang="en-US" sz="4000" b="1" dirty="0" err="1" smtClean="0">
                <a:solidFill>
                  <a:schemeClr val="tx1"/>
                </a:solidFill>
              </a:rPr>
              <a:t>mmol</a:t>
            </a:r>
            <a:r>
              <a:rPr lang="en-US" sz="4000" b="1" dirty="0" smtClean="0">
                <a:solidFill>
                  <a:schemeClr val="tx1"/>
                </a:solidFill>
              </a:rPr>
              <a:t>/L started after 15-30 min ,action remain for several hours.</a:t>
            </a:r>
          </a:p>
          <a:p>
            <a:pPr algn="l"/>
            <a:r>
              <a:rPr lang="en-US" sz="4000" b="1" dirty="0" smtClean="0">
                <a:solidFill>
                  <a:srgbClr val="FF0000"/>
                </a:solidFill>
              </a:rPr>
              <a:t> *infusion of10-20%Dextrose 500ml within4-6hrs to minimize rebound increase in K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3- </a:t>
            </a:r>
            <a:r>
              <a:rPr lang="en-US" sz="4000" b="1" u="sng" dirty="0" smtClean="0">
                <a:solidFill>
                  <a:schemeClr val="tx1"/>
                </a:solidFill>
              </a:rPr>
              <a:t>If Acidosis , IV  Sodium Bicarbonate </a:t>
            </a:r>
            <a:r>
              <a:rPr lang="en-US" sz="4000" b="1" dirty="0" smtClean="0">
                <a:solidFill>
                  <a:schemeClr val="tx1"/>
                </a:solidFill>
              </a:rPr>
              <a:t>100ml of 8.4%.</a:t>
            </a:r>
            <a:endParaRPr lang="ar-IQ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endParaRPr lang="en-US" sz="4400" b="1" dirty="0" smtClean="0">
              <a:solidFill>
                <a:srgbClr val="FF0000"/>
              </a:solidFill>
            </a:endParaRPr>
          </a:p>
          <a:p>
            <a:r>
              <a:rPr lang="en-US" sz="4400" b="1" dirty="0" smtClean="0">
                <a:solidFill>
                  <a:srgbClr val="FF0000"/>
                </a:solidFill>
              </a:rPr>
              <a:t>Removal of Potassium from the body</a:t>
            </a:r>
          </a:p>
          <a:p>
            <a:pPr marL="742950" indent="-742950"/>
            <a:r>
              <a:rPr lang="en-US" sz="3600" b="1" dirty="0" smtClean="0">
                <a:solidFill>
                  <a:srgbClr val="FF0000"/>
                </a:solidFill>
              </a:rPr>
              <a:t>1.</a:t>
            </a:r>
            <a:r>
              <a:rPr lang="en-US" sz="3600" b="1" dirty="0" smtClean="0">
                <a:solidFill>
                  <a:schemeClr val="tx1"/>
                </a:solidFill>
              </a:rPr>
              <a:t>Frusemide IV with Normal Saline if renal function is normal</a:t>
            </a:r>
          </a:p>
          <a:p>
            <a:pPr marL="742950" lvl="1" indent="-742950"/>
            <a:r>
              <a:rPr lang="en-US" sz="3600" b="1" dirty="0" smtClean="0">
                <a:solidFill>
                  <a:srgbClr val="FF0000"/>
                </a:solidFill>
              </a:rPr>
              <a:t>2.</a:t>
            </a:r>
            <a:r>
              <a:rPr lang="en-US" sz="3600" b="1" dirty="0" smtClean="0">
                <a:solidFill>
                  <a:schemeClr val="tx1"/>
                </a:solidFill>
              </a:rPr>
              <a:t>Ion Exchange Resin(</a:t>
            </a:r>
            <a:r>
              <a:rPr lang="en-US" sz="3600" b="1" dirty="0" err="1" smtClean="0">
                <a:solidFill>
                  <a:schemeClr val="tx1"/>
                </a:solidFill>
              </a:rPr>
              <a:t>eg</a:t>
            </a:r>
            <a:r>
              <a:rPr lang="en-US" sz="3600" b="1" dirty="0" smtClean="0">
                <a:solidFill>
                  <a:schemeClr val="tx1"/>
                </a:solidFill>
              </a:rPr>
              <a:t>. </a:t>
            </a:r>
            <a:r>
              <a:rPr lang="en-US" sz="3600" b="1" dirty="0" err="1" smtClean="0">
                <a:solidFill>
                  <a:srgbClr val="FF0000"/>
                </a:solidFill>
              </a:rPr>
              <a:t>Calsium</a:t>
            </a:r>
            <a:r>
              <a:rPr lang="en-US" sz="3600" b="1" dirty="0" smtClean="0">
                <a:solidFill>
                  <a:srgbClr val="FF0000"/>
                </a:solidFill>
              </a:rPr>
              <a:t>  </a:t>
            </a:r>
            <a:r>
              <a:rPr lang="en-US" sz="3600" b="1" dirty="0" err="1" smtClean="0">
                <a:solidFill>
                  <a:srgbClr val="FF0000"/>
                </a:solidFill>
              </a:rPr>
              <a:t>Resonium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smtClean="0">
                <a:solidFill>
                  <a:schemeClr val="tx1"/>
                </a:solidFill>
              </a:rPr>
              <a:t>binds K+ in exchange for Ca++) given  orally 15-30 g or rectally  30g, which remove K from GIT.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  </a:t>
            </a:r>
          </a:p>
          <a:p>
            <a:pPr marL="742950" lvl="1" indent="-742950"/>
            <a:r>
              <a:rPr lang="ar-IQ" dirty="0" smtClean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  * </a:t>
            </a:r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K-</a:t>
            </a:r>
            <a:r>
              <a:rPr lang="en-US" b="1" dirty="0" smtClean="0">
                <a:solidFill>
                  <a:srgbClr val="FF0000"/>
                </a:solidFill>
                <a:cs typeface="Arial" pitchFamily="34" charset="0"/>
              </a:rPr>
              <a:t>Resin </a:t>
            </a:r>
            <a:r>
              <a:rPr lang="en-US" b="1" dirty="0" smtClean="0">
                <a:solidFill>
                  <a:srgbClr val="000000"/>
                </a:solidFill>
                <a:cs typeface="Arial" pitchFamily="34" charset="0"/>
              </a:rPr>
              <a:t>Exchanges Na</a:t>
            </a:r>
            <a:r>
              <a:rPr lang="en-US" b="1" baseline="30000" dirty="0" smtClean="0">
                <a:solidFill>
                  <a:srgbClr val="000000"/>
                </a:solidFill>
                <a:cs typeface="Arial" pitchFamily="34" charset="0"/>
              </a:rPr>
              <a:t>+</a:t>
            </a:r>
            <a:r>
              <a:rPr lang="en-US" b="1" dirty="0" smtClean="0">
                <a:solidFill>
                  <a:srgbClr val="000000"/>
                </a:solidFill>
                <a:cs typeface="Arial" pitchFamily="34" charset="0"/>
              </a:rPr>
              <a:t> for K</a:t>
            </a:r>
            <a:r>
              <a:rPr lang="en-US" b="1" baseline="30000" dirty="0" smtClean="0">
                <a:solidFill>
                  <a:srgbClr val="000000"/>
                </a:solidFill>
                <a:cs typeface="Arial" pitchFamily="34" charset="0"/>
              </a:rPr>
              <a:t>+</a:t>
            </a:r>
            <a:r>
              <a:rPr lang="en-US" b="1" dirty="0" smtClean="0">
                <a:solidFill>
                  <a:srgbClr val="000000"/>
                </a:solidFill>
                <a:cs typeface="Arial" pitchFamily="34" charset="0"/>
              </a:rPr>
              <a:t> and binds it in gut, primarily in large intestine, decreasing total body potassium</a:t>
            </a:r>
            <a:endParaRPr lang="en-US" sz="3600" b="1" dirty="0" smtClean="0">
              <a:solidFill>
                <a:schemeClr val="tx1"/>
              </a:solidFill>
            </a:endParaRPr>
          </a:p>
          <a:p>
            <a:pPr marL="742950" indent="-742950" algn="l"/>
            <a:r>
              <a:rPr lang="en-US" sz="3600" b="1" dirty="0" smtClean="0">
                <a:solidFill>
                  <a:srgbClr val="FF0000"/>
                </a:solidFill>
              </a:rPr>
              <a:t>    3.</a:t>
            </a:r>
            <a:r>
              <a:rPr lang="en-US" sz="3600" b="1" dirty="0" smtClean="0">
                <a:solidFill>
                  <a:schemeClr val="tx1"/>
                </a:solidFill>
              </a:rPr>
              <a:t>Dialysis  if significant renal impairment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pPr algn="l"/>
            <a:endParaRPr lang="ar-IQ" b="1" dirty="0" smtClean="0">
              <a:solidFill>
                <a:srgbClr val="FF0000"/>
              </a:solidFill>
            </a:endParaRPr>
          </a:p>
          <a:p>
            <a:pPr algn="l"/>
            <a:r>
              <a:rPr lang="en-US" sz="4800" b="1" dirty="0" smtClean="0">
                <a:solidFill>
                  <a:srgbClr val="FF0000"/>
                </a:solidFill>
              </a:rPr>
              <a:t>Of </a:t>
            </a:r>
            <a:r>
              <a:rPr lang="en-US" sz="4800" b="1" dirty="0" err="1" smtClean="0">
                <a:solidFill>
                  <a:srgbClr val="FF0000"/>
                </a:solidFill>
              </a:rPr>
              <a:t>Hyperkalemia</a:t>
            </a:r>
            <a:r>
              <a:rPr lang="ar-IQ" sz="4800" b="1" dirty="0" smtClean="0">
                <a:solidFill>
                  <a:srgbClr val="FF0000"/>
                </a:solidFill>
              </a:rPr>
              <a:t> </a:t>
            </a:r>
            <a:r>
              <a:rPr lang="en-US" sz="4800" b="1" dirty="0" smtClean="0">
                <a:solidFill>
                  <a:srgbClr val="FF0000"/>
                </a:solidFill>
              </a:rPr>
              <a:t>Causes</a:t>
            </a:r>
            <a:endParaRPr lang="ar-IQ" sz="4800" b="1" dirty="0" smtClean="0">
              <a:solidFill>
                <a:srgbClr val="FF0000"/>
              </a:solidFill>
            </a:endParaRPr>
          </a:p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    1.(spurious) </a:t>
            </a:r>
            <a:r>
              <a:rPr lang="en-US" sz="4000" b="1" dirty="0" err="1" smtClean="0">
                <a:solidFill>
                  <a:schemeClr val="tx1"/>
                </a:solidFill>
              </a:rPr>
              <a:t>Pseudohyperkalemia</a:t>
            </a:r>
            <a:r>
              <a:rPr lang="en-US" sz="4000" b="1" dirty="0" smtClean="0">
                <a:solidFill>
                  <a:schemeClr val="tx1"/>
                </a:solidFill>
              </a:rPr>
              <a:t>  </a:t>
            </a:r>
          </a:p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    2.Excessive intake (diet, iv therapy..)     </a:t>
            </a:r>
          </a:p>
          <a:p>
            <a:pPr algn="l"/>
            <a:r>
              <a:rPr lang="en-US" sz="4000" b="1" dirty="0" smtClean="0">
                <a:solidFill>
                  <a:schemeClr val="tx1"/>
                </a:solidFill>
                <a:sym typeface="Symbol" pitchFamily="18" charset="2"/>
              </a:rPr>
              <a:t>    3.Redistribution out of cells</a:t>
            </a:r>
            <a:r>
              <a:rPr lang="en-US" sz="4000" b="1" dirty="0" smtClean="0">
                <a:solidFill>
                  <a:schemeClr val="tx1"/>
                </a:solidFill>
              </a:rPr>
              <a:t>    </a:t>
            </a:r>
          </a:p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    4.Endogenous  increase  K Load</a:t>
            </a:r>
          </a:p>
          <a:p>
            <a:pPr algn="l"/>
            <a:r>
              <a:rPr lang="ar-IQ" sz="4000" b="1" dirty="0" smtClean="0">
                <a:solidFill>
                  <a:schemeClr val="tx1"/>
                </a:solidFill>
              </a:rPr>
              <a:t>(</a:t>
            </a:r>
            <a:r>
              <a:rPr lang="en-US" sz="4000" b="1" dirty="0" smtClean="0">
                <a:solidFill>
                  <a:schemeClr val="tx1"/>
                </a:solidFill>
              </a:rPr>
              <a:t>    5.Medications(ACEI,B-BLOCKER,K-</a:t>
            </a:r>
            <a:r>
              <a:rPr lang="en-US" sz="4000" b="1" dirty="0" err="1" smtClean="0">
                <a:solidFill>
                  <a:schemeClr val="tx1"/>
                </a:solidFill>
              </a:rPr>
              <a:t>sparingD</a:t>
            </a:r>
            <a:endParaRPr lang="en-US" sz="4000" b="1" dirty="0" smtClean="0">
              <a:solidFill>
                <a:schemeClr val="tx1"/>
              </a:solidFill>
            </a:endParaRPr>
          </a:p>
          <a:p>
            <a:pPr algn="l"/>
            <a:r>
              <a:rPr lang="ar-IQ" sz="4000" b="1" dirty="0" smtClean="0">
                <a:solidFill>
                  <a:schemeClr val="tx1"/>
                </a:solidFill>
              </a:rPr>
              <a:t>:</a:t>
            </a:r>
            <a:r>
              <a:rPr lang="en-US" sz="4000" b="1" dirty="0" smtClean="0">
                <a:solidFill>
                  <a:schemeClr val="tx1"/>
                </a:solidFill>
              </a:rPr>
              <a:t>    6.Renal retention of K</a:t>
            </a:r>
          </a:p>
          <a:p>
            <a:pPr algn="l"/>
            <a:r>
              <a:rPr lang="ar-IQ" sz="4000" dirty="0" smtClean="0">
                <a:solidFill>
                  <a:schemeClr val="tx1"/>
                </a:solidFill>
              </a:rPr>
              <a:t>(</a:t>
            </a:r>
            <a:r>
              <a:rPr lang="en-US" sz="3500" i="1" dirty="0" smtClean="0">
                <a:solidFill>
                  <a:schemeClr val="tx1"/>
                </a:solidFill>
              </a:rPr>
              <a:t>Renal failure or Tubular secretary failure</a:t>
            </a:r>
            <a:r>
              <a:rPr lang="ar-IQ" sz="3500" i="1" dirty="0" smtClean="0">
                <a:solidFill>
                  <a:schemeClr val="tx1"/>
                </a:solidFill>
              </a:rPr>
              <a:t>)</a:t>
            </a:r>
            <a:r>
              <a:rPr lang="en-US" sz="3500" i="1" dirty="0" smtClean="0">
                <a:solidFill>
                  <a:schemeClr val="tx1"/>
                </a:solidFill>
              </a:rPr>
              <a:t>         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     </a:t>
            </a:r>
          </a:p>
          <a:p>
            <a:pPr algn="l"/>
            <a:endParaRPr lang="ar-IQ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ar-IQ" dirty="0" smtClean="0">
              <a:solidFill>
                <a:srgbClr val="FF0000"/>
              </a:solidFill>
            </a:endParaRPr>
          </a:p>
          <a:p>
            <a:r>
              <a:rPr lang="en-US" sz="4400" b="1" dirty="0" smtClean="0">
                <a:solidFill>
                  <a:srgbClr val="FF0000"/>
                </a:solidFill>
              </a:rPr>
              <a:t>1.Spurious  </a:t>
            </a:r>
            <a:r>
              <a:rPr lang="en-US" sz="4400" b="1" dirty="0" err="1" smtClean="0">
                <a:solidFill>
                  <a:srgbClr val="FF0000"/>
                </a:solidFill>
              </a:rPr>
              <a:t>Hyperkalemia</a:t>
            </a:r>
            <a:endParaRPr lang="en-US" sz="4400" b="1" dirty="0" smtClean="0">
              <a:solidFill>
                <a:srgbClr val="FF0000"/>
              </a:solidFill>
            </a:endParaRPr>
          </a:p>
          <a:p>
            <a:r>
              <a:rPr lang="en-US" b="1" dirty="0" err="1" smtClean="0">
                <a:solidFill>
                  <a:schemeClr val="tx1"/>
                </a:solidFill>
              </a:rPr>
              <a:t>Hemolysis</a:t>
            </a:r>
            <a:r>
              <a:rPr lang="en-US" b="1" dirty="0" smtClean="0">
                <a:solidFill>
                  <a:schemeClr val="tx1"/>
                </a:solidFill>
              </a:rPr>
              <a:t>   (in tube )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       Delay </a:t>
            </a:r>
            <a:r>
              <a:rPr lang="en-US" b="1" dirty="0" smtClean="0">
                <a:solidFill>
                  <a:schemeClr val="tx1"/>
                </a:solidFill>
              </a:rPr>
              <a:t>in </a:t>
            </a:r>
            <a:r>
              <a:rPr lang="en-US" b="1" dirty="0" smtClean="0">
                <a:solidFill>
                  <a:schemeClr val="tx1"/>
                </a:solidFill>
              </a:rPr>
              <a:t>  processing  of </a:t>
            </a:r>
            <a:r>
              <a:rPr lang="en-US" b="1" dirty="0" smtClean="0">
                <a:solidFill>
                  <a:schemeClr val="tx1"/>
                </a:solidFill>
              </a:rPr>
              <a:t>blood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                   Severe </a:t>
            </a:r>
            <a:r>
              <a:rPr lang="en-US" b="1" dirty="0" err="1" smtClean="0">
                <a:solidFill>
                  <a:schemeClr val="tx1"/>
                </a:solidFill>
              </a:rPr>
              <a:t>leukocytosis</a:t>
            </a:r>
            <a:r>
              <a:rPr lang="en-US" b="1" dirty="0" smtClean="0">
                <a:solidFill>
                  <a:schemeClr val="tx1"/>
                </a:solidFill>
              </a:rPr>
              <a:t> or </a:t>
            </a:r>
            <a:r>
              <a:rPr lang="en-US" b="1" dirty="0" err="1" smtClean="0">
                <a:solidFill>
                  <a:schemeClr val="tx1"/>
                </a:solidFill>
              </a:rPr>
              <a:t>thrombocytosis</a:t>
            </a:r>
            <a:r>
              <a:rPr lang="en-US" b="1" dirty="0" smtClean="0">
                <a:solidFill>
                  <a:schemeClr val="tx1"/>
                </a:solidFill>
              </a:rPr>
              <a:t>                                         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endParaRPr lang="en-US" dirty="0" smtClean="0">
              <a:solidFill>
                <a:schemeClr val="tx1"/>
              </a:solidFill>
              <a:sym typeface="Symbol" pitchFamily="18" charset="2"/>
            </a:endParaRPr>
          </a:p>
          <a:p>
            <a:r>
              <a:rPr lang="en-US" sz="4400" b="1" dirty="0" smtClean="0">
                <a:solidFill>
                  <a:srgbClr val="FF0000"/>
                </a:solidFill>
                <a:sym typeface="Symbol" pitchFamily="18" charset="2"/>
              </a:rPr>
              <a:t>2. Redistribution out of cells</a:t>
            </a:r>
          </a:p>
          <a:p>
            <a:r>
              <a:rPr lang="en-US" b="1" dirty="0" smtClean="0">
                <a:solidFill>
                  <a:schemeClr val="tx1"/>
                </a:solidFill>
                <a:sym typeface="Symbol" pitchFamily="18" charset="2"/>
              </a:rPr>
              <a:t>  1.Metabolic acidosis</a:t>
            </a:r>
          </a:p>
          <a:p>
            <a:r>
              <a:rPr lang="en-US" b="1" dirty="0" smtClean="0">
                <a:solidFill>
                  <a:schemeClr val="tx1"/>
                </a:solidFill>
                <a:sym typeface="Symbol" pitchFamily="18" charset="2"/>
              </a:rPr>
              <a:t> 2.Insulin deficiency</a:t>
            </a:r>
          </a:p>
          <a:p>
            <a:r>
              <a:rPr lang="en-US" b="1" dirty="0" smtClean="0">
                <a:solidFill>
                  <a:schemeClr val="tx1"/>
                </a:solidFill>
                <a:sym typeface="Symbol" pitchFamily="18" charset="2"/>
              </a:rPr>
              <a:t> 3.B-BLOCKERS          </a:t>
            </a:r>
          </a:p>
          <a:p>
            <a:r>
              <a:rPr lang="en-US" b="1" dirty="0" smtClean="0">
                <a:solidFill>
                  <a:schemeClr val="tx1"/>
                </a:solidFill>
                <a:sym typeface="Symbol" pitchFamily="18" charset="2"/>
              </a:rPr>
              <a:t>                            4.Hyperkalemic periodic  paralysis</a:t>
            </a:r>
          </a:p>
          <a:p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endParaRPr lang="ar-IQ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3.  Exogenous(</a:t>
            </a:r>
            <a:r>
              <a:rPr lang="en-US" b="1" dirty="0" err="1" smtClean="0">
                <a:solidFill>
                  <a:srgbClr val="FF0000"/>
                </a:solidFill>
              </a:rPr>
              <a:t>diet,K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therapy</a:t>
            </a:r>
            <a:r>
              <a:rPr lang="en-US" b="1" dirty="0" smtClean="0">
                <a:solidFill>
                  <a:srgbClr val="FF0000"/>
                </a:solidFill>
              </a:rPr>
              <a:t>)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          4</a:t>
            </a:r>
            <a:r>
              <a:rPr lang="en-US" b="1" dirty="0" smtClean="0">
                <a:solidFill>
                  <a:srgbClr val="FF0000"/>
                </a:solidFill>
              </a:rPr>
              <a:t>.  </a:t>
            </a:r>
            <a:r>
              <a:rPr lang="en-US" b="1" dirty="0" err="1" smtClean="0">
                <a:solidFill>
                  <a:srgbClr val="FF0000"/>
                </a:solidFill>
              </a:rPr>
              <a:t>Endog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enous</a:t>
            </a:r>
            <a:r>
              <a:rPr lang="en-US" b="1" dirty="0" smtClean="0">
                <a:solidFill>
                  <a:srgbClr val="FF0000"/>
                </a:solidFill>
              </a:rPr>
              <a:t>  K  load                       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err="1" smtClean="0">
                <a:solidFill>
                  <a:schemeClr val="tx1"/>
                </a:solidFill>
              </a:rPr>
              <a:t>Rhabdomyolysis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ar-IQ" b="1" dirty="0" smtClean="0">
                <a:solidFill>
                  <a:schemeClr val="tx1"/>
                </a:solidFill>
              </a:rPr>
              <a:t>                 </a:t>
            </a:r>
            <a:r>
              <a:rPr lang="en-US" b="1" dirty="0" err="1" smtClean="0">
                <a:solidFill>
                  <a:schemeClr val="tx1"/>
                </a:solidFill>
              </a:rPr>
              <a:t>Hemolysis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Tumor </a:t>
            </a:r>
            <a:r>
              <a:rPr lang="en-US" b="1" dirty="0" err="1" smtClean="0">
                <a:solidFill>
                  <a:schemeClr val="tx1"/>
                </a:solidFill>
              </a:rPr>
              <a:t>lysis</a:t>
            </a:r>
            <a:r>
              <a:rPr lang="en-US" b="1" dirty="0" smtClean="0">
                <a:solidFill>
                  <a:schemeClr val="tx1"/>
                </a:solidFill>
              </a:rPr>
              <a:t> syndrome</a:t>
            </a:r>
          </a:p>
          <a:p>
            <a:r>
              <a:rPr lang="ar-IQ" dirty="0" smtClean="0">
                <a:solidFill>
                  <a:schemeClr val="tx1"/>
                </a:solidFill>
              </a:rPr>
              <a:t>         </a:t>
            </a:r>
            <a:r>
              <a:rPr lang="en-US" b="1" dirty="0" smtClean="0">
                <a:solidFill>
                  <a:schemeClr val="tx1"/>
                </a:solidFill>
              </a:rPr>
              <a:t>Severe exercise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                        </a:t>
            </a:r>
          </a:p>
          <a:p>
            <a:endParaRPr lang="ar-IQ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ar-IQ" b="1" dirty="0" smtClean="0">
              <a:solidFill>
                <a:srgbClr val="FF0000"/>
              </a:solidFill>
            </a:endParaRPr>
          </a:p>
          <a:p>
            <a:r>
              <a:rPr lang="ar-IQ" sz="3600" b="1" dirty="0" smtClean="0">
                <a:solidFill>
                  <a:srgbClr val="FF0000"/>
                </a:solidFill>
              </a:rPr>
              <a:t>: </a:t>
            </a:r>
            <a:r>
              <a:rPr lang="en-US" sz="3600" b="1" dirty="0" smtClean="0">
                <a:solidFill>
                  <a:srgbClr val="FF0000"/>
                </a:solidFill>
              </a:rPr>
              <a:t>5. Renal  Retention of K</a:t>
            </a:r>
          </a:p>
          <a:p>
            <a:endParaRPr lang="en-US" sz="3600" b="1" dirty="0" smtClean="0">
              <a:solidFill>
                <a:srgbClr val="FF0000"/>
              </a:solidFill>
            </a:endParaRPr>
          </a:p>
          <a:p>
            <a:r>
              <a:rPr lang="en-US" sz="3600" b="1" dirty="0" smtClean="0">
                <a:solidFill>
                  <a:srgbClr val="FF0000"/>
                </a:solidFill>
              </a:rPr>
              <a:t>In renal failure(especially when  </a:t>
            </a:r>
            <a:r>
              <a:rPr lang="en-US" sz="3600" b="1" dirty="0" err="1" smtClean="0">
                <a:solidFill>
                  <a:srgbClr val="FF0000"/>
                </a:solidFill>
              </a:rPr>
              <a:t>S.Cr</a:t>
            </a:r>
            <a:r>
              <a:rPr lang="en-US" sz="3600" b="1" dirty="0" smtClean="0">
                <a:solidFill>
                  <a:srgbClr val="FF0000"/>
                </a:solidFill>
              </a:rPr>
              <a:t> &gt;500 </a:t>
            </a:r>
            <a:r>
              <a:rPr lang="en-US" sz="3600" b="1" dirty="0" err="1" smtClean="0">
                <a:solidFill>
                  <a:srgbClr val="FF0000"/>
                </a:solidFill>
              </a:rPr>
              <a:t>mic</a:t>
            </a:r>
            <a:r>
              <a:rPr lang="en-US" sz="3600" b="1" dirty="0" smtClean="0">
                <a:solidFill>
                  <a:srgbClr val="FF0000"/>
                </a:solidFill>
              </a:rPr>
              <a:t> mol/L</a:t>
            </a:r>
            <a:r>
              <a:rPr lang="en-US" sz="3600" b="1" dirty="0" smtClean="0">
                <a:solidFill>
                  <a:srgbClr val="FF0000"/>
                </a:solidFill>
              </a:rPr>
              <a:t>) </a:t>
            </a:r>
            <a:r>
              <a:rPr lang="en-US" sz="3600" b="1" dirty="0" err="1" smtClean="0">
                <a:solidFill>
                  <a:srgbClr val="FF0000"/>
                </a:solidFill>
              </a:rPr>
              <a:t>ie</a:t>
            </a:r>
            <a:r>
              <a:rPr lang="en-US" sz="3600" b="1" dirty="0" smtClean="0">
                <a:solidFill>
                  <a:srgbClr val="FF0000"/>
                </a:solidFill>
              </a:rPr>
              <a:t> with decrease GFR </a:t>
            </a:r>
            <a:endParaRPr lang="en-US" sz="3600" b="1" dirty="0" smtClean="0">
              <a:solidFill>
                <a:srgbClr val="FF0000"/>
              </a:solidFill>
            </a:endParaRPr>
          </a:p>
          <a:p>
            <a:r>
              <a:rPr lang="ar-IQ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           A. Sever Acute Renal Failure </a:t>
            </a:r>
            <a:r>
              <a:rPr lang="en-US" sz="4400" b="1" dirty="0" smtClean="0">
                <a:solidFill>
                  <a:srgbClr val="FF0000"/>
                </a:solidFill>
              </a:rPr>
              <a:t>,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esp</a:t>
            </a:r>
            <a:r>
              <a:rPr lang="en-US" b="1" dirty="0" smtClean="0">
                <a:solidFill>
                  <a:schemeClr val="tx1"/>
                </a:solidFill>
              </a:rPr>
              <a:t> with </a:t>
            </a:r>
            <a:r>
              <a:rPr lang="en-US" b="1" dirty="0" err="1" smtClean="0">
                <a:solidFill>
                  <a:schemeClr val="tx1"/>
                </a:solidFill>
              </a:rPr>
              <a:t>Hemolysis</a:t>
            </a:r>
            <a:r>
              <a:rPr lang="en-US" b="1" dirty="0" smtClean="0">
                <a:solidFill>
                  <a:schemeClr val="tx1"/>
                </a:solidFill>
              </a:rPr>
              <a:t> , </a:t>
            </a:r>
            <a:r>
              <a:rPr lang="en-US" b="1" dirty="0" err="1" smtClean="0">
                <a:solidFill>
                  <a:schemeClr val="tx1"/>
                </a:solidFill>
              </a:rPr>
              <a:t>Rhabdomyolysis</a:t>
            </a:r>
            <a:r>
              <a:rPr lang="en-US" b="1" dirty="0" smtClean="0">
                <a:solidFill>
                  <a:schemeClr val="tx1"/>
                </a:solidFill>
              </a:rPr>
              <a:t> , Acidosis)</a:t>
            </a:r>
            <a:r>
              <a:rPr lang="ar-IQ" b="1" dirty="0" smtClean="0">
                <a:solidFill>
                  <a:schemeClr val="tx1"/>
                </a:solidFill>
              </a:rPr>
              <a:t>)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sz="4000" b="1" dirty="0" smtClean="0">
                <a:solidFill>
                  <a:srgbClr val="FF0000"/>
                </a:solidFill>
              </a:rPr>
              <a:t>      </a:t>
            </a:r>
            <a:r>
              <a:rPr lang="en-US" sz="3600" b="1" dirty="0" smtClean="0">
                <a:solidFill>
                  <a:srgbClr val="FF0000"/>
                </a:solidFill>
              </a:rPr>
              <a:t>B. Chronic Renal Failure(Advanced)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(</a:t>
            </a:r>
            <a:r>
              <a:rPr lang="en-US" b="1" dirty="0" err="1" smtClean="0">
                <a:solidFill>
                  <a:schemeClr val="tx1"/>
                </a:solidFill>
              </a:rPr>
              <a:t>esp</a:t>
            </a:r>
            <a:r>
              <a:rPr lang="en-US" b="1" dirty="0" smtClean="0">
                <a:solidFill>
                  <a:schemeClr val="tx1"/>
                </a:solidFill>
              </a:rPr>
              <a:t> with </a:t>
            </a:r>
            <a:r>
              <a:rPr lang="en-US" b="1" dirty="0" err="1" smtClean="0">
                <a:solidFill>
                  <a:schemeClr val="tx1"/>
                </a:solidFill>
              </a:rPr>
              <a:t>oliguria</a:t>
            </a:r>
            <a:r>
              <a:rPr lang="en-US" b="1" dirty="0" smtClean="0">
                <a:solidFill>
                  <a:schemeClr val="tx1"/>
                </a:solidFill>
              </a:rPr>
              <a:t> /K load)</a:t>
            </a:r>
            <a:endParaRPr lang="ar-IQ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Conditions with </a:t>
            </a:r>
            <a:r>
              <a:rPr lang="en-US" sz="4800" b="1" dirty="0" err="1" smtClean="0">
                <a:solidFill>
                  <a:srgbClr val="FF0000"/>
                </a:solidFill>
              </a:rPr>
              <a:t>Hyperkalemia</a:t>
            </a:r>
            <a:r>
              <a:rPr lang="en-US" sz="4800" b="1" dirty="0" smtClean="0">
                <a:solidFill>
                  <a:srgbClr val="FF0000"/>
                </a:solidFill>
              </a:rPr>
              <a:t> due to Renal Tubular Secretary </a:t>
            </a:r>
            <a:r>
              <a:rPr lang="en-US" sz="4800" b="1" dirty="0" smtClean="0">
                <a:solidFill>
                  <a:srgbClr val="FF0000"/>
                </a:solidFill>
              </a:rPr>
              <a:t>Failure </a:t>
            </a:r>
            <a:r>
              <a:rPr lang="en-US" sz="4800" b="1" dirty="0" err="1" smtClean="0">
                <a:solidFill>
                  <a:srgbClr val="FF0000"/>
                </a:solidFill>
              </a:rPr>
              <a:t>ie</a:t>
            </a:r>
            <a:r>
              <a:rPr lang="en-US" sz="4800" b="1" dirty="0" smtClean="0">
                <a:solidFill>
                  <a:srgbClr val="FF0000"/>
                </a:solidFill>
              </a:rPr>
              <a:t> with preserved GFR</a:t>
            </a:r>
            <a:endParaRPr lang="en-US" sz="3600" b="1" dirty="0" smtClean="0">
              <a:solidFill>
                <a:srgbClr val="FF0000"/>
              </a:solidFill>
            </a:endParaRPr>
          </a:p>
          <a:p>
            <a:pPr algn="l"/>
            <a:endParaRPr lang="en-US" sz="3600" b="1" dirty="0" smtClean="0">
              <a:solidFill>
                <a:srgbClr val="FF0000"/>
              </a:solidFill>
            </a:endParaRPr>
          </a:p>
          <a:p>
            <a:pPr algn="l"/>
            <a:r>
              <a:rPr lang="en-US" sz="3600" b="1" dirty="0" smtClean="0">
                <a:solidFill>
                  <a:schemeClr val="tx1"/>
                </a:solidFill>
              </a:rPr>
              <a:t>1.Addison disease</a:t>
            </a:r>
          </a:p>
          <a:p>
            <a:pPr algn="l"/>
            <a:r>
              <a:rPr lang="en-US" sz="3600" b="1" dirty="0" smtClean="0">
                <a:solidFill>
                  <a:schemeClr val="tx1"/>
                </a:solidFill>
              </a:rPr>
              <a:t>2.Congenital  adrenal enzyme defect</a:t>
            </a:r>
          </a:p>
          <a:p>
            <a:pPr algn="l"/>
            <a:r>
              <a:rPr lang="en-US" sz="3600" b="1" dirty="0" smtClean="0">
                <a:solidFill>
                  <a:schemeClr val="tx1"/>
                </a:solidFill>
              </a:rPr>
              <a:t>3. Drugs : ACEIs , B-blockers ,NSAIDs and  K Sparing Diuretics..</a:t>
            </a:r>
            <a:r>
              <a:rPr lang="en-US" sz="3600" b="1" dirty="0" err="1" smtClean="0">
                <a:solidFill>
                  <a:schemeClr val="tx1"/>
                </a:solidFill>
              </a:rPr>
              <a:t>Amiloride,Spironolactone</a:t>
            </a:r>
            <a:endParaRPr lang="en-US" sz="3600" b="1" dirty="0" smtClean="0">
              <a:solidFill>
                <a:schemeClr val="tx1"/>
              </a:solidFill>
            </a:endParaRPr>
          </a:p>
          <a:p>
            <a:pPr algn="l"/>
            <a:r>
              <a:rPr lang="en-US" sz="3600" b="1" dirty="0" smtClean="0">
                <a:solidFill>
                  <a:schemeClr val="tx1"/>
                </a:solidFill>
              </a:rPr>
              <a:t>4.Tubulointerstial disease…no response to the </a:t>
            </a:r>
            <a:r>
              <a:rPr lang="ar-IQ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</a:rPr>
              <a:t>Aldosteron</a:t>
            </a:r>
            <a:r>
              <a:rPr lang="en-US" sz="3600" b="1" dirty="0" smtClean="0">
                <a:solidFill>
                  <a:schemeClr val="tx1"/>
                </a:solidFill>
              </a:rPr>
              <a:t> by tubules..(SLE , transplant </a:t>
            </a:r>
            <a:r>
              <a:rPr lang="ar-IQ" sz="3600" b="1" dirty="0" smtClean="0">
                <a:solidFill>
                  <a:schemeClr val="tx1"/>
                </a:solidFill>
              </a:rPr>
              <a:t>(</a:t>
            </a:r>
            <a:r>
              <a:rPr lang="en-US" sz="3600" b="1" dirty="0" smtClean="0">
                <a:solidFill>
                  <a:schemeClr val="tx1"/>
                </a:solidFill>
              </a:rPr>
              <a:t>,</a:t>
            </a:r>
            <a:r>
              <a:rPr lang="en-US" sz="3600" b="1" dirty="0" err="1" smtClean="0">
                <a:solidFill>
                  <a:schemeClr val="tx1"/>
                </a:solidFill>
              </a:rPr>
              <a:t>Amyloidosis</a:t>
            </a:r>
            <a:r>
              <a:rPr lang="en-US" sz="3600" b="1" dirty="0" smtClean="0">
                <a:solidFill>
                  <a:schemeClr val="tx1"/>
                </a:solidFill>
              </a:rPr>
              <a:t>, Obstructive </a:t>
            </a:r>
            <a:r>
              <a:rPr lang="en-US" sz="3600" b="1" dirty="0" err="1" smtClean="0">
                <a:solidFill>
                  <a:schemeClr val="tx1"/>
                </a:solidFill>
              </a:rPr>
              <a:t>Uropathy</a:t>
            </a:r>
            <a:endParaRPr lang="en-US" sz="3600" b="1" dirty="0" smtClean="0">
              <a:solidFill>
                <a:schemeClr val="tx1"/>
              </a:solidFill>
            </a:endParaRPr>
          </a:p>
          <a:p>
            <a:pPr algn="l"/>
            <a:endParaRPr lang="en-US" sz="3600" b="1" dirty="0" smtClean="0">
              <a:solidFill>
                <a:schemeClr val="tx1"/>
              </a:solidFill>
            </a:endParaRPr>
          </a:p>
          <a:p>
            <a:pPr algn="l"/>
            <a:endParaRPr lang="ar-IQ" sz="3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Investigations </a:t>
            </a:r>
          </a:p>
          <a:p>
            <a:endParaRPr lang="ar-IQ" b="1" dirty="0" smtClean="0">
              <a:solidFill>
                <a:srgbClr val="FF0000"/>
              </a:solidFill>
            </a:endParaRPr>
          </a:p>
          <a:p>
            <a:pPr algn="l"/>
            <a:endParaRPr lang="en-US" b="1" dirty="0" smtClean="0">
              <a:solidFill>
                <a:srgbClr val="FF0000"/>
              </a:solidFill>
            </a:endParaRPr>
          </a:p>
          <a:p>
            <a:pPr algn="l"/>
            <a:r>
              <a:rPr lang="en-US" b="1" smtClean="0">
                <a:solidFill>
                  <a:srgbClr val="FF0000"/>
                </a:solidFill>
              </a:rPr>
              <a:t>         Serum </a:t>
            </a:r>
            <a:r>
              <a:rPr lang="en-US" b="1" dirty="0" smtClean="0">
                <a:solidFill>
                  <a:srgbClr val="FF0000"/>
                </a:solidFill>
              </a:rPr>
              <a:t>Electrolytes  </a:t>
            </a:r>
          </a:p>
          <a:p>
            <a:pPr algn="l"/>
            <a:endParaRPr lang="en-US" b="1" dirty="0" smtClean="0">
              <a:solidFill>
                <a:srgbClr val="FF0000"/>
              </a:solidFill>
            </a:endParaRPr>
          </a:p>
          <a:p>
            <a:pPr algn="l"/>
            <a:r>
              <a:rPr lang="en-US" b="1" dirty="0" smtClean="0">
                <a:solidFill>
                  <a:srgbClr val="FF0000"/>
                </a:solidFill>
              </a:rPr>
              <a:t>        Renal Function tests (B. urea </a:t>
            </a:r>
            <a:r>
              <a:rPr lang="en-US" b="1" dirty="0" smtClean="0">
                <a:solidFill>
                  <a:srgbClr val="FF0000"/>
                </a:solidFill>
              </a:rPr>
              <a:t>,S</a:t>
            </a:r>
            <a:r>
              <a:rPr lang="en-US" b="1" dirty="0" smtClean="0">
                <a:solidFill>
                  <a:srgbClr val="FF0000"/>
                </a:solidFill>
              </a:rPr>
              <a:t>. Cr </a:t>
            </a:r>
            <a:r>
              <a:rPr lang="en-US" b="1" dirty="0" smtClean="0">
                <a:solidFill>
                  <a:srgbClr val="FF0000"/>
                </a:solidFill>
              </a:rPr>
              <a:t>), bicarbonate                  level</a:t>
            </a:r>
            <a:r>
              <a:rPr lang="ar-IQ" b="1" dirty="0" smtClean="0">
                <a:solidFill>
                  <a:srgbClr val="FF0000"/>
                </a:solidFill>
              </a:rPr>
              <a:t>    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l"/>
            <a:r>
              <a:rPr lang="en-US" b="1" dirty="0" smtClean="0">
                <a:solidFill>
                  <a:srgbClr val="FF0000"/>
                </a:solidFill>
              </a:rPr>
              <a:t>         ECG  </a:t>
            </a:r>
          </a:p>
          <a:p>
            <a:pPr algn="l"/>
            <a:endParaRPr lang="en-US" b="1" dirty="0" smtClean="0">
              <a:solidFill>
                <a:srgbClr val="FF0000"/>
              </a:solidFill>
            </a:endParaRPr>
          </a:p>
          <a:p>
            <a:pPr algn="l"/>
            <a:r>
              <a:rPr lang="en-US" b="1" dirty="0" smtClean="0">
                <a:solidFill>
                  <a:srgbClr val="FF0000"/>
                </a:solidFill>
              </a:rPr>
              <a:t>	</a:t>
            </a:r>
            <a:endParaRPr lang="ar-IQ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35729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ar-IQ" b="1" dirty="0">
              <a:solidFill>
                <a:srgbClr val="FF0000"/>
              </a:solidFill>
            </a:endParaRPr>
          </a:p>
        </p:txBody>
      </p:sp>
      <p:pic>
        <p:nvPicPr>
          <p:cNvPr id="4" name="Picture 6" descr="http://eduserv.hscer.washington.edu/hubio562/Potassium/images/symptomHK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1395</TotalTime>
  <Words>478</Words>
  <PresentationFormat>عرض على الشاشة (3:4)‏</PresentationFormat>
  <Paragraphs>99</Paragraphs>
  <Slides>13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سمة Office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amer</dc:creator>
  <cp:lastModifiedBy>asus</cp:lastModifiedBy>
  <cp:revision>104</cp:revision>
  <dcterms:created xsi:type="dcterms:W3CDTF">2011-01-16T11:56:39Z</dcterms:created>
  <dcterms:modified xsi:type="dcterms:W3CDTF">2014-04-22T05:02:43Z</dcterms:modified>
</cp:coreProperties>
</file>