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56" r:id="rId8"/>
    <p:sldId id="25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33" d="100"/>
          <a:sy n="33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05/07/1435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ar-IQ" sz="5200" dirty="0" smtClean="0">
                <a:solidFill>
                  <a:srgbClr val="FF0000"/>
                </a:solidFill>
              </a:rPr>
              <a:t>  </a:t>
            </a:r>
            <a:r>
              <a:rPr lang="en-US" sz="5700" b="1" dirty="0" err="1" smtClean="0">
                <a:solidFill>
                  <a:srgbClr val="FF0000"/>
                </a:solidFill>
              </a:rPr>
              <a:t>Hypomagnesemia</a:t>
            </a:r>
            <a:r>
              <a:rPr lang="en-US" sz="5700" b="1" dirty="0" smtClean="0">
                <a:solidFill>
                  <a:srgbClr val="FF0000"/>
                </a:solidFill>
              </a:rPr>
              <a:t>:  </a:t>
            </a:r>
            <a:r>
              <a:rPr lang="en-US" sz="5200" b="1" dirty="0" smtClean="0">
                <a:solidFill>
                  <a:srgbClr val="FF0000"/>
                </a:solidFill>
              </a:rPr>
              <a:t>Etiology </a:t>
            </a:r>
          </a:p>
          <a:p>
            <a:r>
              <a:rPr lang="en-US" sz="4600" b="1" dirty="0" smtClean="0">
                <a:solidFill>
                  <a:srgbClr val="FF0000"/>
                </a:solidFill>
              </a:rPr>
              <a:t>(NR of Mg :0.8-1.0 </a:t>
            </a:r>
            <a:r>
              <a:rPr lang="en-US" sz="4600" b="1" dirty="0" err="1" smtClean="0">
                <a:solidFill>
                  <a:srgbClr val="FF0000"/>
                </a:solidFill>
              </a:rPr>
              <a:t>mmol</a:t>
            </a:r>
            <a:r>
              <a:rPr lang="en-US" sz="4600" b="1" dirty="0" smtClean="0">
                <a:solidFill>
                  <a:srgbClr val="FF0000"/>
                </a:solidFill>
              </a:rPr>
              <a:t>/L</a:t>
            </a:r>
            <a:r>
              <a:rPr lang="en-US" sz="4600" dirty="0" smtClean="0">
                <a:solidFill>
                  <a:srgbClr val="FF0000"/>
                </a:solidFill>
              </a:rPr>
              <a:t>)</a:t>
            </a:r>
          </a:p>
          <a:p>
            <a:pPr algn="l"/>
            <a:r>
              <a:rPr lang="en-US" sz="4600" u="sng" dirty="0" smtClean="0">
                <a:solidFill>
                  <a:srgbClr val="FF0000"/>
                </a:solidFill>
              </a:rPr>
              <a:t>Intake </a:t>
            </a:r>
            <a:r>
              <a:rPr lang="en-US" sz="4600" dirty="0" smtClean="0">
                <a:solidFill>
                  <a:schemeClr val="tx1"/>
                </a:solidFill>
              </a:rPr>
              <a:t>Starvation Malnutrition </a:t>
            </a:r>
            <a:r>
              <a:rPr lang="en-US" sz="4600" dirty="0" err="1" smtClean="0">
                <a:solidFill>
                  <a:schemeClr val="tx1"/>
                </a:solidFill>
              </a:rPr>
              <a:t>esp</a:t>
            </a:r>
            <a:r>
              <a:rPr lang="en-US" sz="4600" dirty="0" smtClean="0">
                <a:solidFill>
                  <a:schemeClr val="tx1"/>
                </a:solidFill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</a:rPr>
              <a:t>Alcoholism&amp;vomiting</a:t>
            </a:r>
            <a:endParaRPr lang="en-US" sz="4500" dirty="0" smtClean="0">
              <a:solidFill>
                <a:schemeClr val="tx1"/>
              </a:solidFill>
            </a:endParaRPr>
          </a:p>
          <a:p>
            <a:pPr algn="l"/>
            <a:r>
              <a:rPr lang="en-US" sz="4500" u="sng" dirty="0" smtClean="0">
                <a:solidFill>
                  <a:srgbClr val="FF0000"/>
                </a:solidFill>
              </a:rPr>
              <a:t>Shift  to Cells </a:t>
            </a:r>
            <a:r>
              <a:rPr lang="en-US" sz="4500" dirty="0" smtClean="0">
                <a:solidFill>
                  <a:schemeClr val="tx1"/>
                </a:solidFill>
              </a:rPr>
              <a:t>Insulin administration , Pancreatitis </a:t>
            </a:r>
            <a:endParaRPr lang="en-US" sz="4500" u="sng" dirty="0" smtClean="0">
              <a:solidFill>
                <a:srgbClr val="FF0000"/>
              </a:solidFill>
            </a:endParaRPr>
          </a:p>
          <a:p>
            <a:pPr algn="l"/>
            <a:r>
              <a:rPr lang="en-US" sz="4500" u="sng" dirty="0" smtClean="0">
                <a:solidFill>
                  <a:srgbClr val="FF0000"/>
                </a:solidFill>
              </a:rPr>
              <a:t>Excretion (Renal)</a:t>
            </a:r>
          </a:p>
          <a:p>
            <a:pPr algn="l"/>
            <a:r>
              <a:rPr lang="en-US" sz="4500" dirty="0" smtClean="0">
                <a:solidFill>
                  <a:schemeClr val="tx1"/>
                </a:solidFill>
              </a:rPr>
              <a:t>Diuretics loop, </a:t>
            </a:r>
            <a:r>
              <a:rPr lang="en-US" sz="4500" dirty="0" err="1" smtClean="0">
                <a:solidFill>
                  <a:schemeClr val="tx1"/>
                </a:solidFill>
              </a:rPr>
              <a:t>Thiazide</a:t>
            </a:r>
            <a:r>
              <a:rPr lang="en-US" sz="4500" dirty="0" smtClean="0">
                <a:solidFill>
                  <a:schemeClr val="tx1"/>
                </a:solidFill>
              </a:rPr>
              <a:t>,</a:t>
            </a:r>
          </a:p>
          <a:p>
            <a:pPr algn="l"/>
            <a:r>
              <a:rPr lang="en-US" sz="4500" dirty="0" err="1" smtClean="0">
                <a:solidFill>
                  <a:schemeClr val="tx1"/>
                </a:solidFill>
              </a:rPr>
              <a:t>Tubulotoxic</a:t>
            </a:r>
            <a:r>
              <a:rPr lang="en-US" sz="4500" dirty="0" smtClean="0">
                <a:solidFill>
                  <a:schemeClr val="tx1"/>
                </a:solidFill>
              </a:rPr>
              <a:t> drugs </a:t>
            </a:r>
            <a:r>
              <a:rPr lang="en-US" sz="4500" dirty="0" err="1" smtClean="0">
                <a:solidFill>
                  <a:schemeClr val="tx1"/>
                </a:solidFill>
              </a:rPr>
              <a:t>aminoglycosides</a:t>
            </a:r>
            <a:r>
              <a:rPr lang="en-US" sz="4500" dirty="0" smtClean="0">
                <a:solidFill>
                  <a:schemeClr val="tx1"/>
                </a:solidFill>
              </a:rPr>
              <a:t>, </a:t>
            </a:r>
            <a:r>
              <a:rPr lang="en-US" sz="4500" dirty="0" err="1" smtClean="0">
                <a:solidFill>
                  <a:schemeClr val="tx1"/>
                </a:solidFill>
              </a:rPr>
              <a:t>cisplatinum</a:t>
            </a:r>
            <a:r>
              <a:rPr lang="en-US" sz="4500" dirty="0" smtClean="0">
                <a:solidFill>
                  <a:schemeClr val="tx1"/>
                </a:solidFill>
              </a:rPr>
              <a:t>, </a:t>
            </a:r>
            <a:r>
              <a:rPr lang="en-US" sz="4500" dirty="0" err="1" smtClean="0">
                <a:solidFill>
                  <a:schemeClr val="tx1"/>
                </a:solidFill>
              </a:rPr>
              <a:t>amphotericin</a:t>
            </a:r>
            <a:endParaRPr lang="en-US" sz="4500" dirty="0" smtClean="0">
              <a:solidFill>
                <a:schemeClr val="tx1"/>
              </a:solidFill>
            </a:endParaRPr>
          </a:p>
          <a:p>
            <a:pPr algn="l"/>
            <a:r>
              <a:rPr lang="en-US" sz="4500" dirty="0" smtClean="0">
                <a:solidFill>
                  <a:schemeClr val="tx1"/>
                </a:solidFill>
              </a:rPr>
              <a:t>Post-obstructive </a:t>
            </a:r>
            <a:r>
              <a:rPr lang="en-US" sz="4500" dirty="0" err="1" smtClean="0">
                <a:solidFill>
                  <a:schemeClr val="tx1"/>
                </a:solidFill>
              </a:rPr>
              <a:t>diuresis</a:t>
            </a:r>
            <a:r>
              <a:rPr lang="en-US" sz="4500" dirty="0" smtClean="0">
                <a:solidFill>
                  <a:schemeClr val="tx1"/>
                </a:solidFill>
              </a:rPr>
              <a:t>, Post ATN , </a:t>
            </a:r>
          </a:p>
          <a:p>
            <a:pPr algn="l"/>
            <a:r>
              <a:rPr lang="en-US" sz="4500" dirty="0" smtClean="0">
                <a:solidFill>
                  <a:schemeClr val="tx1"/>
                </a:solidFill>
              </a:rPr>
              <a:t>primary </a:t>
            </a:r>
            <a:r>
              <a:rPr lang="en-US" sz="4500" dirty="0" err="1" smtClean="0">
                <a:solidFill>
                  <a:schemeClr val="tx1"/>
                </a:solidFill>
              </a:rPr>
              <a:t>hypoaldosteronism</a:t>
            </a:r>
            <a:r>
              <a:rPr lang="en-US" sz="4500" dirty="0" smtClean="0">
                <a:solidFill>
                  <a:schemeClr val="tx1"/>
                </a:solidFill>
              </a:rPr>
              <a:t>(w </a:t>
            </a:r>
            <a:r>
              <a:rPr lang="en-US" sz="4500" dirty="0" err="1" smtClean="0">
                <a:solidFill>
                  <a:schemeClr val="tx1"/>
                </a:solidFill>
              </a:rPr>
              <a:t>hyponatremia</a:t>
            </a:r>
            <a:r>
              <a:rPr lang="en-US" sz="4500" dirty="0" smtClean="0">
                <a:solidFill>
                  <a:schemeClr val="tx1"/>
                </a:solidFill>
              </a:rPr>
              <a:t> &amp;</a:t>
            </a:r>
            <a:r>
              <a:rPr lang="en-US" sz="4500" dirty="0" err="1" smtClean="0">
                <a:solidFill>
                  <a:schemeClr val="tx1"/>
                </a:solidFill>
              </a:rPr>
              <a:t>hyperkalemia</a:t>
            </a:r>
            <a:r>
              <a:rPr lang="en-US" sz="45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sz="4500" dirty="0" smtClean="0">
                <a:solidFill>
                  <a:schemeClr val="tx1"/>
                </a:solidFill>
              </a:rPr>
              <a:t>Post-renal transplant</a:t>
            </a:r>
          </a:p>
          <a:p>
            <a:pPr algn="l"/>
            <a:r>
              <a:rPr lang="en-US" sz="4500" dirty="0" err="1" smtClean="0">
                <a:solidFill>
                  <a:schemeClr val="tx1"/>
                </a:solidFill>
              </a:rPr>
              <a:t>Bartter’s</a:t>
            </a:r>
            <a:r>
              <a:rPr lang="en-US" sz="4500" dirty="0" smtClean="0">
                <a:solidFill>
                  <a:schemeClr val="tx1"/>
                </a:solidFill>
              </a:rPr>
              <a:t>/</a:t>
            </a:r>
            <a:r>
              <a:rPr lang="en-US" sz="4500" dirty="0" err="1" smtClean="0">
                <a:solidFill>
                  <a:schemeClr val="tx1"/>
                </a:solidFill>
              </a:rPr>
              <a:t>Gitelman’s</a:t>
            </a:r>
            <a:r>
              <a:rPr lang="en-US" sz="4500" dirty="0" smtClean="0">
                <a:solidFill>
                  <a:schemeClr val="tx1"/>
                </a:solidFill>
              </a:rPr>
              <a:t> syndromes</a:t>
            </a:r>
          </a:p>
          <a:p>
            <a:pPr algn="l"/>
            <a:r>
              <a:rPr lang="en-US" sz="4500" dirty="0" smtClean="0">
                <a:solidFill>
                  <a:schemeClr val="tx1"/>
                </a:solidFill>
              </a:rPr>
              <a:t>	</a:t>
            </a:r>
            <a:r>
              <a:rPr lang="en-US" sz="4500" u="sng" dirty="0" smtClean="0">
                <a:solidFill>
                  <a:srgbClr val="FF0000"/>
                </a:solidFill>
              </a:rPr>
              <a:t>GIT  Loss</a:t>
            </a:r>
          </a:p>
          <a:p>
            <a:pPr algn="l"/>
            <a:r>
              <a:rPr lang="en-US" sz="4500" dirty="0" smtClean="0">
                <a:solidFill>
                  <a:schemeClr val="tx1"/>
                </a:solidFill>
              </a:rPr>
              <a:t>Prolonged vomiting chronic Diarrhea ,laxative abuse GI </a:t>
            </a:r>
            <a:r>
              <a:rPr lang="en-US" sz="4500" dirty="0" err="1" smtClean="0">
                <a:solidFill>
                  <a:schemeClr val="tx1"/>
                </a:solidFill>
              </a:rPr>
              <a:t>malabsorption</a:t>
            </a:r>
            <a:r>
              <a:rPr lang="ar-IQ" sz="4500" dirty="0" smtClean="0">
                <a:solidFill>
                  <a:schemeClr val="tx1"/>
                </a:solidFill>
              </a:rPr>
              <a:t> </a:t>
            </a:r>
            <a:endParaRPr lang="en-US" sz="4500" u="sng" dirty="0" smtClean="0">
              <a:solidFill>
                <a:schemeClr val="tx1"/>
              </a:solidFill>
            </a:endParaRPr>
          </a:p>
          <a:p>
            <a:pPr algn="l"/>
            <a:endParaRPr lang="ar-IQ" sz="4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Treatment </a:t>
            </a:r>
            <a:r>
              <a:rPr lang="en-US" sz="4000" b="1" dirty="0" err="1" smtClean="0">
                <a:solidFill>
                  <a:srgbClr val="FF0000"/>
                </a:solidFill>
              </a:rPr>
              <a:t>Hypophosphatemia</a:t>
            </a:r>
            <a:r>
              <a:rPr lang="en-US" sz="40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   high protein/dairy Dietary supplements  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   Oral phosphate salt  supp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   In sever cases IV Potassium phosphate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Hyperphosphatemia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   Causes: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dirty="0" err="1" smtClean="0">
                <a:solidFill>
                  <a:schemeClr val="tx1"/>
                </a:solidFill>
              </a:rPr>
              <a:t>usaully</a:t>
            </a:r>
            <a:r>
              <a:rPr lang="en-US" dirty="0" smtClean="0">
                <a:solidFill>
                  <a:schemeClr val="tx1"/>
                </a:solidFill>
              </a:rPr>
              <a:t> Acute or </a:t>
            </a:r>
            <a:r>
              <a:rPr lang="en-US" dirty="0" err="1" smtClean="0">
                <a:solidFill>
                  <a:schemeClr val="tx1"/>
                </a:solidFill>
              </a:rPr>
              <a:t>chr</a:t>
            </a:r>
            <a:r>
              <a:rPr lang="en-US" dirty="0" smtClean="0">
                <a:solidFill>
                  <a:schemeClr val="tx1"/>
                </a:solidFill>
              </a:rPr>
              <a:t> renal failure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 PTH </a:t>
            </a:r>
            <a:r>
              <a:rPr lang="en-US" dirty="0" err="1" smtClean="0">
                <a:solidFill>
                  <a:schemeClr val="tx1"/>
                </a:solidFill>
              </a:rPr>
              <a:t>defeciency</a:t>
            </a:r>
            <a:r>
              <a:rPr lang="en-US" dirty="0" smtClean="0">
                <a:solidFill>
                  <a:schemeClr val="tx1"/>
                </a:solidFill>
              </a:rPr>
              <a:t> in </a:t>
            </a:r>
            <a:r>
              <a:rPr lang="en-US" dirty="0" err="1" smtClean="0">
                <a:solidFill>
                  <a:schemeClr val="tx1"/>
                </a:solidFill>
              </a:rPr>
              <a:t>Hypoparathyroidism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Tumor  </a:t>
            </a:r>
            <a:r>
              <a:rPr lang="en-US" dirty="0" err="1" smtClean="0">
                <a:solidFill>
                  <a:schemeClr val="tx1"/>
                </a:solidFill>
              </a:rPr>
              <a:t>lysis</a:t>
            </a:r>
            <a:r>
              <a:rPr lang="en-US" dirty="0" smtClean="0">
                <a:solidFill>
                  <a:schemeClr val="tx1"/>
                </a:solidFill>
              </a:rPr>
              <a:t> syndrome &amp;Catabolic states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Inaproppriete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Vit</a:t>
            </a:r>
            <a:r>
              <a:rPr lang="en-US" dirty="0" smtClean="0">
                <a:solidFill>
                  <a:schemeClr val="tx1"/>
                </a:solidFill>
              </a:rPr>
              <a:t> D therapy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Clinically features </a:t>
            </a:r>
            <a:r>
              <a:rPr lang="en-US" dirty="0" smtClean="0">
                <a:solidFill>
                  <a:schemeClr val="tx1"/>
                </a:solidFill>
              </a:rPr>
              <a:t>related to the usually associated </a:t>
            </a:r>
            <a:r>
              <a:rPr lang="en-US" dirty="0" err="1" smtClean="0">
                <a:solidFill>
                  <a:schemeClr val="tx1"/>
                </a:solidFill>
              </a:rPr>
              <a:t>Hypocalcemia</a:t>
            </a:r>
            <a:r>
              <a:rPr lang="en-US" dirty="0" smtClean="0">
                <a:solidFill>
                  <a:schemeClr val="tx1"/>
                </a:solidFill>
              </a:rPr>
              <a:t> &amp;renal failure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Treatment</a:t>
            </a:r>
            <a:r>
              <a:rPr lang="en-US" dirty="0" smtClean="0">
                <a:solidFill>
                  <a:schemeClr val="tx1"/>
                </a:solidFill>
              </a:rPr>
              <a:t> by phosphate restriction &amp; use of oral phosphate </a:t>
            </a:r>
            <a:r>
              <a:rPr lang="en-US" dirty="0" err="1" smtClean="0">
                <a:solidFill>
                  <a:schemeClr val="tx1"/>
                </a:solidFill>
              </a:rPr>
              <a:t>biders</a:t>
            </a:r>
            <a:r>
              <a:rPr lang="en-US" dirty="0" smtClean="0">
                <a:solidFill>
                  <a:schemeClr val="tx1"/>
                </a:solidFill>
              </a:rPr>
              <a:t> like Calcium Carbonate.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ar-IQ" dirty="0" smtClean="0">
              <a:solidFill>
                <a:srgbClr val="FF0000"/>
              </a:solidFill>
            </a:endParaRPr>
          </a:p>
          <a:p>
            <a:r>
              <a:rPr lang="en-US" sz="4300" dirty="0" err="1" smtClean="0">
                <a:solidFill>
                  <a:srgbClr val="FF0000"/>
                </a:solidFill>
              </a:rPr>
              <a:t>Hypomagnesemia</a:t>
            </a:r>
            <a:r>
              <a:rPr lang="en-US" sz="4300" dirty="0" smtClean="0">
                <a:solidFill>
                  <a:srgbClr val="FF0000"/>
                </a:solidFill>
              </a:rPr>
              <a:t>: </a:t>
            </a:r>
            <a:r>
              <a:rPr lang="en-US" sz="4300" dirty="0" err="1" smtClean="0">
                <a:solidFill>
                  <a:srgbClr val="FF0000"/>
                </a:solidFill>
              </a:rPr>
              <a:t>ClinicalEffects</a:t>
            </a:r>
            <a:endParaRPr lang="en-US" sz="43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Simulate features of </a:t>
            </a:r>
            <a:r>
              <a:rPr lang="en-US" dirty="0" err="1" smtClean="0">
                <a:solidFill>
                  <a:schemeClr val="tx1"/>
                </a:solidFill>
              </a:rPr>
              <a:t>Hypocalcemia</a:t>
            </a:r>
            <a:r>
              <a:rPr lang="en-US" dirty="0" smtClean="0">
                <a:solidFill>
                  <a:schemeClr val="tx1"/>
                </a:solidFill>
              </a:rPr>
              <a:t> (Mg needed for secretion &amp;action of PTH on the bone)</a:t>
            </a:r>
            <a:endParaRPr lang="ar-IQ" dirty="0" smtClean="0">
              <a:solidFill>
                <a:schemeClr val="tx1"/>
              </a:solidFill>
            </a:endParaRPr>
          </a:p>
          <a:p>
            <a:pPr algn="l"/>
            <a:r>
              <a:rPr lang="en-US" u="sng" dirty="0" smtClean="0">
                <a:solidFill>
                  <a:schemeClr val="tx1"/>
                </a:solidFill>
              </a:rPr>
              <a:t>Cardiovascular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Arrhythmia (prolonged QT)</a:t>
            </a:r>
          </a:p>
          <a:p>
            <a:pPr algn="l"/>
            <a:r>
              <a:rPr lang="en-US" dirty="0" err="1" smtClean="0">
                <a:solidFill>
                  <a:srgbClr val="FF0000"/>
                </a:solidFill>
              </a:rPr>
              <a:t>Vasocostriction</a:t>
            </a:r>
            <a:r>
              <a:rPr lang="en-US" dirty="0" smtClean="0">
                <a:solidFill>
                  <a:srgbClr val="FF0000"/>
                </a:solidFill>
              </a:rPr>
              <a:t> &amp;</a:t>
            </a:r>
            <a:r>
              <a:rPr lang="en-US" dirty="0" err="1" smtClean="0">
                <a:solidFill>
                  <a:srgbClr val="FF0000"/>
                </a:solidFill>
              </a:rPr>
              <a:t>Hypertention</a:t>
            </a:r>
            <a:endParaRPr lang="en-US" dirty="0" smtClean="0">
              <a:solidFill>
                <a:srgbClr val="FF0000"/>
              </a:solidFill>
            </a:endParaRPr>
          </a:p>
          <a:p>
            <a:pPr algn="l"/>
            <a:r>
              <a:rPr lang="en-US" u="sng" dirty="0" smtClean="0">
                <a:solidFill>
                  <a:schemeClr val="tx1"/>
                </a:solidFill>
              </a:rPr>
              <a:t>Metabolic</a:t>
            </a:r>
          </a:p>
          <a:p>
            <a:pPr algn="l"/>
            <a:r>
              <a:rPr lang="en-US" dirty="0" err="1" smtClean="0">
                <a:solidFill>
                  <a:srgbClr val="FF0000"/>
                </a:solidFill>
              </a:rPr>
              <a:t>Hypocalcemia</a:t>
            </a:r>
            <a:r>
              <a:rPr lang="en-US" dirty="0" smtClean="0">
                <a:solidFill>
                  <a:srgbClr val="FF0000"/>
                </a:solidFill>
              </a:rPr>
              <a:t> is frequently associated with </a:t>
            </a:r>
            <a:r>
              <a:rPr lang="en-US" dirty="0" err="1" smtClean="0">
                <a:solidFill>
                  <a:srgbClr val="FF0000"/>
                </a:solidFill>
              </a:rPr>
              <a:t>Hypomag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 occasionally </a:t>
            </a:r>
            <a:r>
              <a:rPr lang="en-US" dirty="0" err="1" smtClean="0">
                <a:solidFill>
                  <a:srgbClr val="FF0000"/>
                </a:solidFill>
              </a:rPr>
              <a:t>Hypokalemia</a:t>
            </a:r>
            <a:r>
              <a:rPr lang="en-US" dirty="0" smtClean="0">
                <a:solidFill>
                  <a:srgbClr val="FF0000"/>
                </a:solidFill>
              </a:rPr>
              <a:t> &amp; </a:t>
            </a:r>
            <a:r>
              <a:rPr lang="en-US" dirty="0" err="1" smtClean="0">
                <a:solidFill>
                  <a:srgbClr val="FF0000"/>
                </a:solidFill>
              </a:rPr>
              <a:t>Hyponatremia</a:t>
            </a:r>
            <a:r>
              <a:rPr lang="en-US" dirty="0" smtClean="0">
                <a:solidFill>
                  <a:srgbClr val="FF0000"/>
                </a:solidFill>
              </a:rPr>
              <a:t> associated </a:t>
            </a:r>
          </a:p>
          <a:p>
            <a:pPr algn="l"/>
            <a:r>
              <a:rPr lang="en-US" u="sng" dirty="0" smtClean="0">
                <a:solidFill>
                  <a:schemeClr val="tx1"/>
                </a:solidFill>
              </a:rPr>
              <a:t>Neurological</a:t>
            </a:r>
          </a:p>
          <a:p>
            <a:pPr algn="l"/>
            <a:r>
              <a:rPr lang="en-US" dirty="0" err="1" smtClean="0">
                <a:solidFill>
                  <a:srgbClr val="FF0000"/>
                </a:solidFill>
              </a:rPr>
              <a:t>Tetany</a:t>
            </a:r>
            <a:endParaRPr lang="en-US" dirty="0" smtClean="0">
              <a:solidFill>
                <a:srgbClr val="FF0000"/>
              </a:solidFill>
            </a:endParaRP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Seizures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dirty="0" smtClean="0">
              <a:solidFill>
                <a:srgbClr val="FF0000"/>
              </a:solidFill>
            </a:endParaRPr>
          </a:p>
          <a:p>
            <a:r>
              <a:rPr lang="en-US" sz="4000" dirty="0" err="1" smtClean="0">
                <a:solidFill>
                  <a:srgbClr val="FF0000"/>
                </a:solidFill>
              </a:rPr>
              <a:t>Hypomagnesemia</a:t>
            </a:r>
            <a:r>
              <a:rPr lang="en-US" sz="4000" dirty="0" smtClean="0">
                <a:solidFill>
                  <a:srgbClr val="FF0000"/>
                </a:solidFill>
              </a:rPr>
              <a:t>: Treatment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Treat underlying cause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if Diuretics Contribute..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Then use K sparing diuretic</a:t>
            </a:r>
            <a:endParaRPr lang="ar-IQ" dirty="0" smtClean="0">
              <a:solidFill>
                <a:schemeClr val="tx1"/>
              </a:solidFill>
            </a:endParaRPr>
          </a:p>
          <a:p>
            <a:pPr algn="l"/>
            <a:r>
              <a:rPr lang="en-US" u="sng" dirty="0" smtClean="0">
                <a:solidFill>
                  <a:schemeClr val="tx1"/>
                </a:solidFill>
              </a:rPr>
              <a:t>Oral Mg Salts</a:t>
            </a:r>
            <a:r>
              <a:rPr lang="en-US" dirty="0" smtClean="0">
                <a:solidFill>
                  <a:schemeClr val="tx1"/>
                </a:solidFill>
              </a:rPr>
              <a:t> : Mg-containing antacids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absorption usually poor S/E Diarrhea</a:t>
            </a:r>
          </a:p>
          <a:p>
            <a:pPr algn="l"/>
            <a:r>
              <a:rPr lang="it-IT" u="sng" dirty="0" smtClean="0">
                <a:solidFill>
                  <a:schemeClr val="tx1"/>
                </a:solidFill>
              </a:rPr>
              <a:t>Mg sulfate </a:t>
            </a:r>
            <a:r>
              <a:rPr lang="it-IT" dirty="0" smtClean="0">
                <a:solidFill>
                  <a:schemeClr val="tx1"/>
                </a:solidFill>
              </a:rPr>
              <a:t>: can be given IM..also used in treating Eclamptic convulsions</a:t>
            </a:r>
          </a:p>
          <a:p>
            <a:pPr algn="l"/>
            <a:r>
              <a:rPr lang="en-US" u="sng" dirty="0" smtClean="0">
                <a:solidFill>
                  <a:schemeClr val="tx1"/>
                </a:solidFill>
              </a:rPr>
              <a:t>Mg </a:t>
            </a:r>
            <a:r>
              <a:rPr lang="en-US" u="sng" dirty="0" err="1" smtClean="0">
                <a:solidFill>
                  <a:schemeClr val="tx1"/>
                </a:solidFill>
              </a:rPr>
              <a:t>Cl</a:t>
            </a:r>
            <a:r>
              <a:rPr lang="en-US" u="sng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:  Intravenous (rate not exceed 0.5mmol/Kg in the first 24 hr)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dirty="0" smtClean="0">
              <a:solidFill>
                <a:srgbClr val="FF0000"/>
              </a:solidFill>
            </a:endParaRPr>
          </a:p>
          <a:p>
            <a:pPr algn="l"/>
            <a:r>
              <a:rPr lang="en-US" sz="4000" dirty="0" err="1" smtClean="0">
                <a:solidFill>
                  <a:srgbClr val="FF0000"/>
                </a:solidFill>
              </a:rPr>
              <a:t>Hypermagnesemia</a:t>
            </a:r>
            <a:r>
              <a:rPr lang="en-US" sz="4000" dirty="0" smtClean="0">
                <a:solidFill>
                  <a:srgbClr val="FF0000"/>
                </a:solidFill>
              </a:rPr>
              <a:t> :Etiology </a:t>
            </a:r>
            <a:r>
              <a:rPr lang="en-US" dirty="0" smtClean="0">
                <a:solidFill>
                  <a:srgbClr val="FF0000"/>
                </a:solidFill>
              </a:rPr>
              <a:t>..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nearly always Acute or Chronic renal failure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(Mg retention) is the underlying cause ,other causes</a:t>
            </a:r>
            <a:endParaRPr lang="ar-IQ" dirty="0" smtClean="0">
              <a:solidFill>
                <a:schemeClr val="tx1"/>
              </a:solidFill>
            </a:endParaRPr>
          </a:p>
          <a:p>
            <a:pPr algn="l"/>
            <a:r>
              <a:rPr lang="en-US" u="sng" dirty="0" smtClean="0">
                <a:solidFill>
                  <a:schemeClr val="tx1"/>
                </a:solidFill>
              </a:rPr>
              <a:t>INTAKE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Mg-containing antacids/laxatives, enema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Iatrogenic IV magnesium replacement</a:t>
            </a:r>
          </a:p>
          <a:p>
            <a:pPr algn="l"/>
            <a:r>
              <a:rPr lang="en-US" u="sng" dirty="0" smtClean="0">
                <a:solidFill>
                  <a:schemeClr val="tx1"/>
                </a:solidFill>
              </a:rPr>
              <a:t>SHIFT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DKA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Tissue injury</a:t>
            </a:r>
          </a:p>
          <a:p>
            <a:pPr algn="l"/>
            <a:endParaRPr lang="ar-IQ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ar-IQ" dirty="0" smtClean="0">
              <a:solidFill>
                <a:srgbClr val="FF0000"/>
              </a:solidFill>
            </a:endParaRPr>
          </a:p>
          <a:p>
            <a:r>
              <a:rPr lang="en-US" sz="4000" dirty="0" err="1" smtClean="0">
                <a:solidFill>
                  <a:srgbClr val="FF0000"/>
                </a:solidFill>
              </a:rPr>
              <a:t>Hypermagnesemia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Clinical Consequences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According to severity</a:t>
            </a:r>
            <a:endParaRPr lang="ar-IQ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Vasodilatation..</a:t>
            </a:r>
            <a:r>
              <a:rPr lang="en-US" dirty="0" err="1" smtClean="0">
                <a:solidFill>
                  <a:schemeClr val="tx1"/>
                </a:solidFill>
              </a:rPr>
              <a:t>Hypotention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Inhibition of cardiac conduction </a:t>
            </a:r>
            <a:r>
              <a:rPr lang="en-US" dirty="0" err="1" smtClean="0">
                <a:solidFill>
                  <a:schemeClr val="tx1"/>
                </a:solidFill>
              </a:rPr>
              <a:t>Bradycardia</a:t>
            </a:r>
            <a:r>
              <a:rPr lang="en-US" dirty="0" smtClean="0">
                <a:solidFill>
                  <a:schemeClr val="tx1"/>
                </a:solidFill>
              </a:rPr>
              <a:t>, CHB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Inhibition of neuromuscular transmission 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Respiratary</a:t>
            </a:r>
            <a:r>
              <a:rPr lang="en-US" dirty="0" smtClean="0">
                <a:solidFill>
                  <a:schemeClr val="tx1"/>
                </a:solidFill>
              </a:rPr>
              <a:t>  muscle depression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muscle paralysis</a:t>
            </a:r>
          </a:p>
          <a:p>
            <a:endParaRPr lang="ar-IQ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dirty="0" smtClean="0">
              <a:solidFill>
                <a:srgbClr val="FF0000"/>
              </a:solidFill>
            </a:endParaRPr>
          </a:p>
          <a:p>
            <a:r>
              <a:rPr lang="en-US" sz="4000" dirty="0" err="1" smtClean="0">
                <a:solidFill>
                  <a:srgbClr val="FF0000"/>
                </a:solidFill>
              </a:rPr>
              <a:t>Hypermagnesemia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4000" dirty="0" smtClean="0">
                <a:solidFill>
                  <a:srgbClr val="FF0000"/>
                </a:solidFill>
              </a:rPr>
              <a:t>Treatment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Loop diuretic which promote  excretion</a:t>
            </a:r>
            <a:endParaRPr lang="ar-IQ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IV calcium </a:t>
            </a:r>
            <a:r>
              <a:rPr lang="en-US" dirty="0" err="1" smtClean="0">
                <a:solidFill>
                  <a:schemeClr val="tx1"/>
                </a:solidFill>
              </a:rPr>
              <a:t>gluconate</a:t>
            </a:r>
            <a:r>
              <a:rPr lang="en-US" dirty="0" smtClean="0">
                <a:solidFill>
                  <a:schemeClr val="tx1"/>
                </a:solidFill>
              </a:rPr>
              <a:t> to reverse cardiac ill effects</a:t>
            </a:r>
          </a:p>
          <a:p>
            <a:pPr algn="l"/>
            <a:r>
              <a:rPr lang="ar-IQ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Dialysis in renal failure</a:t>
            </a:r>
          </a:p>
          <a:p>
            <a:pPr algn="l"/>
            <a:endParaRPr lang="ar-IQ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Phosphorous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  *Normal (0.8-1.4 </a:t>
            </a:r>
            <a:r>
              <a:rPr lang="en-US" sz="4000" dirty="0" err="1" smtClean="0">
                <a:solidFill>
                  <a:schemeClr val="tx1"/>
                </a:solidFill>
              </a:rPr>
              <a:t>mmol</a:t>
            </a:r>
            <a:r>
              <a:rPr lang="en-US" sz="4000" dirty="0" smtClean="0">
                <a:solidFill>
                  <a:schemeClr val="tx1"/>
                </a:solidFill>
              </a:rPr>
              <a:t>/L)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  *Intracellular mineral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  *Essential to tissue oxygenation&amp;      movement of glucose into cells.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  *</a:t>
            </a:r>
            <a:r>
              <a:rPr lang="en-US" sz="4000" dirty="0" err="1" smtClean="0">
                <a:solidFill>
                  <a:schemeClr val="tx1"/>
                </a:solidFill>
              </a:rPr>
              <a:t>imp.for</a:t>
            </a:r>
            <a:r>
              <a:rPr lang="en-US" sz="4000" dirty="0" smtClean="0">
                <a:solidFill>
                  <a:schemeClr val="tx1"/>
                </a:solidFill>
              </a:rPr>
              <a:t> normal CNS function        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  * maintenance of acid-base balance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  *Influenced by parathyroid hormone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  * assists in regulation of Ca&amp; has inverse relationship to Calcium  </a:t>
            </a:r>
          </a:p>
          <a:p>
            <a:pPr algn="l"/>
            <a:endParaRPr lang="ar-IQ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Hypophosphotemia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algn="l"/>
            <a:r>
              <a:rPr lang="en-US" sz="3600" b="1" dirty="0" smtClean="0">
                <a:solidFill>
                  <a:srgbClr val="FF0000"/>
                </a:solidFill>
              </a:rPr>
              <a:t>Causes</a:t>
            </a:r>
          </a:p>
          <a:p>
            <a:pPr algn="l"/>
            <a:r>
              <a:rPr lang="en-US" sz="3500" b="1" dirty="0" smtClean="0">
                <a:solidFill>
                  <a:schemeClr val="tx1"/>
                </a:solidFill>
              </a:rPr>
              <a:t>Shift into cells</a:t>
            </a:r>
            <a:r>
              <a:rPr lang="en-US" sz="3500" dirty="0" smtClean="0">
                <a:solidFill>
                  <a:schemeClr val="tx1"/>
                </a:solidFill>
              </a:rPr>
              <a:t>: </a:t>
            </a:r>
            <a:r>
              <a:rPr lang="en-US" sz="3500" dirty="0" err="1" smtClean="0">
                <a:solidFill>
                  <a:schemeClr val="tx1"/>
                </a:solidFill>
              </a:rPr>
              <a:t>refeeding</a:t>
            </a:r>
            <a:r>
              <a:rPr lang="en-US" sz="3500" dirty="0" smtClean="0">
                <a:solidFill>
                  <a:schemeClr val="tx1"/>
                </a:solidFill>
              </a:rPr>
              <a:t> after starvation, Alkalosis</a:t>
            </a: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Decrease Intake or absorption from gut: </a:t>
            </a:r>
            <a:r>
              <a:rPr lang="ar-IQ" sz="3600" b="1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Malabsorption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chr</a:t>
            </a:r>
            <a:r>
              <a:rPr lang="en-US" sz="3600" dirty="0" smtClean="0">
                <a:solidFill>
                  <a:schemeClr val="tx1"/>
                </a:solidFill>
              </a:rPr>
              <a:t> diarrhea ,Antacids containing  phosphate binder</a:t>
            </a: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Increase renal loss</a:t>
            </a:r>
            <a:r>
              <a:rPr lang="en-US" sz="3600" dirty="0" smtClean="0">
                <a:solidFill>
                  <a:schemeClr val="tx1"/>
                </a:solidFill>
              </a:rPr>
              <a:t>: effect of PTH in Hyperparathyroidism(PTH </a:t>
            </a:r>
            <a:r>
              <a:rPr lang="en-US" sz="3600" dirty="0" err="1" smtClean="0">
                <a:solidFill>
                  <a:schemeClr val="tx1"/>
                </a:solidFill>
              </a:rPr>
              <a:t>incr</a:t>
            </a:r>
            <a:r>
              <a:rPr lang="en-US" sz="3600" dirty="0" smtClean="0">
                <a:solidFill>
                  <a:schemeClr val="tx1"/>
                </a:solidFill>
              </a:rPr>
              <a:t> Ca &amp;</a:t>
            </a:r>
            <a:r>
              <a:rPr lang="en-US" sz="3600" dirty="0" err="1" smtClean="0">
                <a:solidFill>
                  <a:schemeClr val="tx1"/>
                </a:solidFill>
              </a:rPr>
              <a:t>decr</a:t>
            </a:r>
            <a:r>
              <a:rPr lang="en-US" sz="3600" dirty="0" smtClean="0">
                <a:solidFill>
                  <a:schemeClr val="tx1"/>
                </a:solidFill>
              </a:rPr>
              <a:t> PO4 tubular </a:t>
            </a:r>
            <a:r>
              <a:rPr lang="en-US" sz="3600" dirty="0" err="1" smtClean="0">
                <a:solidFill>
                  <a:schemeClr val="tx1"/>
                </a:solidFill>
              </a:rPr>
              <a:t>reabsorption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sz="3600" dirty="0" err="1" smtClean="0">
                <a:solidFill>
                  <a:schemeClr val="tx1"/>
                </a:solidFill>
              </a:rPr>
              <a:t>Diuresis</a:t>
            </a:r>
            <a:r>
              <a:rPr lang="en-US" sz="3600" dirty="0" smtClean="0">
                <a:solidFill>
                  <a:schemeClr val="tx1"/>
                </a:solidFill>
              </a:rPr>
              <a:t> , Osmotic </a:t>
            </a:r>
            <a:r>
              <a:rPr lang="en-US" sz="3600" dirty="0" err="1" smtClean="0">
                <a:solidFill>
                  <a:schemeClr val="tx1"/>
                </a:solidFill>
              </a:rPr>
              <a:t>diuresis</a:t>
            </a:r>
            <a:r>
              <a:rPr lang="en-US" sz="3600" dirty="0" smtClean="0">
                <a:solidFill>
                  <a:schemeClr val="tx1"/>
                </a:solidFill>
              </a:rPr>
              <a:t> proximal tubular  transport defect(</a:t>
            </a:r>
            <a:r>
              <a:rPr lang="en-US" sz="3600" dirty="0" err="1" smtClean="0">
                <a:solidFill>
                  <a:schemeClr val="tx1"/>
                </a:solidFill>
              </a:rPr>
              <a:t>fanconi</a:t>
            </a:r>
            <a:r>
              <a:rPr lang="en-US" sz="3600" dirty="0" smtClean="0">
                <a:solidFill>
                  <a:schemeClr val="tx1"/>
                </a:solidFill>
              </a:rPr>
              <a:t> s </a:t>
            </a:r>
            <a:r>
              <a:rPr lang="en-US" sz="3600" dirty="0" err="1" smtClean="0">
                <a:solidFill>
                  <a:schemeClr val="tx1"/>
                </a:solidFill>
              </a:rPr>
              <a:t>syndrome&amp;familial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Hypophosphatemic</a:t>
            </a:r>
            <a:r>
              <a:rPr lang="en-US" sz="3600" dirty="0" smtClean="0">
                <a:solidFill>
                  <a:schemeClr val="tx1"/>
                </a:solidFill>
              </a:rPr>
              <a:t> rickets' in which there is </a:t>
            </a:r>
            <a:r>
              <a:rPr lang="en-US" sz="3600" dirty="0" err="1" smtClean="0">
                <a:solidFill>
                  <a:schemeClr val="tx1"/>
                </a:solidFill>
              </a:rPr>
              <a:t>phosphaturia</a:t>
            </a:r>
            <a:endParaRPr lang="en-US" sz="3600" dirty="0" smtClean="0">
              <a:solidFill>
                <a:srgbClr val="FF0000"/>
              </a:solidFill>
            </a:endParaRPr>
          </a:p>
          <a:p>
            <a:endParaRPr lang="ar-IQ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Clinical manifestations of </a:t>
            </a:r>
            <a:r>
              <a:rPr lang="en-US" sz="4000" b="1" dirty="0" err="1" smtClean="0">
                <a:solidFill>
                  <a:srgbClr val="FF0000"/>
                </a:solidFill>
              </a:rPr>
              <a:t>Hypophosphatemia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endParaRPr lang="en-US" u="sng" dirty="0" smtClean="0">
              <a:solidFill>
                <a:schemeClr val="tx1"/>
              </a:solidFill>
            </a:endParaRPr>
          </a:p>
          <a:p>
            <a:r>
              <a:rPr lang="en-US" u="sng" dirty="0" smtClean="0">
                <a:solidFill>
                  <a:schemeClr val="tx1"/>
                </a:solidFill>
              </a:rPr>
              <a:t>Skeletal Muscles</a:t>
            </a:r>
            <a:r>
              <a:rPr lang="en-US" dirty="0" smtClean="0">
                <a:solidFill>
                  <a:schemeClr val="tx1"/>
                </a:solidFill>
              </a:rPr>
              <a:t>: weakness </a:t>
            </a:r>
            <a:r>
              <a:rPr lang="en-US" dirty="0" err="1" smtClean="0">
                <a:solidFill>
                  <a:schemeClr val="tx1"/>
                </a:solidFill>
              </a:rPr>
              <a:t>resp</a:t>
            </a:r>
            <a:r>
              <a:rPr lang="en-US" dirty="0" smtClean="0">
                <a:solidFill>
                  <a:schemeClr val="tx1"/>
                </a:solidFill>
              </a:rPr>
              <a:t> failure</a:t>
            </a:r>
          </a:p>
          <a:p>
            <a:r>
              <a:rPr lang="en-US" u="sng" dirty="0" smtClean="0">
                <a:solidFill>
                  <a:schemeClr val="tx1"/>
                </a:solidFill>
              </a:rPr>
              <a:t>Cardiac Muscle</a:t>
            </a:r>
            <a:r>
              <a:rPr lang="en-US" dirty="0" smtClean="0">
                <a:solidFill>
                  <a:schemeClr val="tx1"/>
                </a:solidFill>
              </a:rPr>
              <a:t>: congestive heart failure</a:t>
            </a:r>
          </a:p>
          <a:p>
            <a:r>
              <a:rPr lang="en-US" u="sng" dirty="0" smtClean="0">
                <a:solidFill>
                  <a:schemeClr val="tx1"/>
                </a:solidFill>
              </a:rPr>
              <a:t>Smooth muscles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 err="1" smtClean="0">
                <a:solidFill>
                  <a:schemeClr val="tx1"/>
                </a:solidFill>
              </a:rPr>
              <a:t>ileus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u="sng" dirty="0" smtClean="0">
                <a:solidFill>
                  <a:schemeClr val="tx1"/>
                </a:solidFill>
              </a:rPr>
              <a:t>CNS</a:t>
            </a:r>
            <a:r>
              <a:rPr lang="en-US" dirty="0" smtClean="0">
                <a:solidFill>
                  <a:schemeClr val="tx1"/>
                </a:solidFill>
              </a:rPr>
              <a:t>: Convulsion ,coma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453</Words>
  <PresentationFormat>عرض على الشاشة (3:4)‏</PresentationFormat>
  <Paragraphs>109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سمة Office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amer</dc:creator>
  <cp:lastModifiedBy>asus</cp:lastModifiedBy>
  <cp:revision>20</cp:revision>
  <dcterms:created xsi:type="dcterms:W3CDTF">2011-01-24T19:42:03Z</dcterms:created>
  <dcterms:modified xsi:type="dcterms:W3CDTF">2014-05-04T21:20:50Z</dcterms:modified>
</cp:coreProperties>
</file>