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8" r:id="rId1"/>
  </p:sldMasterIdLst>
  <p:notesMasterIdLst>
    <p:notesMasterId r:id="rId40"/>
  </p:notesMasterIdLst>
  <p:sldIdLst>
    <p:sldId id="283" r:id="rId2"/>
    <p:sldId id="258" r:id="rId3"/>
    <p:sldId id="264" r:id="rId4"/>
    <p:sldId id="265" r:id="rId5"/>
    <p:sldId id="266" r:id="rId6"/>
    <p:sldId id="320" r:id="rId7"/>
    <p:sldId id="321" r:id="rId8"/>
    <p:sldId id="322" r:id="rId9"/>
    <p:sldId id="267" r:id="rId10"/>
    <p:sldId id="290" r:id="rId11"/>
    <p:sldId id="300" r:id="rId12"/>
    <p:sldId id="291" r:id="rId13"/>
    <p:sldId id="301" r:id="rId14"/>
    <p:sldId id="317" r:id="rId15"/>
    <p:sldId id="268" r:id="rId16"/>
    <p:sldId id="269" r:id="rId17"/>
    <p:sldId id="323" r:id="rId18"/>
    <p:sldId id="328" r:id="rId19"/>
    <p:sldId id="329" r:id="rId20"/>
    <p:sldId id="312" r:id="rId21"/>
    <p:sldId id="324" r:id="rId22"/>
    <p:sldId id="326" r:id="rId23"/>
    <p:sldId id="325" r:id="rId24"/>
    <p:sldId id="327" r:id="rId25"/>
    <p:sldId id="270" r:id="rId26"/>
    <p:sldId id="271" r:id="rId27"/>
    <p:sldId id="293" r:id="rId28"/>
    <p:sldId id="294" r:id="rId29"/>
    <p:sldId id="330" r:id="rId30"/>
    <p:sldId id="272" r:id="rId31"/>
    <p:sldId id="273" r:id="rId32"/>
    <p:sldId id="275" r:id="rId33"/>
    <p:sldId id="274" r:id="rId34"/>
    <p:sldId id="287" r:id="rId35"/>
    <p:sldId id="284" r:id="rId36"/>
    <p:sldId id="314" r:id="rId37"/>
    <p:sldId id="277" r:id="rId38"/>
    <p:sldId id="288" r:id="rId3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2603C1-3AC8-4654-8B60-14FDA03D7162}" type="datetimeFigureOut">
              <a:rPr lang="ar-IQ" smtClean="0"/>
              <a:pPr/>
              <a:t>24/06/1435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C46FBD-E4C5-4744-A10F-11D4F6657E5F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6FBD-E4C5-4744-A10F-11D4F6657E5F}" type="slidenum">
              <a:rPr lang="ar-IQ" smtClean="0"/>
              <a:pPr/>
              <a:t>27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7D8E-D54F-49B9-9743-A491847C2392}" type="datetimeFigureOut">
              <a:rPr lang="ar-IQ" smtClean="0"/>
              <a:pPr/>
              <a:t>24/06/1435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0298-056D-4B86-A49D-862257DE2B57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7D8E-D54F-49B9-9743-A491847C2392}" type="datetimeFigureOut">
              <a:rPr lang="ar-IQ" smtClean="0"/>
              <a:pPr/>
              <a:t>24/06/1435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0298-056D-4B86-A49D-862257DE2B57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7D8E-D54F-49B9-9743-A491847C2392}" type="datetimeFigureOut">
              <a:rPr lang="ar-IQ" smtClean="0"/>
              <a:pPr/>
              <a:t>24/06/1435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0298-056D-4B86-A49D-862257DE2B57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95BCC-BF53-403E-8DB6-77FC3BEBA359}" type="slidenum">
              <a:rPr lang="ar-IQ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7D8E-D54F-49B9-9743-A491847C2392}" type="datetimeFigureOut">
              <a:rPr lang="ar-IQ" smtClean="0"/>
              <a:pPr/>
              <a:t>24/06/1435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0298-056D-4B86-A49D-862257DE2B57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7D8E-D54F-49B9-9743-A491847C2392}" type="datetimeFigureOut">
              <a:rPr lang="ar-IQ" smtClean="0"/>
              <a:pPr/>
              <a:t>24/06/1435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0298-056D-4B86-A49D-862257DE2B57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7D8E-D54F-49B9-9743-A491847C2392}" type="datetimeFigureOut">
              <a:rPr lang="ar-IQ" smtClean="0"/>
              <a:pPr/>
              <a:t>24/06/1435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0298-056D-4B86-A49D-862257DE2B57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7D8E-D54F-49B9-9743-A491847C2392}" type="datetimeFigureOut">
              <a:rPr lang="ar-IQ" smtClean="0"/>
              <a:pPr/>
              <a:t>24/06/1435</a:t>
            </a:fld>
            <a:endParaRPr lang="ar-IQ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0298-056D-4B86-A49D-862257DE2B57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7D8E-D54F-49B9-9743-A491847C2392}" type="datetimeFigureOut">
              <a:rPr lang="ar-IQ" smtClean="0"/>
              <a:pPr/>
              <a:t>24/06/1435</a:t>
            </a:fld>
            <a:endParaRPr lang="ar-IQ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0298-056D-4B86-A49D-862257DE2B57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7D8E-D54F-49B9-9743-A491847C2392}" type="datetimeFigureOut">
              <a:rPr lang="ar-IQ" smtClean="0"/>
              <a:pPr/>
              <a:t>24/06/1435</a:t>
            </a:fld>
            <a:endParaRPr lang="ar-IQ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0298-056D-4B86-A49D-862257DE2B57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7D8E-D54F-49B9-9743-A491847C2392}" type="datetimeFigureOut">
              <a:rPr lang="ar-IQ" smtClean="0"/>
              <a:pPr/>
              <a:t>24/06/1435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0298-056D-4B86-A49D-862257DE2B57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7D8E-D54F-49B9-9743-A491847C2392}" type="datetimeFigureOut">
              <a:rPr lang="ar-IQ" smtClean="0"/>
              <a:pPr/>
              <a:t>24/06/1435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0298-056D-4B86-A49D-862257DE2B57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B7D8E-D54F-49B9-9743-A491847C2392}" type="datetimeFigureOut">
              <a:rPr lang="ar-IQ" smtClean="0"/>
              <a:pPr/>
              <a:t>24/06/1435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40298-056D-4B86-A49D-862257DE2B57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5720" y="2643182"/>
            <a:ext cx="7358114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Exodontia</a:t>
            </a:r>
            <a:endParaRPr lang="ar-IQ" sz="6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2976" y="4429132"/>
            <a:ext cx="6400800" cy="17526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Indications for surgical extraction</a:t>
            </a:r>
          </a:p>
          <a:p>
            <a:pPr algn="l" rtl="0"/>
            <a:r>
              <a:rPr lang="en-US" dirty="0" smtClean="0"/>
              <a:t>Surgical procedures</a:t>
            </a:r>
            <a:endParaRPr lang="ar-IQ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071538" y="571480"/>
            <a:ext cx="692945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4400" dirty="0" smtClean="0"/>
              <a:t>حسان </a:t>
            </a:r>
            <a:r>
              <a:rPr lang="ar-IQ" sz="4400" dirty="0" err="1" smtClean="0"/>
              <a:t>ثامر</a:t>
            </a:r>
            <a:r>
              <a:rPr lang="ar-IQ" sz="4400" dirty="0" smtClean="0"/>
              <a:t> محمد فاضل الملاح </a:t>
            </a:r>
          </a:p>
          <a:p>
            <a:pPr algn="ctr"/>
            <a:r>
              <a:rPr lang="en-US" sz="4400" dirty="0" smtClean="0"/>
              <a:t>Group –B- </a:t>
            </a:r>
            <a:endParaRPr lang="ar-IQ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386" name="Picture 2" descr="C:\Documents and Settings\ابو زكريا\My Documents\DSC00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sz="2800" dirty="0" smtClean="0"/>
              <a:t>4- the inter dental papilla should be kept not traumatized , so that , it is either included or excluded at  flap incision or design.</a:t>
            </a:r>
          </a:p>
          <a:p>
            <a:pPr algn="l" rtl="0"/>
            <a:r>
              <a:rPr lang="en-US" sz="2800" dirty="0" smtClean="0"/>
              <a:t>5- anatomical structure should be avoided . Like the canine eminence and the mental foramen.</a:t>
            </a:r>
          </a:p>
          <a:p>
            <a:pPr algn="l" rtl="0"/>
            <a:r>
              <a:rPr lang="en-US" sz="2800" dirty="0" smtClean="0"/>
              <a:t>In surgery at lower premolar the incision should be either mesial to the first premolar or distal to the second premolar. 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410" name="Picture 2" descr="C:\Documents and Settings\ابو زكريا\My Documents\DSC00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flaps used in </a:t>
            </a:r>
            <a:r>
              <a:rPr lang="en-US" dirty="0" err="1" smtClean="0"/>
              <a:t>transalveolar</a:t>
            </a:r>
            <a:r>
              <a:rPr lang="en-US" dirty="0" smtClean="0"/>
              <a:t> extraction.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 rtl="0"/>
            <a:r>
              <a:rPr lang="en-US" dirty="0" smtClean="0"/>
              <a:t>Different  type  of  flaps can be used in dento alveolar surgery like :</a:t>
            </a:r>
          </a:p>
          <a:p>
            <a:pPr algn="l" rtl="0"/>
            <a:r>
              <a:rPr lang="en-US" dirty="0" smtClean="0"/>
              <a:t>1- two sided flap .</a:t>
            </a:r>
          </a:p>
          <a:p>
            <a:pPr algn="l" rtl="0"/>
            <a:r>
              <a:rPr lang="en-US" dirty="0" smtClean="0"/>
              <a:t>2- three sided flap.</a:t>
            </a:r>
          </a:p>
          <a:p>
            <a:pPr algn="l" rtl="0"/>
            <a:r>
              <a:rPr lang="en-US" dirty="0" smtClean="0"/>
              <a:t>3- </a:t>
            </a:r>
            <a:r>
              <a:rPr lang="en-US" dirty="0" err="1" smtClean="0"/>
              <a:t>semilunar</a:t>
            </a:r>
            <a:r>
              <a:rPr lang="en-US" dirty="0" smtClean="0"/>
              <a:t> flap .</a:t>
            </a:r>
          </a:p>
          <a:p>
            <a:pPr algn="l" rtl="0"/>
            <a:r>
              <a:rPr lang="en-US" dirty="0" smtClean="0"/>
              <a:t>4- sub marginal flap 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Flap reflection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The flap are raised </a:t>
            </a:r>
            <a:r>
              <a:rPr lang="en-US" dirty="0" err="1" smtClean="0"/>
              <a:t>subperiosteally</a:t>
            </a:r>
            <a:r>
              <a:rPr lang="en-US" dirty="0" smtClean="0"/>
              <a:t>. This is done by blunt dissection with a </a:t>
            </a:r>
            <a:r>
              <a:rPr lang="en-US" dirty="0" err="1" smtClean="0"/>
              <a:t>periosteal</a:t>
            </a:r>
            <a:r>
              <a:rPr lang="en-US" dirty="0" smtClean="0"/>
              <a:t> elevator , making use of the well defined plane between the soft tissues and hard tissues</a:t>
            </a:r>
            <a:endParaRPr lang="ar-IQ" dirty="0"/>
          </a:p>
        </p:txBody>
      </p:sp>
      <p:pic>
        <p:nvPicPr>
          <p:cNvPr id="6" name="Picture 7" descr="Perio-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643050"/>
            <a:ext cx="4464000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removal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 rtl="0"/>
            <a:r>
              <a:rPr lang="en-US" sz="3600" dirty="0" smtClean="0">
                <a:solidFill>
                  <a:schemeClr val="tx1"/>
                </a:solidFill>
              </a:rPr>
              <a:t>Bone should only be removed to expose the root or tooth to provide a point of application for an elevator or forceps. After the tooth or root has been extracted all sharp bony edges and boney projection should be removed</a:t>
            </a:r>
            <a:r>
              <a:rPr lang="en-US" dirty="0" smtClean="0">
                <a:solidFill>
                  <a:schemeClr val="tx1"/>
                </a:solidFill>
              </a:rPr>
              <a:t> ( using bone file).</a:t>
            </a:r>
            <a:endParaRPr lang="ar-IQ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bone removal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200" dirty="0" smtClean="0"/>
              <a:t>1: surgical </a:t>
            </a:r>
            <a:r>
              <a:rPr lang="en-US" sz="3200" dirty="0" smtClean="0">
                <a:solidFill>
                  <a:srgbClr val="FF0000"/>
                </a:solidFill>
              </a:rPr>
              <a:t>bur</a:t>
            </a:r>
            <a:r>
              <a:rPr lang="en-US" sz="3200" dirty="0" smtClean="0"/>
              <a:t> either guttering or postage stamp method</a:t>
            </a:r>
          </a:p>
          <a:p>
            <a:pPr algn="l"/>
            <a:r>
              <a:rPr lang="en-US" sz="3200" dirty="0" smtClean="0"/>
              <a:t>2:</a:t>
            </a:r>
            <a:r>
              <a:rPr lang="en-US" sz="3200" dirty="0" smtClean="0">
                <a:solidFill>
                  <a:srgbClr val="FF0000"/>
                </a:solidFill>
              </a:rPr>
              <a:t>chisel and mallet </a:t>
            </a:r>
            <a:r>
              <a:rPr lang="en-US" sz="3200" dirty="0" smtClean="0"/>
              <a:t>pressure</a:t>
            </a:r>
          </a:p>
          <a:p>
            <a:pPr algn="l"/>
            <a:r>
              <a:rPr lang="en-US" sz="3200" dirty="0" smtClean="0"/>
              <a:t>3: </a:t>
            </a:r>
            <a:r>
              <a:rPr lang="en-US" sz="3200" dirty="0" smtClean="0">
                <a:solidFill>
                  <a:srgbClr val="FF0000"/>
                </a:solidFill>
              </a:rPr>
              <a:t>rounger forceps </a:t>
            </a:r>
            <a:r>
              <a:rPr lang="en-US" sz="3200" dirty="0" smtClean="0"/>
              <a:t>is a valuable instrument for trimming bone edges after extraction of the tooth or root</a:t>
            </a:r>
          </a:p>
          <a:p>
            <a:pPr algn="l"/>
            <a:r>
              <a:rPr lang="en-US" sz="3200" dirty="0" smtClean="0"/>
              <a:t>4-</a:t>
            </a:r>
            <a:r>
              <a:rPr lang="en-US" sz="3200" dirty="0" smtClean="0">
                <a:solidFill>
                  <a:srgbClr val="FF0000"/>
                </a:solidFill>
              </a:rPr>
              <a:t>bone file  </a:t>
            </a:r>
            <a:r>
              <a:rPr lang="en-US" sz="3200" dirty="0" smtClean="0"/>
              <a:t>for reaming of the sharp bony margin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A constant stream of water irrigation must accompany the drilling  to avoid overheating the bone as well as improving visibility by removing the cut bone and tooth debris 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 descr="C:\Documents and Settings\ابو زكريا\My Documents\DSC00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 descr="C:\Documents and Settings\ابو زكريا\My Documents\DSC00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tooth extraction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/>
              <a:t>1-  forceps extraction(intra alveolar extraction) consist of removing of the tooth or root using forceps ,elevator or both.</a:t>
            </a:r>
          </a:p>
          <a:p>
            <a:pPr algn="l" rtl="0"/>
            <a:endParaRPr lang="ar-IQ" dirty="0" smtClean="0"/>
          </a:p>
          <a:p>
            <a:pPr algn="l" rtl="0">
              <a:buNone/>
            </a:pPr>
            <a:r>
              <a:rPr lang="en-US" dirty="0" smtClean="0"/>
              <a:t>2-   surgical extraction (Transalveolar extraction) achieved by reflecting a </a:t>
            </a:r>
            <a:r>
              <a:rPr lang="en-US" dirty="0" err="1" smtClean="0"/>
              <a:t>muco</a:t>
            </a:r>
            <a:r>
              <a:rPr lang="en-US" dirty="0" smtClean="0"/>
              <a:t> </a:t>
            </a:r>
            <a:r>
              <a:rPr lang="en-US" dirty="0" err="1" smtClean="0"/>
              <a:t>periosteal</a:t>
            </a:r>
            <a:r>
              <a:rPr lang="en-US" dirty="0" smtClean="0"/>
              <a:t> flap, removal of some of the bone investing the root which is then delivered by the use of an elevator and\or forceps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5- peizo electric surgery. Is a new technique of bone removal 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Piezoelectric bone surgery known simply as piezosurgery is a new technique of bone removal ( osteomy ) which require the use of micro vibrations by ultrasonic frequency scalpel . the vibration is amplified and transferred into a drill which when rapidly applied with slight pressure up on the bony tissues , results in cavitations phenomena , with a mechanical cutting effect exclusively on mineralized tissue .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 the advantage of using this technology is that piezoelectric surgery dose not cut soft tissues , so damage to the soft tissue is less likely to occur 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5298" name="Picture 2" descr="C:\Users\MNC\Desktop\New Folder\DSC01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26" t="4669"/>
          <a:stretch>
            <a:fillRect/>
          </a:stretch>
        </p:blipFill>
        <p:spPr bwMode="auto">
          <a:xfrm>
            <a:off x="3214678" y="714356"/>
            <a:ext cx="4304248" cy="583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6322" name="Picture 2" descr="C:\Users\MNC\Desktop\New Folder\DSC01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57232"/>
            <a:ext cx="7056000" cy="52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Tooth division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rtl="0"/>
            <a:r>
              <a:rPr lang="en-US" dirty="0" smtClean="0"/>
              <a:t>If the roots have different path of removal or the root trunk can not be grasped with forceps , the root mass must be divided and the separated roots removed along their individual path of withdrawal.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tooth division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1 :surgical bur </a:t>
            </a:r>
          </a:p>
          <a:p>
            <a:pPr algn="l"/>
            <a:r>
              <a:rPr lang="en-US" dirty="0" smtClean="0"/>
              <a:t>2:osteotome or chisel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458" name="Picture 2" descr="C:\Documents and Settings\ابو زكريا\My Documents\DSC001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 descr="C:\Documents and Settings\ابو زكريا\My Documents\DSC00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that then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6000" dirty="0" smtClean="0"/>
              <a:t>Tooth removal using elevator or forceps</a:t>
            </a:r>
            <a:endParaRPr lang="ar-IQ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Indications for trans alveolar extraction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:failed attempted forceps extraction </a:t>
            </a:r>
          </a:p>
          <a:p>
            <a:pPr algn="l" rtl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:retained roots which can not be grasped with forceps or delivered with an elevators</a:t>
            </a:r>
          </a:p>
          <a:p>
            <a:pPr algn="l" rtl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:history of complicated extraction</a:t>
            </a:r>
          </a:p>
          <a:p>
            <a:pPr algn="l" rtl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4</a:t>
            </a:r>
            <a:r>
              <a:rPr lang="en-US" sz="3200" dirty="0" smtClean="0"/>
              <a:t>:heavily restored tooth specially when root canal filled</a:t>
            </a:r>
          </a:p>
          <a:p>
            <a:pPr algn="l" rtl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5</a:t>
            </a:r>
            <a:r>
              <a:rPr lang="en-US" sz="3200" dirty="0" smtClean="0"/>
              <a:t>:hypercementosed or ankylosed tooth</a:t>
            </a:r>
            <a:endParaRPr lang="ar-IQ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Toilet of the socket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571612"/>
            <a:ext cx="8572560" cy="4714908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1-</a:t>
            </a:r>
            <a:r>
              <a:rPr lang="en-US" sz="3200" dirty="0" smtClean="0"/>
              <a:t>  un wanted boney prominence should be removed</a:t>
            </a:r>
          </a:p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2- </a:t>
            </a:r>
            <a:r>
              <a:rPr lang="en-US" sz="3200" dirty="0" smtClean="0"/>
              <a:t> the socket should be irrigated with normal saline</a:t>
            </a:r>
          </a:p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3-</a:t>
            </a:r>
            <a:r>
              <a:rPr lang="en-US" sz="3200" dirty="0" smtClean="0"/>
              <a:t>  the mucoperiosteal flap should then be replaced and a decision is made as to weather suturing is needed</a:t>
            </a:r>
            <a:endParaRPr lang="ar-IQ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Suturing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smtClean="0"/>
              <a:t>The purpose of suturing are :</a:t>
            </a:r>
          </a:p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1 –  </a:t>
            </a:r>
            <a:r>
              <a:rPr lang="en-US" sz="3200" dirty="0" smtClean="0"/>
              <a:t>to hold the wound margins together to promote wound healing by first intention if possible </a:t>
            </a:r>
          </a:p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2- </a:t>
            </a:r>
            <a:r>
              <a:rPr lang="en-US" sz="3200" dirty="0" smtClean="0"/>
              <a:t> to approximate the wound margin to minimize wound contamination with food debris </a:t>
            </a:r>
            <a:r>
              <a:rPr lang="ar-IQ" sz="3200" dirty="0" smtClean="0"/>
              <a:t> </a:t>
            </a:r>
          </a:p>
          <a:p>
            <a:pPr algn="l" rtl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3 – </a:t>
            </a:r>
            <a:r>
              <a:rPr lang="en-US" sz="3200" dirty="0" smtClean="0"/>
              <a:t>to arrest hemorrhage</a:t>
            </a:r>
            <a:endParaRPr lang="ar-IQ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Low" rtl="0"/>
            <a:r>
              <a:rPr lang="en-US" sz="3600" dirty="0" smtClean="0"/>
              <a:t>Usually use sterile black silk gauged </a:t>
            </a:r>
            <a:r>
              <a:rPr lang="en-US" sz="3600" dirty="0" smtClean="0">
                <a:solidFill>
                  <a:srgbClr val="FF0000"/>
                </a:solidFill>
              </a:rPr>
              <a:t>000</a:t>
            </a:r>
            <a:r>
              <a:rPr lang="en-US" sz="3600" dirty="0" smtClean="0"/>
              <a:t> is the material of choice and either simple interrupted suture or horizontal matrices </a:t>
            </a:r>
            <a:r>
              <a:rPr lang="ar-IQ" sz="3600" dirty="0" smtClean="0"/>
              <a:t> </a:t>
            </a:r>
            <a:r>
              <a:rPr lang="en-US" sz="3600" dirty="0" smtClean="0"/>
              <a:t>suture is used .the needle of </a:t>
            </a:r>
            <a:r>
              <a:rPr lang="en-US" sz="3600" dirty="0" smtClean="0">
                <a:solidFill>
                  <a:srgbClr val="FF0000"/>
                </a:solidFill>
              </a:rPr>
              <a:t>cutting</a:t>
            </a:r>
            <a:r>
              <a:rPr lang="en-US" sz="3600" dirty="0" smtClean="0"/>
              <a:t> type is widely used in dentistry</a:t>
            </a:r>
            <a:endParaRPr lang="ar-IQ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suturing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1- </a:t>
            </a:r>
            <a:r>
              <a:rPr lang="en-US" sz="2800" dirty="0" smtClean="0"/>
              <a:t>  The needle is grasped with a needle holder at its 2\3  of its curvature .it never held by the eye or the point </a:t>
            </a:r>
          </a:p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2-</a:t>
            </a:r>
            <a:r>
              <a:rPr lang="en-US" sz="2800" dirty="0" smtClean="0"/>
              <a:t>   the area to be sutured is dried with either a sucker or cotton guaze so that the cut edge are clearly visible .</a:t>
            </a:r>
          </a:p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3- </a:t>
            </a:r>
            <a:r>
              <a:rPr lang="en-US" sz="2800" dirty="0" smtClean="0"/>
              <a:t> suturing from the movable to the fixed wound margin</a:t>
            </a:r>
          </a:p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4-</a:t>
            </a:r>
            <a:r>
              <a:rPr lang="en-US" sz="2800" dirty="0" smtClean="0"/>
              <a:t>  toothed dissecting tweezers are used to grip the flap and fix it .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386" name="Picture 2" descr="C:\Documents and Settings\ابو زكريا\My Documents\DSC00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Toothed tissue forceps</a:t>
            </a:r>
            <a:endParaRPr lang="ar-IQ" dirty="0"/>
          </a:p>
        </p:txBody>
      </p:sp>
      <p:pic>
        <p:nvPicPr>
          <p:cNvPr id="14338" name="Picture 2" descr="C:\Documents and Settings\ابو زكريا\My Documents\thumbnail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457203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5- </a:t>
            </a:r>
            <a:r>
              <a:rPr lang="en-US" sz="2800" dirty="0" smtClean="0"/>
              <a:t>  the needle should pass at least 3 mm from the wound margin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6-</a:t>
            </a:r>
            <a:r>
              <a:rPr lang="en-US" sz="2800" dirty="0" smtClean="0"/>
              <a:t>   the knots should be lied at one side of the wound margin.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7-</a:t>
            </a:r>
            <a:r>
              <a:rPr lang="en-US" sz="2800" dirty="0" smtClean="0"/>
              <a:t>  the knots should be not too tight and not too loose .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4424381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6" name="Picture 2" descr="C:\Documents and Settings\ابو زكريا\My Documents\DSC0010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4356000" cy="32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removal of suture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suture should be remain in situ for up to 7 days </a:t>
            </a:r>
          </a:p>
          <a:p>
            <a:pPr algn="l" rtl="0"/>
            <a:r>
              <a:rPr lang="en-US" dirty="0" smtClean="0"/>
              <a:t>They loosen in the tissues and should be removed by grasping of the knots and cutting the suture where it enter the tissues</a:t>
            </a:r>
          </a:p>
          <a:p>
            <a:pPr algn="l" rtl="0"/>
            <a:r>
              <a:rPr lang="en-US" dirty="0" smtClean="0"/>
              <a:t>If the suture is cut at a distance from point of entry into the tissues, contaminated suture material may be dragged through the healing wound  thus infecting it 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 descr="C:\Documents and Settings\ابو زكريا\My Documents\DSC00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25963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6</a:t>
            </a:r>
            <a:r>
              <a:rPr lang="en-US" sz="3600" dirty="0" smtClean="0"/>
              <a:t>: geminated or dilacerated tooth</a:t>
            </a:r>
          </a:p>
          <a:p>
            <a:pPr algn="l" rtl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7 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  <a:r>
              <a:rPr lang="en-US" sz="3600" dirty="0" smtClean="0"/>
              <a:t> impacted teeth.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Surgical steps of trans alveolar extraction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8" algn="l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1:</a:t>
            </a:r>
            <a:r>
              <a:rPr lang="en-US" sz="3600" dirty="0" smtClean="0"/>
              <a:t>  </a:t>
            </a:r>
            <a:r>
              <a:rPr lang="en-US" sz="3600" dirty="0" err="1" smtClean="0"/>
              <a:t>muco</a:t>
            </a:r>
            <a:r>
              <a:rPr lang="en-US" sz="3600" dirty="0" smtClean="0"/>
              <a:t> </a:t>
            </a:r>
            <a:r>
              <a:rPr lang="en-US" sz="3600" dirty="0" err="1" smtClean="0"/>
              <a:t>periosteal</a:t>
            </a:r>
            <a:r>
              <a:rPr lang="en-US" sz="3600" dirty="0" smtClean="0"/>
              <a:t> flap </a:t>
            </a:r>
            <a:r>
              <a:rPr lang="ar-IQ" sz="3600" dirty="0" smtClean="0"/>
              <a:t>        </a:t>
            </a:r>
            <a:r>
              <a:rPr lang="en-US" sz="3600" dirty="0" smtClean="0"/>
              <a:t>design , incision and reflection.</a:t>
            </a:r>
          </a:p>
          <a:p>
            <a:pPr algn="l" rtl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2:  </a:t>
            </a:r>
            <a:r>
              <a:rPr lang="en-US" sz="3600" dirty="0" smtClean="0"/>
              <a:t>bone removal </a:t>
            </a:r>
          </a:p>
          <a:p>
            <a:pPr algn="l" rtl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3:  </a:t>
            </a:r>
            <a:r>
              <a:rPr lang="en-US" sz="3600" dirty="0" smtClean="0"/>
              <a:t>tooth division </a:t>
            </a:r>
          </a:p>
          <a:p>
            <a:pPr algn="l" rtl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4:  </a:t>
            </a:r>
            <a:r>
              <a:rPr lang="en-US" sz="3600" dirty="0" smtClean="0"/>
              <a:t>tooth removal </a:t>
            </a:r>
          </a:p>
          <a:p>
            <a:pPr algn="l" rtl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5:  </a:t>
            </a:r>
            <a:r>
              <a:rPr lang="en-US" sz="3600" dirty="0" smtClean="0"/>
              <a:t>socket toilet </a:t>
            </a:r>
          </a:p>
          <a:p>
            <a:pPr algn="l" rtl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6:   wound closure or </a:t>
            </a:r>
            <a:r>
              <a:rPr lang="en-US" sz="3600" dirty="0" smtClean="0"/>
              <a:t>suturing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6866" name="Picture 2" descr="C:\Documents and Settings\ابو زكريا\My Documents\My Pictures\New Folder (3)\DSC001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6357950" y="335756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12</a:t>
            </a:r>
            <a:endParaRPr lang="ar-IQ" dirty="0"/>
          </a:p>
        </p:txBody>
      </p:sp>
      <p:sp>
        <p:nvSpPr>
          <p:cNvPr id="5" name="مستطيل 4"/>
          <p:cNvSpPr/>
          <p:nvPr/>
        </p:nvSpPr>
        <p:spPr>
          <a:xfrm>
            <a:off x="6643702" y="464344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10</a:t>
            </a:r>
            <a:endParaRPr lang="ar-IQ" dirty="0"/>
          </a:p>
        </p:txBody>
      </p:sp>
      <p:sp>
        <p:nvSpPr>
          <p:cNvPr id="6" name="مستطيل 5"/>
          <p:cNvSpPr/>
          <p:nvPr/>
        </p:nvSpPr>
        <p:spPr>
          <a:xfrm>
            <a:off x="1571604" y="3429000"/>
            <a:ext cx="5572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15</a:t>
            </a:r>
            <a:endParaRPr lang="ar-IQ" dirty="0"/>
          </a:p>
        </p:txBody>
      </p:sp>
      <p:sp>
        <p:nvSpPr>
          <p:cNvPr id="7" name="مستطيل 6"/>
          <p:cNvSpPr/>
          <p:nvPr/>
        </p:nvSpPr>
        <p:spPr>
          <a:xfrm>
            <a:off x="1571604" y="4786322"/>
            <a:ext cx="4857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11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8914" name="Picture 2" descr="C:\Documents and Settings\ابو زكريا\My Documents\My Pictures\New Folder (3)\DSC001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839" b="9085"/>
          <a:stretch>
            <a:fillRect/>
          </a:stretch>
        </p:blipFill>
        <p:spPr bwMode="auto">
          <a:xfrm>
            <a:off x="1571604" y="1714488"/>
            <a:ext cx="6034617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7890" name="Picture 2" descr="C:\Documents and Settings\ابو زكريا\My Documents\My Pictures\New Folder (3)\DSC00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819"/>
          <a:stretch>
            <a:fillRect/>
          </a:stretch>
        </p:blipFill>
        <p:spPr bwMode="auto">
          <a:xfrm>
            <a:off x="1554691" y="1600200"/>
            <a:ext cx="6034617" cy="3900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Principles of mucoperiosteal flap design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r>
              <a:rPr lang="en-US" sz="3600" dirty="0" smtClean="0"/>
              <a:t>These are raised to render the operative site clearly visible</a:t>
            </a:r>
          </a:p>
          <a:p>
            <a:pPr algn="l" rtl="0"/>
            <a:r>
              <a:rPr lang="en-US" sz="3600" dirty="0" smtClean="0">
                <a:solidFill>
                  <a:srgbClr val="FF0000"/>
                </a:solidFill>
              </a:rPr>
              <a:t>1 :  </a:t>
            </a:r>
            <a:r>
              <a:rPr lang="en-US" sz="3600" dirty="0" smtClean="0"/>
              <a:t>the base of the flap should </a:t>
            </a:r>
            <a:r>
              <a:rPr lang="en-US" sz="3600" dirty="0" smtClean="0">
                <a:solidFill>
                  <a:srgbClr val="FF0000"/>
                </a:solidFill>
              </a:rPr>
              <a:t>be wider </a:t>
            </a:r>
            <a:r>
              <a:rPr lang="en-US" sz="3600" dirty="0" smtClean="0"/>
              <a:t>than it's apex</a:t>
            </a:r>
          </a:p>
          <a:p>
            <a:pPr algn="l" rtl="0"/>
            <a:r>
              <a:rPr lang="en-US" sz="3600" dirty="0" smtClean="0">
                <a:solidFill>
                  <a:srgbClr val="FF0000"/>
                </a:solidFill>
              </a:rPr>
              <a:t>2:   </a:t>
            </a:r>
            <a:r>
              <a:rPr lang="en-US" sz="3600" dirty="0" smtClean="0"/>
              <a:t>at suturing the wound margin should be supported </a:t>
            </a:r>
            <a:r>
              <a:rPr lang="en-US" sz="3600" dirty="0" smtClean="0">
                <a:solidFill>
                  <a:srgbClr val="FF0000"/>
                </a:solidFill>
              </a:rPr>
              <a:t>by intact </a:t>
            </a:r>
            <a:r>
              <a:rPr lang="en-US" sz="3600" dirty="0" smtClean="0"/>
              <a:t>bone.</a:t>
            </a:r>
          </a:p>
          <a:p>
            <a:pPr algn="l" rtl="0"/>
            <a:r>
              <a:rPr lang="en-US" sz="3600" dirty="0" smtClean="0">
                <a:solidFill>
                  <a:srgbClr val="FF0000"/>
                </a:solidFill>
              </a:rPr>
              <a:t>3: </a:t>
            </a:r>
            <a:r>
              <a:rPr lang="en-US" sz="3600" dirty="0" smtClean="0"/>
              <a:t> full thickness (mucoperiosteum)</a:t>
            </a:r>
            <a:endParaRPr lang="ar-IQ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950</Words>
  <Application>Microsoft Office PowerPoint</Application>
  <PresentationFormat>عرض على الشاشة (3:4)‏</PresentationFormat>
  <Paragraphs>86</Paragraphs>
  <Slides>38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سمة Office</vt:lpstr>
      <vt:lpstr>Exodontia</vt:lpstr>
      <vt:lpstr>Methods of tooth extraction </vt:lpstr>
      <vt:lpstr>Indications for trans alveolar extraction</vt:lpstr>
      <vt:lpstr>الشريحة 4</vt:lpstr>
      <vt:lpstr>Surgical steps of trans alveolar extraction</vt:lpstr>
      <vt:lpstr>الشريحة 6</vt:lpstr>
      <vt:lpstr>الشريحة 7</vt:lpstr>
      <vt:lpstr>الشريحة 8</vt:lpstr>
      <vt:lpstr>Principles of mucoperiosteal flap design</vt:lpstr>
      <vt:lpstr>الشريحة 10</vt:lpstr>
      <vt:lpstr>الشريحة 11</vt:lpstr>
      <vt:lpstr>الشريحة 12</vt:lpstr>
      <vt:lpstr>Types of flaps used in transalveolar extraction.</vt:lpstr>
      <vt:lpstr>Flap reflection</vt:lpstr>
      <vt:lpstr>Bone removal</vt:lpstr>
      <vt:lpstr>Methods of bone removal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Tooth division</vt:lpstr>
      <vt:lpstr>Methods of tooth division </vt:lpstr>
      <vt:lpstr>الشريحة 27</vt:lpstr>
      <vt:lpstr>الشريحة 28</vt:lpstr>
      <vt:lpstr>After that then </vt:lpstr>
      <vt:lpstr>Toilet of the socket </vt:lpstr>
      <vt:lpstr>Suturing </vt:lpstr>
      <vt:lpstr>الشريحة 32</vt:lpstr>
      <vt:lpstr>Principles of suturing</vt:lpstr>
      <vt:lpstr>الشريحة 34</vt:lpstr>
      <vt:lpstr>Toothed tissue forceps</vt:lpstr>
      <vt:lpstr>الشريحة 36</vt:lpstr>
      <vt:lpstr>The removal of suture</vt:lpstr>
      <vt:lpstr>الشريحة 38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Exodontia</dc:title>
  <dc:creator>K-Ahmed</dc:creator>
  <cp:lastModifiedBy>LENOVO</cp:lastModifiedBy>
  <cp:revision>120</cp:revision>
  <dcterms:created xsi:type="dcterms:W3CDTF">2008-10-13T17:12:29Z</dcterms:created>
  <dcterms:modified xsi:type="dcterms:W3CDTF">2014-04-24T18:47:15Z</dcterms:modified>
</cp:coreProperties>
</file>