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9"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32770" name="Group 2"/>
          <p:cNvGrpSpPr>
            <a:grpSpLocks/>
          </p:cNvGrpSpPr>
          <p:nvPr/>
        </p:nvGrpSpPr>
        <p:grpSpPr bwMode="auto">
          <a:xfrm>
            <a:off x="-498475" y="1311275"/>
            <a:ext cx="10429875" cy="5908675"/>
            <a:chOff x="-313" y="824"/>
            <a:chExt cx="6570" cy="3722"/>
          </a:xfrm>
        </p:grpSpPr>
        <p:sp>
          <p:nvSpPr>
            <p:cNvPr id="32771"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32772"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32773"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32774"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32775"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32776"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32777"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p>
          </p:txBody>
        </p:sp>
        <p:sp>
          <p:nvSpPr>
            <p:cNvPr id="32778"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rtl="0"/>
              <a:endParaRPr lang="en-US"/>
            </a:p>
          </p:txBody>
        </p:sp>
        <p:sp>
          <p:nvSpPr>
            <p:cNvPr id="32779"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rtl="0"/>
              <a:endParaRPr lang="en-US"/>
            </a:p>
          </p:txBody>
        </p:sp>
        <p:sp>
          <p:nvSpPr>
            <p:cNvPr id="32780"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rtl="0"/>
              <a:endParaRPr lang="en-US"/>
            </a:p>
          </p:txBody>
        </p:sp>
        <p:sp>
          <p:nvSpPr>
            <p:cNvPr id="32781"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p>
          </p:txBody>
        </p:sp>
        <p:sp>
          <p:nvSpPr>
            <p:cNvPr id="32782"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rtl="0"/>
              <a:endParaRPr lang="en-US"/>
            </a:p>
          </p:txBody>
        </p:sp>
        <p:sp>
          <p:nvSpPr>
            <p:cNvPr id="32783"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rtl="0"/>
              <a:endParaRPr lang="en-US"/>
            </a:p>
          </p:txBody>
        </p:sp>
        <p:sp>
          <p:nvSpPr>
            <p:cNvPr id="32784"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rtl="0"/>
              <a:endParaRPr lang="en-US"/>
            </a:p>
          </p:txBody>
        </p:sp>
        <p:sp>
          <p:nvSpPr>
            <p:cNvPr id="32785"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rtl="0"/>
              <a:endParaRPr lang="en-US"/>
            </a:p>
          </p:txBody>
        </p:sp>
        <p:sp>
          <p:nvSpPr>
            <p:cNvPr id="32786"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rtl="0"/>
              <a:endParaRPr lang="en-US"/>
            </a:p>
          </p:txBody>
        </p:sp>
        <p:sp>
          <p:nvSpPr>
            <p:cNvPr id="32787"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rtl="0"/>
              <a:endParaRPr lang="en-US"/>
            </a:p>
          </p:txBody>
        </p:sp>
        <p:sp>
          <p:nvSpPr>
            <p:cNvPr id="32788"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rtl="0"/>
              <a:endParaRPr lang="en-US"/>
            </a:p>
          </p:txBody>
        </p:sp>
        <p:sp>
          <p:nvSpPr>
            <p:cNvPr id="32789"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rtl="0"/>
              <a:endParaRPr lang="en-US"/>
            </a:p>
          </p:txBody>
        </p:sp>
        <p:sp>
          <p:nvSpPr>
            <p:cNvPr id="32790"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rtl="0"/>
              <a:endParaRPr lang="en-US"/>
            </a:p>
          </p:txBody>
        </p:sp>
        <p:sp>
          <p:nvSpPr>
            <p:cNvPr id="32791"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rtl="0"/>
              <a:endParaRPr lang="en-US"/>
            </a:p>
          </p:txBody>
        </p:sp>
        <p:sp>
          <p:nvSpPr>
            <p:cNvPr id="32792"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rtl="0"/>
              <a:endParaRPr lang="en-US"/>
            </a:p>
          </p:txBody>
        </p:sp>
        <p:sp>
          <p:nvSpPr>
            <p:cNvPr id="32793"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p>
          </p:txBody>
        </p:sp>
        <p:sp>
          <p:nvSpPr>
            <p:cNvPr id="32794"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p>
          </p:txBody>
        </p:sp>
        <p:sp>
          <p:nvSpPr>
            <p:cNvPr id="32795"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p>
          </p:txBody>
        </p:sp>
        <p:sp>
          <p:nvSpPr>
            <p:cNvPr id="32796"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p>
          </p:txBody>
        </p:sp>
        <p:sp>
          <p:nvSpPr>
            <p:cNvPr id="32797"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rtl="0"/>
              <a:endParaRPr lang="en-US"/>
            </a:p>
          </p:txBody>
        </p:sp>
        <p:sp>
          <p:nvSpPr>
            <p:cNvPr id="32798"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rtl="0"/>
              <a:endParaRPr lang="en-US"/>
            </a:p>
          </p:txBody>
        </p:sp>
        <p:sp>
          <p:nvSpPr>
            <p:cNvPr id="32799"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rtl="0"/>
              <a:endParaRPr lang="en-US"/>
            </a:p>
          </p:txBody>
        </p:sp>
        <p:sp>
          <p:nvSpPr>
            <p:cNvPr id="32800"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p>
          </p:txBody>
        </p:sp>
        <p:sp>
          <p:nvSpPr>
            <p:cNvPr id="32801"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rtl="0"/>
              <a:endParaRPr lang="en-US"/>
            </a:p>
          </p:txBody>
        </p:sp>
        <p:sp>
          <p:nvSpPr>
            <p:cNvPr id="32802"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rtl="0"/>
              <a:endParaRPr lang="en-US"/>
            </a:p>
          </p:txBody>
        </p:sp>
        <p:sp>
          <p:nvSpPr>
            <p:cNvPr id="32803"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04"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05"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06"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07"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08"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09"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10"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811"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12"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13"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14"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15"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16"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17"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18"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19"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20"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ar-IQ"/>
            </a:p>
          </p:txBody>
        </p:sp>
        <p:sp>
          <p:nvSpPr>
            <p:cNvPr id="32821"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ar-IQ"/>
            </a:p>
          </p:txBody>
        </p:sp>
        <p:sp>
          <p:nvSpPr>
            <p:cNvPr id="32822"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23"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824"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825"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826"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827"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828"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829"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830"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831"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832"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33"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34"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35"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2836"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2837"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838"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839"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840"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41"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42"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43"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44"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45"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2846"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47"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48"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49"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50"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2851"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2852"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853"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2854"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855"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856"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57"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58"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59"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60"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61"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62"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63"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64"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65"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66"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67"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68"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69"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70"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71"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72"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873"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874"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ar-IQ"/>
            </a:p>
          </p:txBody>
        </p:sp>
        <p:sp>
          <p:nvSpPr>
            <p:cNvPr id="32875"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ar-IQ"/>
            </a:p>
          </p:txBody>
        </p:sp>
        <p:sp>
          <p:nvSpPr>
            <p:cNvPr id="32876"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77"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2878"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879"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880"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881"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882"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83"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84"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2885"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2886"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87"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2888"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889"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890"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891"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92"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93"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2894"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895"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896"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2897"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2898"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899"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00"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01"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02"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03"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04"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05"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906"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907"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908"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909"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2910"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911"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2912"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2913"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2914"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2915"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2916"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2917"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18"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2919"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2920"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21"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22"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23"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24"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25"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26"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27"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28"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29"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30"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31"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32"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33"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34"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35"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36"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2937"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2938"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939"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940"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41"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42"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43"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44"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45"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46"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47"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48"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49"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950"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951"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952"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953"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954"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955"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956"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957"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ar-IQ"/>
            </a:p>
          </p:txBody>
        </p:sp>
        <p:sp>
          <p:nvSpPr>
            <p:cNvPr id="32958"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959"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960"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2961"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ar-IQ"/>
            </a:p>
          </p:txBody>
        </p:sp>
        <p:sp>
          <p:nvSpPr>
            <p:cNvPr id="32962"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ar-IQ"/>
            </a:p>
          </p:txBody>
        </p:sp>
        <p:sp>
          <p:nvSpPr>
            <p:cNvPr id="32963"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ar-IQ"/>
            </a:p>
          </p:txBody>
        </p:sp>
        <p:sp>
          <p:nvSpPr>
            <p:cNvPr id="32964"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65"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66"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ar-IQ"/>
            </a:p>
          </p:txBody>
        </p:sp>
        <p:sp>
          <p:nvSpPr>
            <p:cNvPr id="32967"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ar-IQ"/>
            </a:p>
          </p:txBody>
        </p:sp>
        <p:sp>
          <p:nvSpPr>
            <p:cNvPr id="32968"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69"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70"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ar-IQ"/>
            </a:p>
          </p:txBody>
        </p:sp>
        <p:sp>
          <p:nvSpPr>
            <p:cNvPr id="32971"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72"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73"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ar-IQ"/>
            </a:p>
          </p:txBody>
        </p:sp>
        <p:sp>
          <p:nvSpPr>
            <p:cNvPr id="32974"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75"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76"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77"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78"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79"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ar-IQ"/>
            </a:p>
          </p:txBody>
        </p:sp>
        <p:sp>
          <p:nvSpPr>
            <p:cNvPr id="32980"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ar-IQ"/>
            </a:p>
          </p:txBody>
        </p:sp>
        <p:sp>
          <p:nvSpPr>
            <p:cNvPr id="32981"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ar-IQ"/>
            </a:p>
          </p:txBody>
        </p:sp>
        <p:sp>
          <p:nvSpPr>
            <p:cNvPr id="32982"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2983"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2984"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2985"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ar-IQ"/>
            </a:p>
          </p:txBody>
        </p:sp>
      </p:grpSp>
      <p:sp>
        <p:nvSpPr>
          <p:cNvPr id="32986"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US"/>
              <a:t>Click to edit Master title style</a:t>
            </a:r>
          </a:p>
        </p:txBody>
      </p:sp>
      <p:sp>
        <p:nvSpPr>
          <p:cNvPr id="32987"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32988" name="Rectangle 220"/>
          <p:cNvSpPr>
            <a:spLocks noGrp="1" noChangeArrowheads="1"/>
          </p:cNvSpPr>
          <p:nvPr>
            <p:ph type="dt" sz="quarter" idx="2"/>
          </p:nvPr>
        </p:nvSpPr>
        <p:spPr/>
        <p:txBody>
          <a:bodyPr/>
          <a:lstStyle>
            <a:lvl1pPr>
              <a:defRPr/>
            </a:lvl1pPr>
          </a:lstStyle>
          <a:p>
            <a:endParaRPr lang="en-US"/>
          </a:p>
        </p:txBody>
      </p:sp>
      <p:sp>
        <p:nvSpPr>
          <p:cNvPr id="32989" name="Rectangle 221"/>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2990" name="Rectangle 222"/>
          <p:cNvSpPr>
            <a:spLocks noGrp="1" noChangeArrowheads="1"/>
          </p:cNvSpPr>
          <p:nvPr>
            <p:ph type="sldNum" sz="quarter" idx="4"/>
          </p:nvPr>
        </p:nvSpPr>
        <p:spPr/>
        <p:txBody>
          <a:bodyPr/>
          <a:lstStyle>
            <a:lvl1pPr>
              <a:defRPr/>
            </a:lvl1pPr>
          </a:lstStyle>
          <a:p>
            <a:fld id="{A6F8A5B7-334C-4FEC-9C56-6C9B847D9622}"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رقم الشريحة 3"/>
          <p:cNvSpPr>
            <a:spLocks noGrp="1"/>
          </p:cNvSpPr>
          <p:nvPr>
            <p:ph type="sldNum" sz="quarter" idx="10"/>
          </p:nvPr>
        </p:nvSpPr>
        <p:spPr/>
        <p:txBody>
          <a:bodyPr/>
          <a:lstStyle>
            <a:lvl1pPr>
              <a:defRPr/>
            </a:lvl1pPr>
          </a:lstStyle>
          <a:p>
            <a:fld id="{45C0D848-EA6E-428B-9933-6D11E8355A60}" type="slidenum">
              <a:rPr lang="ar-SA"/>
              <a:pPr/>
              <a:t>‹#›</a:t>
            </a:fld>
            <a:endParaRPr lang="en-US"/>
          </a:p>
        </p:txBody>
      </p:sp>
      <p:sp>
        <p:nvSpPr>
          <p:cNvPr id="5" name="عنصر نائب للتاريخ 4"/>
          <p:cNvSpPr>
            <a:spLocks noGrp="1"/>
          </p:cNvSpPr>
          <p:nvPr>
            <p:ph type="dt" sz="half" idx="11"/>
          </p:nvPr>
        </p:nvSpPr>
        <p:spPr/>
        <p:txBody>
          <a:bodyPr/>
          <a:lstStyle>
            <a:lvl1pPr>
              <a:defRPr/>
            </a:lvl1pPr>
          </a:lstStyle>
          <a:p>
            <a:endParaRPr lang="en-US"/>
          </a:p>
        </p:txBody>
      </p:sp>
      <p:sp>
        <p:nvSpPr>
          <p:cNvPr id="6" name="عنصر نائب للتذييل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9462"/>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94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رقم الشريحة 3"/>
          <p:cNvSpPr>
            <a:spLocks noGrp="1"/>
          </p:cNvSpPr>
          <p:nvPr>
            <p:ph type="sldNum" sz="quarter" idx="10"/>
          </p:nvPr>
        </p:nvSpPr>
        <p:spPr/>
        <p:txBody>
          <a:bodyPr/>
          <a:lstStyle>
            <a:lvl1pPr>
              <a:defRPr/>
            </a:lvl1pPr>
          </a:lstStyle>
          <a:p>
            <a:fld id="{354F9962-6079-46ED-8947-2672614C23F0}" type="slidenum">
              <a:rPr lang="ar-SA"/>
              <a:pPr/>
              <a:t>‹#›</a:t>
            </a:fld>
            <a:endParaRPr lang="en-US"/>
          </a:p>
        </p:txBody>
      </p:sp>
      <p:sp>
        <p:nvSpPr>
          <p:cNvPr id="5" name="عنصر نائب للتاريخ 4"/>
          <p:cNvSpPr>
            <a:spLocks noGrp="1"/>
          </p:cNvSpPr>
          <p:nvPr>
            <p:ph type="dt" sz="half" idx="11"/>
          </p:nvPr>
        </p:nvSpPr>
        <p:spPr/>
        <p:txBody>
          <a:bodyPr/>
          <a:lstStyle>
            <a:lvl1pPr>
              <a:defRPr/>
            </a:lvl1pPr>
          </a:lstStyle>
          <a:p>
            <a:endParaRPr lang="en-US"/>
          </a:p>
        </p:txBody>
      </p:sp>
      <p:sp>
        <p:nvSpPr>
          <p:cNvPr id="6" name="عنصر نائب للتذييل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A8F87D95-D369-4B67-9968-C9203EF4692C}"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25016D03-EE35-4FAB-BC55-0F29EAD8F9E8}" type="slidenum">
              <a:rPr lang="ar-SA"/>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586215FC-682D-4363-A6DC-68EA0F7F0894}" type="slidenum">
              <a:rPr lang="ar-SA"/>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B4E0A34E-0721-4639-B88D-67D871F29B41}" type="slidenum">
              <a:rPr lang="ar-SA"/>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en-US"/>
          </a:p>
        </p:txBody>
      </p:sp>
      <p:sp>
        <p:nvSpPr>
          <p:cNvPr id="8" name="عنصر نائب للتذييل 7"/>
          <p:cNvSpPr>
            <a:spLocks noGrp="1"/>
          </p:cNvSpPr>
          <p:nvPr>
            <p:ph type="ftr" sz="quarter" idx="11"/>
          </p:nvPr>
        </p:nvSpPr>
        <p:spPr/>
        <p:txBody>
          <a:bodyPr/>
          <a:lstStyle>
            <a:lvl1pPr>
              <a:defRPr/>
            </a:lvl1pPr>
          </a:lstStyle>
          <a:p>
            <a:endParaRPr lang="en-US"/>
          </a:p>
        </p:txBody>
      </p:sp>
      <p:sp>
        <p:nvSpPr>
          <p:cNvPr id="9" name="عنصر نائب لرقم الشريحة 8"/>
          <p:cNvSpPr>
            <a:spLocks noGrp="1"/>
          </p:cNvSpPr>
          <p:nvPr>
            <p:ph type="sldNum" sz="quarter" idx="12"/>
          </p:nvPr>
        </p:nvSpPr>
        <p:spPr/>
        <p:txBody>
          <a:bodyPr/>
          <a:lstStyle>
            <a:lvl1pPr>
              <a:defRPr/>
            </a:lvl1pPr>
          </a:lstStyle>
          <a:p>
            <a:fld id="{BACB622D-6BA6-4AF0-9CFE-5A22E80E6999}" type="slidenum">
              <a:rPr lang="ar-SA"/>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en-US"/>
          </a:p>
        </p:txBody>
      </p:sp>
      <p:sp>
        <p:nvSpPr>
          <p:cNvPr id="4" name="عنصر نائب للتذييل 3"/>
          <p:cNvSpPr>
            <a:spLocks noGrp="1"/>
          </p:cNvSpPr>
          <p:nvPr>
            <p:ph type="ftr" sz="quarter" idx="11"/>
          </p:nvPr>
        </p:nvSpPr>
        <p:spPr/>
        <p:txBody>
          <a:bodyPr/>
          <a:lstStyle>
            <a:lvl1pPr>
              <a:defRPr/>
            </a:lvl1pPr>
          </a:lstStyle>
          <a:p>
            <a:endParaRPr lang="en-US"/>
          </a:p>
        </p:txBody>
      </p:sp>
      <p:sp>
        <p:nvSpPr>
          <p:cNvPr id="5" name="عنصر نائب لرقم الشريحة 4"/>
          <p:cNvSpPr>
            <a:spLocks noGrp="1"/>
          </p:cNvSpPr>
          <p:nvPr>
            <p:ph type="sldNum" sz="quarter" idx="12"/>
          </p:nvPr>
        </p:nvSpPr>
        <p:spPr/>
        <p:txBody>
          <a:bodyPr/>
          <a:lstStyle>
            <a:lvl1pPr>
              <a:defRPr/>
            </a:lvl1pPr>
          </a:lstStyle>
          <a:p>
            <a:fld id="{68FC81BA-601E-47F4-8F67-AD70047AD99C}" type="slidenum">
              <a:rPr lang="ar-SA"/>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a:p>
        </p:txBody>
      </p:sp>
      <p:sp>
        <p:nvSpPr>
          <p:cNvPr id="3" name="عنصر نائب للتذييل 2"/>
          <p:cNvSpPr>
            <a:spLocks noGrp="1"/>
          </p:cNvSpPr>
          <p:nvPr>
            <p:ph type="ftr" sz="quarter" idx="11"/>
          </p:nvPr>
        </p:nvSpPr>
        <p:spPr/>
        <p:txBody>
          <a:bodyPr/>
          <a:lstStyle>
            <a:lvl1pPr>
              <a:defRPr/>
            </a:lvl1pPr>
          </a:lstStyle>
          <a:p>
            <a:endParaRPr lang="en-US"/>
          </a:p>
        </p:txBody>
      </p:sp>
      <p:sp>
        <p:nvSpPr>
          <p:cNvPr id="4" name="عنصر نائب لرقم الشريحة 3"/>
          <p:cNvSpPr>
            <a:spLocks noGrp="1"/>
          </p:cNvSpPr>
          <p:nvPr>
            <p:ph type="sldNum" sz="quarter" idx="12"/>
          </p:nvPr>
        </p:nvSpPr>
        <p:spPr/>
        <p:txBody>
          <a:bodyPr/>
          <a:lstStyle>
            <a:lvl1pPr>
              <a:defRPr/>
            </a:lvl1pPr>
          </a:lstStyle>
          <a:p>
            <a:fld id="{7CA723B4-17F5-49E3-99B2-91737AE33E60}" type="slidenum">
              <a:rPr lang="ar-SA"/>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F18F17A9-7BAB-46F5-AD78-1344B41DEF02}"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رقم الشريحة 3"/>
          <p:cNvSpPr>
            <a:spLocks noGrp="1"/>
          </p:cNvSpPr>
          <p:nvPr>
            <p:ph type="sldNum" sz="quarter" idx="10"/>
          </p:nvPr>
        </p:nvSpPr>
        <p:spPr/>
        <p:txBody>
          <a:bodyPr/>
          <a:lstStyle>
            <a:lvl1pPr>
              <a:defRPr/>
            </a:lvl1pPr>
          </a:lstStyle>
          <a:p>
            <a:fld id="{FC4C98B1-4D5A-4EE8-9A5B-44C1D8208028}" type="slidenum">
              <a:rPr lang="ar-SA"/>
              <a:pPr/>
              <a:t>‹#›</a:t>
            </a:fld>
            <a:endParaRPr lang="en-US"/>
          </a:p>
        </p:txBody>
      </p:sp>
      <p:sp>
        <p:nvSpPr>
          <p:cNvPr id="5" name="عنصر نائب للتاريخ 4"/>
          <p:cNvSpPr>
            <a:spLocks noGrp="1"/>
          </p:cNvSpPr>
          <p:nvPr>
            <p:ph type="dt" sz="half" idx="11"/>
          </p:nvPr>
        </p:nvSpPr>
        <p:spPr/>
        <p:txBody>
          <a:bodyPr/>
          <a:lstStyle>
            <a:lvl1pPr>
              <a:defRPr/>
            </a:lvl1pPr>
          </a:lstStyle>
          <a:p>
            <a:endParaRPr lang="en-US"/>
          </a:p>
        </p:txBody>
      </p:sp>
      <p:sp>
        <p:nvSpPr>
          <p:cNvPr id="6" name="عنصر نائب للتذييل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0699AE35-540E-4060-AF51-0AB7FD315664}" type="slidenum">
              <a:rPr lang="ar-SA"/>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F765B266-73F7-4BFE-A471-6FD9B9CF3D5D}" type="slidenum">
              <a:rPr lang="ar-SA"/>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32D6A75D-CE79-4F29-AF75-FA208E6DFE8D}"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رقم الشريحة 3"/>
          <p:cNvSpPr>
            <a:spLocks noGrp="1"/>
          </p:cNvSpPr>
          <p:nvPr>
            <p:ph type="sldNum" sz="quarter" idx="10"/>
          </p:nvPr>
        </p:nvSpPr>
        <p:spPr/>
        <p:txBody>
          <a:bodyPr/>
          <a:lstStyle>
            <a:lvl1pPr>
              <a:defRPr/>
            </a:lvl1pPr>
          </a:lstStyle>
          <a:p>
            <a:fld id="{B45AFE5A-D335-4CCB-B561-9934C684F988}" type="slidenum">
              <a:rPr lang="ar-SA"/>
              <a:pPr/>
              <a:t>‹#›</a:t>
            </a:fld>
            <a:endParaRPr lang="en-US"/>
          </a:p>
        </p:txBody>
      </p:sp>
      <p:sp>
        <p:nvSpPr>
          <p:cNvPr id="5" name="عنصر نائب للتاريخ 4"/>
          <p:cNvSpPr>
            <a:spLocks noGrp="1"/>
          </p:cNvSpPr>
          <p:nvPr>
            <p:ph type="dt" sz="half" idx="11"/>
          </p:nvPr>
        </p:nvSpPr>
        <p:spPr/>
        <p:txBody>
          <a:bodyPr/>
          <a:lstStyle>
            <a:lvl1pPr>
              <a:defRPr/>
            </a:lvl1pPr>
          </a:lstStyle>
          <a:p>
            <a:endParaRPr lang="en-US"/>
          </a:p>
        </p:txBody>
      </p:sp>
      <p:sp>
        <p:nvSpPr>
          <p:cNvPr id="6" name="عنصر نائب للتذييل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رقم الشريحة 4"/>
          <p:cNvSpPr>
            <a:spLocks noGrp="1"/>
          </p:cNvSpPr>
          <p:nvPr>
            <p:ph type="sldNum" sz="quarter" idx="10"/>
          </p:nvPr>
        </p:nvSpPr>
        <p:spPr/>
        <p:txBody>
          <a:bodyPr/>
          <a:lstStyle>
            <a:lvl1pPr>
              <a:defRPr/>
            </a:lvl1pPr>
          </a:lstStyle>
          <a:p>
            <a:fld id="{12AF9CDE-977F-41A0-B954-2A6798B70C35}" type="slidenum">
              <a:rPr lang="ar-SA"/>
              <a:pPr/>
              <a:t>‹#›</a:t>
            </a:fld>
            <a:endParaRPr lang="en-US"/>
          </a:p>
        </p:txBody>
      </p:sp>
      <p:sp>
        <p:nvSpPr>
          <p:cNvPr id="6" name="عنصر نائب للتاريخ 5"/>
          <p:cNvSpPr>
            <a:spLocks noGrp="1"/>
          </p:cNvSpPr>
          <p:nvPr>
            <p:ph type="dt" sz="half" idx="11"/>
          </p:nvPr>
        </p:nvSpPr>
        <p:spPr/>
        <p:txBody>
          <a:bodyPr/>
          <a:lstStyle>
            <a:lvl1pPr>
              <a:defRPr/>
            </a:lvl1pPr>
          </a:lstStyle>
          <a:p>
            <a:endParaRPr lang="en-US"/>
          </a:p>
        </p:txBody>
      </p:sp>
      <p:sp>
        <p:nvSpPr>
          <p:cNvPr id="7" name="عنصر نائب للتذييل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رقم الشريحة 6"/>
          <p:cNvSpPr>
            <a:spLocks noGrp="1"/>
          </p:cNvSpPr>
          <p:nvPr>
            <p:ph type="sldNum" sz="quarter" idx="10"/>
          </p:nvPr>
        </p:nvSpPr>
        <p:spPr/>
        <p:txBody>
          <a:bodyPr/>
          <a:lstStyle>
            <a:lvl1pPr>
              <a:defRPr/>
            </a:lvl1pPr>
          </a:lstStyle>
          <a:p>
            <a:fld id="{B63552A7-DFB7-4662-8604-4AE0CACB28EE}" type="slidenum">
              <a:rPr lang="ar-SA"/>
              <a:pPr/>
              <a:t>‹#›</a:t>
            </a:fld>
            <a:endParaRPr lang="en-US"/>
          </a:p>
        </p:txBody>
      </p:sp>
      <p:sp>
        <p:nvSpPr>
          <p:cNvPr id="8" name="عنصر نائب للتاريخ 7"/>
          <p:cNvSpPr>
            <a:spLocks noGrp="1"/>
          </p:cNvSpPr>
          <p:nvPr>
            <p:ph type="dt" sz="half" idx="11"/>
          </p:nvPr>
        </p:nvSpPr>
        <p:spPr/>
        <p:txBody>
          <a:bodyPr/>
          <a:lstStyle>
            <a:lvl1pPr>
              <a:defRPr/>
            </a:lvl1pPr>
          </a:lstStyle>
          <a:p>
            <a:endParaRPr lang="en-US"/>
          </a:p>
        </p:txBody>
      </p:sp>
      <p:sp>
        <p:nvSpPr>
          <p:cNvPr id="9" name="عنصر نائب للتذييل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رقم الشريحة 2"/>
          <p:cNvSpPr>
            <a:spLocks noGrp="1"/>
          </p:cNvSpPr>
          <p:nvPr>
            <p:ph type="sldNum" sz="quarter" idx="10"/>
          </p:nvPr>
        </p:nvSpPr>
        <p:spPr/>
        <p:txBody>
          <a:bodyPr/>
          <a:lstStyle>
            <a:lvl1pPr>
              <a:defRPr/>
            </a:lvl1pPr>
          </a:lstStyle>
          <a:p>
            <a:fld id="{8B5EBDFD-3A34-4D39-8176-3F4E39E4A070}" type="slidenum">
              <a:rPr lang="ar-SA"/>
              <a:pPr/>
              <a:t>‹#›</a:t>
            </a:fld>
            <a:endParaRPr lang="en-US"/>
          </a:p>
        </p:txBody>
      </p:sp>
      <p:sp>
        <p:nvSpPr>
          <p:cNvPr id="4" name="عنصر نائب للتاريخ 3"/>
          <p:cNvSpPr>
            <a:spLocks noGrp="1"/>
          </p:cNvSpPr>
          <p:nvPr>
            <p:ph type="dt" sz="half" idx="11"/>
          </p:nvPr>
        </p:nvSpPr>
        <p:spPr/>
        <p:txBody>
          <a:bodyPr/>
          <a:lstStyle>
            <a:lvl1pPr>
              <a:defRPr/>
            </a:lvl1pPr>
          </a:lstStyle>
          <a:p>
            <a:endParaRPr lang="en-US"/>
          </a:p>
        </p:txBody>
      </p:sp>
      <p:sp>
        <p:nvSpPr>
          <p:cNvPr id="5" name="عنصر نائب للتذييل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0"/>
          </p:nvPr>
        </p:nvSpPr>
        <p:spPr/>
        <p:txBody>
          <a:bodyPr/>
          <a:lstStyle>
            <a:lvl1pPr>
              <a:defRPr/>
            </a:lvl1pPr>
          </a:lstStyle>
          <a:p>
            <a:fld id="{D3EC3D0D-7C79-4D5F-B594-F11D34536EEE}" type="slidenum">
              <a:rPr lang="ar-SA"/>
              <a:pPr/>
              <a:t>‹#›</a:t>
            </a:fld>
            <a:endParaRPr lang="en-US"/>
          </a:p>
        </p:txBody>
      </p:sp>
      <p:sp>
        <p:nvSpPr>
          <p:cNvPr id="3" name="عنصر نائب للتاريخ 2"/>
          <p:cNvSpPr>
            <a:spLocks noGrp="1"/>
          </p:cNvSpPr>
          <p:nvPr>
            <p:ph type="dt" sz="half" idx="11"/>
          </p:nvPr>
        </p:nvSpPr>
        <p:spPr/>
        <p:txBody>
          <a:bodyPr/>
          <a:lstStyle>
            <a:lvl1pPr>
              <a:defRPr/>
            </a:lvl1pPr>
          </a:lstStyle>
          <a:p>
            <a:endParaRPr lang="en-US"/>
          </a:p>
        </p:txBody>
      </p:sp>
      <p:sp>
        <p:nvSpPr>
          <p:cNvPr id="4" name="عنصر نائب للتذييل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رقم الشريحة 4"/>
          <p:cNvSpPr>
            <a:spLocks noGrp="1"/>
          </p:cNvSpPr>
          <p:nvPr>
            <p:ph type="sldNum" sz="quarter" idx="10"/>
          </p:nvPr>
        </p:nvSpPr>
        <p:spPr/>
        <p:txBody>
          <a:bodyPr/>
          <a:lstStyle>
            <a:lvl1pPr>
              <a:defRPr/>
            </a:lvl1pPr>
          </a:lstStyle>
          <a:p>
            <a:fld id="{10ED45C3-E4C5-421B-9BAB-1FAC3BE68029}" type="slidenum">
              <a:rPr lang="ar-SA"/>
              <a:pPr/>
              <a:t>‹#›</a:t>
            </a:fld>
            <a:endParaRPr lang="en-US"/>
          </a:p>
        </p:txBody>
      </p:sp>
      <p:sp>
        <p:nvSpPr>
          <p:cNvPr id="6" name="عنصر نائب للتاريخ 5"/>
          <p:cNvSpPr>
            <a:spLocks noGrp="1"/>
          </p:cNvSpPr>
          <p:nvPr>
            <p:ph type="dt" sz="half" idx="11"/>
          </p:nvPr>
        </p:nvSpPr>
        <p:spPr/>
        <p:txBody>
          <a:bodyPr/>
          <a:lstStyle>
            <a:lvl1pPr>
              <a:defRPr/>
            </a:lvl1pPr>
          </a:lstStyle>
          <a:p>
            <a:endParaRPr lang="en-US"/>
          </a:p>
        </p:txBody>
      </p:sp>
      <p:sp>
        <p:nvSpPr>
          <p:cNvPr id="7" name="عنصر نائب للتذييل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رقم الشريحة 4"/>
          <p:cNvSpPr>
            <a:spLocks noGrp="1"/>
          </p:cNvSpPr>
          <p:nvPr>
            <p:ph type="sldNum" sz="quarter" idx="10"/>
          </p:nvPr>
        </p:nvSpPr>
        <p:spPr/>
        <p:txBody>
          <a:bodyPr/>
          <a:lstStyle>
            <a:lvl1pPr>
              <a:defRPr/>
            </a:lvl1pPr>
          </a:lstStyle>
          <a:p>
            <a:fld id="{B4630BE0-F66E-4206-BADE-835613CE306B}" type="slidenum">
              <a:rPr lang="ar-SA"/>
              <a:pPr/>
              <a:t>‹#›</a:t>
            </a:fld>
            <a:endParaRPr lang="en-US"/>
          </a:p>
        </p:txBody>
      </p:sp>
      <p:sp>
        <p:nvSpPr>
          <p:cNvPr id="6" name="عنصر نائب للتاريخ 5"/>
          <p:cNvSpPr>
            <a:spLocks noGrp="1"/>
          </p:cNvSpPr>
          <p:nvPr>
            <p:ph type="dt" sz="half" idx="11"/>
          </p:nvPr>
        </p:nvSpPr>
        <p:spPr/>
        <p:txBody>
          <a:bodyPr/>
          <a:lstStyle>
            <a:lvl1pPr>
              <a:defRPr/>
            </a:lvl1pPr>
          </a:lstStyle>
          <a:p>
            <a:endParaRPr lang="en-US"/>
          </a:p>
        </p:txBody>
      </p:sp>
      <p:sp>
        <p:nvSpPr>
          <p:cNvPr id="7" name="عنصر نائب للتذييل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31746" name="Group 2"/>
          <p:cNvGrpSpPr>
            <a:grpSpLocks/>
          </p:cNvGrpSpPr>
          <p:nvPr/>
        </p:nvGrpSpPr>
        <p:grpSpPr bwMode="auto">
          <a:xfrm>
            <a:off x="-496888" y="1308100"/>
            <a:ext cx="10429876" cy="5908675"/>
            <a:chOff x="-313" y="824"/>
            <a:chExt cx="6570" cy="3722"/>
          </a:xfrm>
        </p:grpSpPr>
        <p:sp>
          <p:nvSpPr>
            <p:cNvPr id="31747"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48"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49"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50"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51"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52"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53"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54"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55"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56"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57"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58"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59"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60"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61"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rtl="0"/>
              <a:endParaRPr lang="en-US">
                <a:effectLst>
                  <a:outerShdw blurRad="38100" dist="38100" dir="2700000" algn="tl">
                    <a:srgbClr val="000000"/>
                  </a:outerShdw>
                </a:effectLst>
              </a:endParaRPr>
            </a:p>
          </p:txBody>
        </p:sp>
        <p:sp>
          <p:nvSpPr>
            <p:cNvPr id="31762"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rtl="0"/>
              <a:endParaRPr lang="en-US">
                <a:effectLst>
                  <a:outerShdw blurRad="38100" dist="38100" dir="2700000" algn="tl">
                    <a:srgbClr val="000000"/>
                  </a:outerShdw>
                </a:effectLst>
              </a:endParaRPr>
            </a:p>
          </p:txBody>
        </p:sp>
        <p:sp>
          <p:nvSpPr>
            <p:cNvPr id="31763"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31764"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31765"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31766"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31767"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31768"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31769"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70"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31771"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31772"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31773"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rtl="0"/>
              <a:endParaRPr lang="en-US">
                <a:effectLst>
                  <a:outerShdw blurRad="38100" dist="38100" dir="2700000" algn="tl">
                    <a:srgbClr val="000000"/>
                  </a:outerShdw>
                </a:effectLst>
              </a:endParaRPr>
            </a:p>
          </p:txBody>
        </p:sp>
        <p:sp>
          <p:nvSpPr>
            <p:cNvPr id="31774"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75"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76"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77"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78"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rtl="0"/>
              <a:endParaRPr lang="en-US">
                <a:effectLst>
                  <a:outerShdw blurRad="38100" dist="38100" dir="2700000" algn="tl">
                    <a:srgbClr val="000000"/>
                  </a:outerShdw>
                </a:effectLst>
              </a:endParaRPr>
            </a:p>
          </p:txBody>
        </p:sp>
        <p:sp>
          <p:nvSpPr>
            <p:cNvPr id="31779"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780"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781"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782"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783"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784"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785"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786"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787"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788"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789"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790"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791"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792"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793"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794"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795"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796"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ar-IQ"/>
            </a:p>
          </p:txBody>
        </p:sp>
        <p:sp>
          <p:nvSpPr>
            <p:cNvPr id="31797"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ar-IQ"/>
            </a:p>
          </p:txBody>
        </p:sp>
        <p:sp>
          <p:nvSpPr>
            <p:cNvPr id="31798"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799"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800"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801"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802"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03"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04"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05"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06"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07"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08"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09"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10"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11"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1812"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1813"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14"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15"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816"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817"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18"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19"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20"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21"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1822"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23"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24"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25"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26"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1827"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1828"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29"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1830"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831"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832"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33"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34"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35"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36"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837"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838"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39"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40"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41"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42"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43"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44"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45"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46"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47"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48"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849"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850"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ar-IQ"/>
            </a:p>
          </p:txBody>
        </p:sp>
        <p:sp>
          <p:nvSpPr>
            <p:cNvPr id="31851"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ar-IQ"/>
            </a:p>
          </p:txBody>
        </p:sp>
        <p:sp>
          <p:nvSpPr>
            <p:cNvPr id="31852"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53"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ar-IQ"/>
            </a:p>
          </p:txBody>
        </p:sp>
        <p:sp>
          <p:nvSpPr>
            <p:cNvPr id="31854"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855"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856"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57"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58"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59"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60"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1861"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1862"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63"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1864"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65"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66"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67"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868"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869"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ar-IQ"/>
            </a:p>
          </p:txBody>
        </p:sp>
        <p:sp>
          <p:nvSpPr>
            <p:cNvPr id="31870"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871"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72"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1873"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1874"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75"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76"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77"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78"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79"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80"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81"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882"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83"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84"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85"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1886"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887"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ar-IQ"/>
            </a:p>
          </p:txBody>
        </p:sp>
        <p:sp>
          <p:nvSpPr>
            <p:cNvPr id="31888"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1889"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1890"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1891"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1892"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1893"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94"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1895"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ar-IQ"/>
            </a:p>
          </p:txBody>
        </p:sp>
        <p:sp>
          <p:nvSpPr>
            <p:cNvPr id="31896"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97"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98"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899"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00"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01"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02"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03"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04"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05"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06"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07"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08"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09"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10"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11"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12"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ar-IQ"/>
            </a:p>
          </p:txBody>
        </p:sp>
        <p:sp>
          <p:nvSpPr>
            <p:cNvPr id="31913"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ar-IQ"/>
            </a:p>
          </p:txBody>
        </p:sp>
        <p:sp>
          <p:nvSpPr>
            <p:cNvPr id="31914"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915"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916"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17"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18"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19"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20"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21"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22"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23"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24"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25"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926"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927"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928"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929"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930"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931"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932"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933"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ar-IQ"/>
            </a:p>
          </p:txBody>
        </p:sp>
        <p:sp>
          <p:nvSpPr>
            <p:cNvPr id="31934"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935"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936"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ar-IQ"/>
            </a:p>
          </p:txBody>
        </p:sp>
        <p:sp>
          <p:nvSpPr>
            <p:cNvPr id="31937"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ar-IQ"/>
            </a:p>
          </p:txBody>
        </p:sp>
        <p:sp>
          <p:nvSpPr>
            <p:cNvPr id="31938"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ar-IQ"/>
            </a:p>
          </p:txBody>
        </p:sp>
        <p:sp>
          <p:nvSpPr>
            <p:cNvPr id="31939"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ar-IQ"/>
            </a:p>
          </p:txBody>
        </p:sp>
        <p:sp>
          <p:nvSpPr>
            <p:cNvPr id="31940"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41"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42"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ar-IQ"/>
            </a:p>
          </p:txBody>
        </p:sp>
        <p:sp>
          <p:nvSpPr>
            <p:cNvPr id="31943"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ar-IQ"/>
            </a:p>
          </p:txBody>
        </p:sp>
        <p:sp>
          <p:nvSpPr>
            <p:cNvPr id="31944"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45"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46"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ar-IQ"/>
            </a:p>
          </p:txBody>
        </p:sp>
        <p:sp>
          <p:nvSpPr>
            <p:cNvPr id="31947"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48"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49"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ar-IQ"/>
            </a:p>
          </p:txBody>
        </p:sp>
        <p:sp>
          <p:nvSpPr>
            <p:cNvPr id="31950"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51"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52"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53"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54"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55"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ar-IQ"/>
            </a:p>
          </p:txBody>
        </p:sp>
        <p:sp>
          <p:nvSpPr>
            <p:cNvPr id="31956"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ar-IQ"/>
            </a:p>
          </p:txBody>
        </p:sp>
        <p:sp>
          <p:nvSpPr>
            <p:cNvPr id="31957"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ar-IQ"/>
            </a:p>
          </p:txBody>
        </p:sp>
        <p:sp>
          <p:nvSpPr>
            <p:cNvPr id="31958"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ar-IQ"/>
            </a:p>
          </p:txBody>
        </p:sp>
        <p:sp>
          <p:nvSpPr>
            <p:cNvPr id="31959"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ar-IQ"/>
            </a:p>
          </p:txBody>
        </p:sp>
        <p:sp>
          <p:nvSpPr>
            <p:cNvPr id="31960"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ar-IQ"/>
            </a:p>
          </p:txBody>
        </p:sp>
        <p:sp>
          <p:nvSpPr>
            <p:cNvPr id="31961"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ar-IQ"/>
            </a:p>
          </p:txBody>
        </p:sp>
      </p:grpSp>
      <p:sp>
        <p:nvSpPr>
          <p:cNvPr id="31962"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effectLst>
                  <a:outerShdw blurRad="38100" dist="38100" dir="2700000" algn="tl">
                    <a:srgbClr val="000000"/>
                  </a:outerShdw>
                </a:effectLst>
              </a:defRPr>
            </a:lvl1pPr>
          </a:lstStyle>
          <a:p>
            <a:fld id="{068C2C8D-676E-443C-AB6A-544156D0BBD2}" type="slidenum">
              <a:rPr lang="ar-SA"/>
              <a:pPr/>
              <a:t>‹#›</a:t>
            </a:fld>
            <a:endParaRPr lang="en-US"/>
          </a:p>
        </p:txBody>
      </p:sp>
      <p:sp>
        <p:nvSpPr>
          <p:cNvPr id="31963"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effectLst>
                  <a:outerShdw blurRad="38100" dist="38100" dir="2700000" algn="tl">
                    <a:srgbClr val="000000"/>
                  </a:outerShdw>
                </a:effectLst>
              </a:defRPr>
            </a:lvl1pPr>
          </a:lstStyle>
          <a:p>
            <a:endParaRPr lang="en-US"/>
          </a:p>
        </p:txBody>
      </p:sp>
      <p:sp>
        <p:nvSpPr>
          <p:cNvPr id="31964"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effectLst>
                  <a:outerShdw blurRad="38100" dist="38100" dir="2700000" algn="tl">
                    <a:srgbClr val="000000"/>
                  </a:outerShdw>
                </a:effectLst>
              </a:defRPr>
            </a:lvl1pPr>
          </a:lstStyle>
          <a:p>
            <a:endParaRPr lang="en-US"/>
          </a:p>
        </p:txBody>
      </p:sp>
      <p:sp>
        <p:nvSpPr>
          <p:cNvPr id="31965"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966"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60"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fontAlgn="base">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89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16"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389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38918"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155C6F87-285B-4DB4-853C-FEA43CF11ED7}"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pitchFamily="34" charset="0"/>
          <a:cs typeface="Arial" pitchFamily="34" charset="0"/>
        </a:defRPr>
      </a:lvl2pPr>
      <a:lvl3pPr algn="ctr" rtl="1" fontAlgn="base">
        <a:spcBef>
          <a:spcPct val="0"/>
        </a:spcBef>
        <a:spcAft>
          <a:spcPct val="0"/>
        </a:spcAft>
        <a:defRPr sz="4400">
          <a:solidFill>
            <a:schemeClr val="tx2"/>
          </a:solidFill>
          <a:latin typeface="Arial" pitchFamily="34" charset="0"/>
          <a:cs typeface="Arial" pitchFamily="34" charset="0"/>
        </a:defRPr>
      </a:lvl3pPr>
      <a:lvl4pPr algn="ctr" rtl="1" fontAlgn="base">
        <a:spcBef>
          <a:spcPct val="0"/>
        </a:spcBef>
        <a:spcAft>
          <a:spcPct val="0"/>
        </a:spcAft>
        <a:defRPr sz="4400">
          <a:solidFill>
            <a:schemeClr val="tx2"/>
          </a:solidFill>
          <a:latin typeface="Arial" pitchFamily="34" charset="0"/>
          <a:cs typeface="Arial" pitchFamily="34" charset="0"/>
        </a:defRPr>
      </a:lvl4pPr>
      <a:lvl5pPr algn="ctr" rtl="1" fontAlgn="base">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a:off x="304800" y="2514600"/>
            <a:ext cx="8382000" cy="1676400"/>
          </a:xfrm>
          <a:prstGeom prst="rect">
            <a:avLst/>
          </a:prstGeom>
        </p:spPr>
        <p:txBody>
          <a:bodyPr wrap="none" fromWordArt="1">
            <a:prstTxWarp prst="textPlain">
              <a:avLst>
                <a:gd name="adj" fmla="val 50000"/>
              </a:avLst>
            </a:prstTxWarp>
          </a:bodyPr>
          <a:lstStyle/>
          <a:p>
            <a:pPr algn="ctr"/>
            <a:r>
              <a:rPr lang="ar-IQ" sz="3600" kern="10">
                <a:ln w="12700">
                  <a:solidFill>
                    <a:schemeClr val="tx1"/>
                  </a:solidFill>
                  <a:round/>
                  <a:headEnd/>
                  <a:tailEnd/>
                </a:ln>
                <a:solidFill>
                  <a:schemeClr val="tx1">
                    <a:alpha val="50000"/>
                  </a:schemeClr>
                </a:solidFill>
                <a:effectLst>
                  <a:outerShdw dist="45791" dir="2021404" algn="ctr" rotWithShape="0">
                    <a:srgbClr val="9999FF"/>
                  </a:outerShdw>
                </a:effectLst>
                <a:latin typeface="Arial Black"/>
              </a:rPr>
              <a:t>السلوك الطبي واداب مهنة الطب</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57200" y="685800"/>
            <a:ext cx="8229600" cy="5440363"/>
          </a:xfrm>
        </p:spPr>
        <p:txBody>
          <a:bodyPr/>
          <a:lstStyle/>
          <a:p>
            <a:pPr marL="609600" indent="-609600">
              <a:lnSpc>
                <a:spcPct val="90000"/>
              </a:lnSpc>
              <a:buClr>
                <a:srgbClr val="FF66FF"/>
              </a:buClr>
              <a:buFontTx/>
              <a:buAutoNum type="arabicParenR" startAt="3"/>
            </a:pPr>
            <a:r>
              <a:rPr lang="ar-IQ"/>
              <a:t>عند الحاجة الى تداخل جراحي للمعالجة على الجراح ان يشرح للمريض سبب هذه الحاجة وما سيقوم به وما يمكن أن يحدث من مضاعفات ونوع التخدير الذي سيستعمل مع شرح تفاصيل التحضير اللازم قبل يوم العملية للمريض والأيدي المساعدة المسؤولة عنه (الممرضات والمضمدين وغيرهم) كما يشرح ذلك لذوي المريض . ومن الضروري الحصول على موافقة المريض الواعي والراشد خطيا" ( الموافقة الواعية) </a:t>
            </a:r>
            <a:r>
              <a:rPr lang="en-US"/>
              <a:t>informed consent</a:t>
            </a:r>
            <a:r>
              <a:rPr lang="ar-IQ"/>
              <a:t> على اجراء العملية على استمارة تبين أنه اطلع على كل التفاصيل المذكورة في هذه الفقرة. أما في حالة فقدان وعي المريض أو كونه طفلا" أو غير راشد فيجب الحصول على موافقة وليه أو أحد أفراد العائلة أو المعارف المسؤولين عنه.</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57200" y="762000"/>
            <a:ext cx="8229600" cy="5364163"/>
          </a:xfrm>
        </p:spPr>
        <p:txBody>
          <a:bodyPr/>
          <a:lstStyle/>
          <a:p>
            <a:pPr marL="609600" indent="-609600">
              <a:buClr>
                <a:srgbClr val="FF66FF"/>
              </a:buClr>
              <a:buFontTx/>
              <a:buAutoNum type="arabicParenR" startAt="4"/>
            </a:pPr>
            <a:r>
              <a:rPr lang="ar-IQ"/>
              <a:t>في الحالات العاجلة والطارئة المصحوبة بفقدان الوعي أو عدم القدرة على الكلام أو أتخاذ القرار اللازم والتي قد تؤدي الى الوفاة في حالة عدم ٳجراء عملية فورية أو عند عدم وجود أحد من ذوي المريض أو معارفه يجوز للجراح ٳجراء العملية على أن يستشير من يوجد من الزملاء ( ٳذا كان ذلك ممكنا" وغير مسبب لضياع الوقت ) وعليه عند تعذر ذلك ٳثبات واقع الحال تحريريا" وبحضور وتوقيع مساعديه من الأطباء وغيرهم قبل ٳجراء العملية.</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57200" y="1447800"/>
            <a:ext cx="8229600" cy="4678363"/>
          </a:xfrm>
        </p:spPr>
        <p:txBody>
          <a:bodyPr/>
          <a:lstStyle/>
          <a:p>
            <a:pPr marL="609600" indent="-609600">
              <a:buClr>
                <a:srgbClr val="FF66FF"/>
              </a:buClr>
              <a:buFontTx/>
              <a:buAutoNum type="arabicParenR" startAt="5"/>
            </a:pPr>
            <a:r>
              <a:rPr lang="ar-IQ"/>
              <a:t>على الجراح أن يتأكد من توافر مايحتاج ٳليه أثناء العملية من مواد وأدوات ومن كونها معقمة بشكل جيد وتحضير قناني أو أكياس الدم التي قد يحتاج ٳليها وكذلك التأكد من وجود الوسائل المساعدة والٳمكانيات  البشرية لتتبع حالة المريض ومراقبتها كلما أمكن ذلك في مكان العمل.</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685800"/>
            <a:ext cx="8229600" cy="5440363"/>
          </a:xfrm>
        </p:spPr>
        <p:txBody>
          <a:bodyPr/>
          <a:lstStyle/>
          <a:p>
            <a:pPr marL="609600" indent="-609600">
              <a:buClr>
                <a:srgbClr val="FF66FF"/>
              </a:buClr>
              <a:buFontTx/>
              <a:buAutoNum type="arabicParenR" startAt="6"/>
            </a:pPr>
            <a:r>
              <a:rPr lang="ar-IQ" i="1" u="sng"/>
              <a:t>يكون الطبيب مسؤولا" في الحالات التالية:</a:t>
            </a:r>
          </a:p>
          <a:p>
            <a:pPr marL="609600" indent="-609600">
              <a:buClr>
                <a:schemeClr val="tx1"/>
              </a:buClr>
              <a:buFont typeface="Wingdings" pitchFamily="2" charset="2"/>
              <a:buNone/>
            </a:pPr>
            <a:r>
              <a:rPr lang="ar-IQ">
                <a:solidFill>
                  <a:srgbClr val="FF0066"/>
                </a:solidFill>
              </a:rPr>
              <a:t> أ)</a:t>
            </a:r>
            <a:r>
              <a:rPr lang="ar-IQ"/>
              <a:t>  عن ٳهمال ٳعطاء المصاب المصل المضاد للكزاز ٳذا كان مصابا" بجرح عميق ملوث أو حتى عند وجود جروح بسيطة أو خدوش حدثت في مكان ملوث سواء كان ٳهماله ذلك في عيادته الخاصة أو في ٳحدى المؤسسات الصحية.</a:t>
            </a:r>
          </a:p>
          <a:p>
            <a:pPr marL="609600" indent="-609600">
              <a:buClr>
                <a:schemeClr val="tx1"/>
              </a:buClr>
              <a:buFont typeface="Wingdings" pitchFamily="2" charset="2"/>
              <a:buNone/>
            </a:pPr>
            <a:r>
              <a:rPr lang="ar-IQ">
                <a:solidFill>
                  <a:srgbClr val="FF0066"/>
                </a:solidFill>
              </a:rPr>
              <a:t>ب)</a:t>
            </a:r>
            <a:r>
              <a:rPr lang="ar-IQ"/>
              <a:t> عن نتائج التدخل من غير ضرورة واضحة وكذلك عن ٳهمال التدخل في الوقت المناسب بدون سبب مقنع.</a:t>
            </a:r>
          </a:p>
          <a:p>
            <a:pPr marL="609600" indent="-609600">
              <a:buClr>
                <a:schemeClr val="tx1"/>
              </a:buClr>
              <a:buFont typeface="Wingdings" pitchFamily="2" charset="2"/>
              <a:buNone/>
            </a:pPr>
            <a:r>
              <a:rPr lang="ar-IQ">
                <a:solidFill>
                  <a:srgbClr val="FF0066"/>
                </a:solidFill>
              </a:rPr>
              <a:t>ج)</a:t>
            </a:r>
            <a:r>
              <a:rPr lang="ar-IQ"/>
              <a:t> عن عدم حصوله على موافقة المريض  أو ذويه المخولين قبل ٳجراء التداخل الجراحي أو التشخيصي النفاذ أو الجارح .</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1066800"/>
            <a:ext cx="8229600" cy="5059363"/>
          </a:xfrm>
        </p:spPr>
        <p:txBody>
          <a:bodyPr/>
          <a:lstStyle/>
          <a:p>
            <a:pPr>
              <a:buFont typeface="Wingdings" pitchFamily="2" charset="2"/>
              <a:buNone/>
            </a:pPr>
            <a:r>
              <a:rPr lang="ar-IQ">
                <a:solidFill>
                  <a:srgbClr val="FF0066"/>
                </a:solidFill>
              </a:rPr>
              <a:t>د)</a:t>
            </a:r>
            <a:r>
              <a:rPr lang="ar-IQ"/>
              <a:t> عن ٳخضاع المريض للتجارب الطبية دون موافقته (أو موافقة ذويه) وعن نتائجها السلبية.</a:t>
            </a:r>
          </a:p>
          <a:p>
            <a:pPr>
              <a:buFont typeface="Wingdings" pitchFamily="2" charset="2"/>
              <a:buNone/>
            </a:pPr>
            <a:r>
              <a:rPr lang="ar-IQ">
                <a:solidFill>
                  <a:srgbClr val="FF0066"/>
                </a:solidFill>
              </a:rPr>
              <a:t>ه)</a:t>
            </a:r>
            <a:r>
              <a:rPr lang="ar-IQ"/>
              <a:t> عن ٳهمال طلب الأستشارة من الزملاء عند الحاجة أو ٳهمال نتائجها بدون سبب علمي أو الأمتناع عن الأستجابة لدعوة زملائه له لتقديم الأسستشارة الطبية (ضمن ٳختصاصه) للحالات الطارئة المهددة للحياة (دون سبب قاهر و معقول) وعند عدم توافر البديل.</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609600"/>
            <a:ext cx="8229600" cy="5516563"/>
          </a:xfrm>
        </p:spPr>
        <p:txBody>
          <a:bodyPr/>
          <a:lstStyle/>
          <a:p>
            <a:pPr>
              <a:buFont typeface="Wingdings" pitchFamily="2" charset="2"/>
              <a:buNone/>
            </a:pPr>
            <a:r>
              <a:rPr lang="ar-IQ">
                <a:solidFill>
                  <a:srgbClr val="FF0066"/>
                </a:solidFill>
              </a:rPr>
              <a:t>و)</a:t>
            </a:r>
            <a:r>
              <a:rPr lang="ar-IQ"/>
              <a:t> عن نتائج عدم التوصية بٳحالة المريض الى مستشفى ( أو مركز متقدم) في الوقت المناسب وعن نتائج التوصية بمعالجته في بيته أو مكان آخر غير المؤسسات الصحية المتاحة رغم عدم توافر الوسائل العلاجية الكافية و الوسائل الٳسعافية للمضاعفات المتوقعة.</a:t>
            </a:r>
          </a:p>
          <a:p>
            <a:pPr>
              <a:buFont typeface="Wingdings" pitchFamily="2" charset="2"/>
              <a:buNone/>
            </a:pPr>
            <a:r>
              <a:rPr lang="ar-IQ">
                <a:solidFill>
                  <a:srgbClr val="FF0066"/>
                </a:solidFill>
              </a:rPr>
              <a:t>ز)</a:t>
            </a:r>
            <a:r>
              <a:rPr lang="ar-IQ"/>
              <a:t> عن توجيه وٳرشاد المشتغلين معه من أطباء مساعدين ومقيمين والأطراف الوسطى من ممرضات و ممرضين ومضمدين وغيرهم ممن هم تحت ٳشرافه ضمن ٳطار علاج الحالة المرضية.</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457200" y="609600"/>
            <a:ext cx="8229600" cy="5516563"/>
          </a:xfrm>
        </p:spPr>
        <p:txBody>
          <a:bodyPr/>
          <a:lstStyle/>
          <a:p>
            <a:pPr>
              <a:buFont typeface="Wingdings" pitchFamily="2" charset="2"/>
              <a:buNone/>
            </a:pPr>
            <a:r>
              <a:rPr lang="ar-IQ">
                <a:solidFill>
                  <a:srgbClr val="FF0066"/>
                </a:solidFill>
              </a:rPr>
              <a:t>ح)</a:t>
            </a:r>
            <a:r>
              <a:rPr lang="ar-IQ"/>
              <a:t> عن التأكد خطيا" من عدم نسيان مواد غريبة داخل الجسم بعد العمليات وعن دور الكادر التمريضي.</a:t>
            </a:r>
          </a:p>
          <a:p>
            <a:pPr>
              <a:buFont typeface="Wingdings" pitchFamily="2" charset="2"/>
              <a:buNone/>
            </a:pPr>
            <a:r>
              <a:rPr lang="ar-IQ">
                <a:solidFill>
                  <a:srgbClr val="FF0066"/>
                </a:solidFill>
              </a:rPr>
              <a:t>ط)</a:t>
            </a:r>
            <a:r>
              <a:rPr lang="ar-IQ"/>
              <a:t> عن نتائج عدم ٳعطاء التعليمات اللازمة والخاصة بمراقبة و متابعة حالة المريض للأطباء المساعدين والعناصر المسؤولة عن التمريض.</a:t>
            </a:r>
          </a:p>
          <a:p>
            <a:pPr>
              <a:buFont typeface="Wingdings" pitchFamily="2" charset="2"/>
              <a:buNone/>
            </a:pPr>
            <a:r>
              <a:rPr lang="ar-IQ">
                <a:solidFill>
                  <a:srgbClr val="FF0066"/>
                </a:solidFill>
              </a:rPr>
              <a:t>ي)</a:t>
            </a:r>
            <a:r>
              <a:rPr lang="ar-IQ"/>
              <a:t> عن الأضرار الأشعاعية على المريض سواء كان ذلك بخصوص الجرعة المعطاة او النواحي الوقائية اللازمة (بالنسبة لأطباء الأشعة التشخيصية والعلاجية بالمواد المشعة).</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1295400"/>
            <a:ext cx="8229600" cy="4830763"/>
          </a:xfrm>
        </p:spPr>
        <p:txBody>
          <a:bodyPr/>
          <a:lstStyle/>
          <a:p>
            <a:pPr>
              <a:buFont typeface="Wingdings" pitchFamily="2" charset="2"/>
              <a:buNone/>
            </a:pPr>
            <a:r>
              <a:rPr lang="ar-IQ">
                <a:solidFill>
                  <a:srgbClr val="FF0066"/>
                </a:solidFill>
              </a:rPr>
              <a:t>ك)</a:t>
            </a:r>
            <a:r>
              <a:rPr lang="ar-IQ"/>
              <a:t> عن عدم محاولة منع حدوث المضاعفات التي قد تحدث أثناء وجود المريض تحت الٳشراف (في المستشفى مثلآ) كمضاعفات نقل الدم (بالاشتراك مع المسؤولين عن تحضير الدم المناسب) ومضاعفات الحقن خارج الوريد لبعض الأدوية الخاصة (بالأشتراك مع الممرضة المسؤولة ) أو أكتشافها مبكرا" وعلاجها.</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9" name="Picture 5" descr="1260900188"/>
          <p:cNvPicPr>
            <a:picLocks noChangeAspect="1" noChangeArrowheads="1" noCrop="1"/>
          </p:cNvPicPr>
          <p:nvPr/>
        </p:nvPicPr>
        <p:blipFill>
          <a:blip r:embed="rId2" cstate="print"/>
          <a:srcRect/>
          <a:stretch>
            <a:fillRect/>
          </a:stretch>
        </p:blipFill>
        <p:spPr bwMode="auto">
          <a:xfrm>
            <a:off x="762000" y="1447800"/>
            <a:ext cx="7696200" cy="4038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4"/>
          <p:cNvSpPr>
            <a:spLocks noChangeArrowheads="1"/>
          </p:cNvSpPr>
          <p:nvPr/>
        </p:nvSpPr>
        <p:spPr bwMode="auto">
          <a:xfrm>
            <a:off x="2057400" y="76200"/>
            <a:ext cx="5715000" cy="1524000"/>
          </a:xfrm>
          <a:prstGeom prst="flowChartMultidocument">
            <a:avLst/>
          </a:prstGeom>
          <a:solidFill>
            <a:srgbClr val="CC99FF"/>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p>
            <a:endParaRPr lang="ar-IQ"/>
          </a:p>
        </p:txBody>
      </p:sp>
      <p:sp>
        <p:nvSpPr>
          <p:cNvPr id="3075" name="Rectangle 3"/>
          <p:cNvSpPr>
            <a:spLocks noGrp="1" noChangeArrowheads="1"/>
          </p:cNvSpPr>
          <p:nvPr>
            <p:ph type="body" idx="1"/>
          </p:nvPr>
        </p:nvSpPr>
        <p:spPr>
          <a:xfrm>
            <a:off x="457200" y="381000"/>
            <a:ext cx="8229600" cy="6172200"/>
          </a:xfrm>
        </p:spPr>
        <p:txBody>
          <a:bodyPr/>
          <a:lstStyle/>
          <a:p>
            <a:pPr marL="609600" indent="-609600" algn="ctr">
              <a:buFont typeface="Wingdings" pitchFamily="2" charset="2"/>
              <a:buNone/>
            </a:pPr>
            <a:r>
              <a:rPr lang="ar-IQ" sz="5400" b="1"/>
              <a:t>المسؤولية الطبية</a:t>
            </a:r>
          </a:p>
          <a:p>
            <a:pPr marL="609600" indent="-609600" algn="ctr">
              <a:buFont typeface="Wingdings" pitchFamily="2" charset="2"/>
              <a:buNone/>
            </a:pPr>
            <a:endParaRPr lang="en-US" b="1"/>
          </a:p>
          <a:p>
            <a:pPr marL="609600" indent="-609600">
              <a:buFont typeface="Wingdings" pitchFamily="2" charset="2"/>
              <a:buNone/>
            </a:pPr>
            <a:r>
              <a:rPr lang="ar-IQ" b="1" u="sng"/>
              <a:t>اولآ: المبادئ الاساسية في المسؤولية الطبية:</a:t>
            </a:r>
            <a:endParaRPr lang="en-US" b="1" u="sng"/>
          </a:p>
          <a:p>
            <a:pPr marL="609600" indent="-609600">
              <a:buClr>
                <a:srgbClr val="FF66FF"/>
              </a:buClr>
              <a:buFontTx/>
              <a:buAutoNum type="arabicParenR"/>
            </a:pPr>
            <a:r>
              <a:rPr lang="ar-IQ">
                <a:latin typeface="Times New Roman" pitchFamily="18" charset="0"/>
                <a:cs typeface="Times New Roman" pitchFamily="18" charset="0"/>
              </a:rPr>
              <a:t>ان كل عمل طبي يجب ان يكون لمصلحة المريض المطلقة . ويجب ان يتم برضاه او رضا ولي أمره.</a:t>
            </a:r>
          </a:p>
          <a:p>
            <a:pPr marL="609600" indent="-609600">
              <a:buClr>
                <a:srgbClr val="FF66FF"/>
              </a:buClr>
              <a:buFontTx/>
              <a:buAutoNum type="arabicParenR"/>
            </a:pPr>
            <a:r>
              <a:rPr lang="ar-IQ">
                <a:latin typeface="Times New Roman" pitchFamily="18" charset="0"/>
                <a:cs typeface="Times New Roman" pitchFamily="18" charset="0"/>
              </a:rPr>
              <a:t>يجب ان يكون لكل عمل طبي ضرورة تبرره.</a:t>
            </a:r>
          </a:p>
          <a:p>
            <a:pPr marL="609600" indent="-609600">
              <a:buClr>
                <a:srgbClr val="FF66FF"/>
              </a:buClr>
              <a:buFontTx/>
              <a:buAutoNum type="arabicParenR"/>
            </a:pPr>
            <a:r>
              <a:rPr lang="ar-IQ">
                <a:latin typeface="Times New Roman" pitchFamily="18" charset="0"/>
                <a:cs typeface="Times New Roman" pitchFamily="18" charset="0"/>
              </a:rPr>
              <a:t>ينبغي بذل الجهد في العناية بالمريض.</a:t>
            </a:r>
          </a:p>
          <a:p>
            <a:pPr marL="609600" indent="-609600">
              <a:buClr>
                <a:srgbClr val="FF66FF"/>
              </a:buClr>
              <a:buFontTx/>
              <a:buAutoNum type="arabicParenR"/>
            </a:pPr>
            <a:r>
              <a:rPr lang="ar-IQ">
                <a:latin typeface="Times New Roman" pitchFamily="18" charset="0"/>
                <a:cs typeface="Times New Roman" pitchFamily="18" charset="0"/>
              </a:rPr>
              <a:t>ينبغي شرح الخيارات التشخيصية العلاجية المتاحة للمريض دون تجاوز الحدود المعروفة في الطب والمؤهل المهني وحدود الاقتدار.</a:t>
            </a:r>
            <a:endParaRPr lang="en-US">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533400" y="609600"/>
            <a:ext cx="8229600" cy="5867400"/>
          </a:xfrm>
        </p:spPr>
        <p:txBody>
          <a:bodyPr/>
          <a:lstStyle/>
          <a:p>
            <a:pPr marL="609600" indent="-609600">
              <a:buClr>
                <a:srgbClr val="FF66FF"/>
              </a:buClr>
              <a:buFontTx/>
              <a:buAutoNum type="arabicParenR" startAt="5"/>
            </a:pPr>
            <a:endParaRPr lang="ar-IQ"/>
          </a:p>
          <a:p>
            <a:pPr marL="609600" indent="-609600">
              <a:buClr>
                <a:srgbClr val="FF66FF"/>
              </a:buClr>
              <a:buFontTx/>
              <a:buAutoNum type="arabicParenR" startAt="5"/>
            </a:pPr>
            <a:r>
              <a:rPr lang="ar-IQ"/>
              <a:t>يتحدد واجب الطبيب نحو مريضه بما أقرته منظمة الصحة العالمية بالحفاظ على حياة المريض ما امكن وبالعمل على توفير كل الوسائل الازمة لجعل حياة ذلك المريض مريحة وبصحة جيدة الى أقصى درجة ممكنة.</a:t>
            </a:r>
          </a:p>
          <a:p>
            <a:pPr marL="609600" indent="-609600">
              <a:buClr>
                <a:srgbClr val="FF66FF"/>
              </a:buClr>
              <a:buFontTx/>
              <a:buAutoNum type="arabicParenR" startAt="5"/>
            </a:pPr>
            <a:r>
              <a:rPr lang="ar-IQ"/>
              <a:t>لاتقتصر مسؤولية المهنة الطبية على الأفراد بل تتناول المجموع ايضآ اذ ان هدف الطبابة هو هدف مزدوج يرمي الى العناية بصحة وعافية الفرد والجماعة.</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457200" y="685800"/>
            <a:ext cx="8229600" cy="5440363"/>
          </a:xfrm>
        </p:spPr>
        <p:txBody>
          <a:bodyPr/>
          <a:lstStyle/>
          <a:p>
            <a:pPr marL="609600" indent="-609600">
              <a:lnSpc>
                <a:spcPct val="90000"/>
              </a:lnSpc>
              <a:buFont typeface="Wingdings" pitchFamily="2" charset="2"/>
              <a:buNone/>
            </a:pPr>
            <a:r>
              <a:rPr lang="ar-IQ" b="1" u="sng"/>
              <a:t>ثانيا</a:t>
            </a:r>
            <a:r>
              <a:rPr lang="he-IL" b="1" u="sng"/>
              <a:t>״</a:t>
            </a:r>
            <a:r>
              <a:rPr lang="ar-IQ" b="1" u="sng"/>
              <a:t>: طبيعة المسؤولية الطبية:</a:t>
            </a:r>
          </a:p>
          <a:p>
            <a:pPr marL="609600" indent="-609600">
              <a:lnSpc>
                <a:spcPct val="90000"/>
              </a:lnSpc>
              <a:buClr>
                <a:srgbClr val="FF66FF"/>
              </a:buClr>
              <a:buFontTx/>
              <a:buAutoNum type="arabicParenR"/>
            </a:pPr>
            <a:r>
              <a:rPr lang="ar-IQ"/>
              <a:t>ان طبيعة المسؤولية الطبية تجاه المريض هي مسؤولية عناية ومعالجة وٳسناد ونصح وليست مسؤولية شفاء.</a:t>
            </a:r>
          </a:p>
          <a:p>
            <a:pPr marL="609600" indent="-609600">
              <a:lnSpc>
                <a:spcPct val="90000"/>
              </a:lnSpc>
              <a:buClr>
                <a:srgbClr val="FF66FF"/>
              </a:buClr>
              <a:buFontTx/>
              <a:buAutoNum type="arabicParenR"/>
            </a:pPr>
            <a:r>
              <a:rPr lang="ar-IQ"/>
              <a:t>الطبيب مسؤول عما يستعمله أو يقصر في ٳستعماله من وسائل في حدود ماهو معروف وشائع ومتوافر في مكان ووقت عمله وليس مسؤولا عن الشفاء. معنى ذلك أنه مسؤول عن بذل أقصى الجهد في الوسائل التي يستعملها وعن اي تقصير أو سوء استعمال تلك الوسائل سواء كان ذلك بسبب عدم التروي اللازم او الاهمال او الجهل بطبيعة المسؤولية الطبية او الجهل بطبيعة و خواص الوسائل العلاجية التي يستعملها أو يوصي بها او يشرف عليها.</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57200" y="533400"/>
            <a:ext cx="8229600" cy="5592763"/>
          </a:xfrm>
        </p:spPr>
        <p:txBody>
          <a:bodyPr/>
          <a:lstStyle/>
          <a:p>
            <a:pPr marL="609600" indent="-609600">
              <a:buFont typeface="Wingdings" pitchFamily="2" charset="2"/>
              <a:buNone/>
            </a:pPr>
            <a:r>
              <a:rPr lang="ar-IQ" b="1"/>
              <a:t>  </a:t>
            </a:r>
            <a:r>
              <a:rPr lang="ar-IQ" b="1" u="sng"/>
              <a:t>ثالثا</a:t>
            </a:r>
            <a:r>
              <a:rPr lang="he-IL" b="1" u="sng"/>
              <a:t>״</a:t>
            </a:r>
            <a:r>
              <a:rPr lang="ar-IQ" b="1" u="sng"/>
              <a:t>: المسؤولية في التشخيص:</a:t>
            </a:r>
            <a:endParaRPr lang="ar-IQ" u="sng"/>
          </a:p>
          <a:p>
            <a:pPr marL="609600" indent="-609600">
              <a:buClr>
                <a:srgbClr val="FF66FF"/>
              </a:buClr>
              <a:buFontTx/>
              <a:buAutoNum type="arabicParenR"/>
            </a:pPr>
            <a:r>
              <a:rPr lang="ar-IQ"/>
              <a:t>تنتفي مسؤولية الطبيب في الخطأ في التشخيص اذا ثبتت استعانته بجميع الوسائل العلمية الطبية السريرية المعروفة والشائعة والمتوافرة بما في ذلك التشاور مع المختصين ( في الحالات الطارئة ٳن وجد) وكذلك بالوسائل التشخيصية المساعدة المتوافرة في منطقة عمله.</a:t>
            </a:r>
          </a:p>
          <a:p>
            <a:pPr marL="609600" indent="-609600">
              <a:buClr>
                <a:srgbClr val="FF66FF"/>
              </a:buClr>
              <a:buFontTx/>
              <a:buAutoNum type="arabicParenR"/>
            </a:pPr>
            <a:r>
              <a:rPr lang="ar-IQ"/>
              <a:t>يكون الطبيب مسؤولا</a:t>
            </a:r>
            <a:r>
              <a:rPr lang="he-IL"/>
              <a:t>״ </a:t>
            </a:r>
            <a:r>
              <a:rPr lang="ar-IQ"/>
              <a:t>ٳذا ثبت ٳهماله المتعمد وغير المسبب علميا</a:t>
            </a:r>
            <a:r>
              <a:rPr lang="he-IL"/>
              <a:t>״</a:t>
            </a:r>
            <a:r>
              <a:rPr lang="ar-IQ"/>
              <a:t> للاستشارات ولنتائج الفحوص التشخيصية المساعدة.</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440363"/>
          </a:xfrm>
        </p:spPr>
        <p:txBody>
          <a:bodyPr/>
          <a:lstStyle/>
          <a:p>
            <a:pPr marL="609600" indent="-609600">
              <a:lnSpc>
                <a:spcPct val="90000"/>
              </a:lnSpc>
              <a:buClr>
                <a:srgbClr val="FF66FF"/>
              </a:buClr>
              <a:buFontTx/>
              <a:buAutoNum type="arabicParenR" startAt="3"/>
            </a:pPr>
            <a:r>
              <a:rPr lang="ar-IQ"/>
              <a:t>يمكن ٳحالة الحالة المرضية والمستعصية والطارئة الى مركز طبي أعلى بعد استشارة الزملاء الاختصاصيين (ٳن وجدوا) اذا كان نقل المريض لا يشكل خطرا</a:t>
            </a:r>
            <a:r>
              <a:rPr lang="he-IL"/>
              <a:t>״</a:t>
            </a:r>
            <a:r>
              <a:rPr lang="ar-IQ"/>
              <a:t> على حياته أو سببا</a:t>
            </a:r>
            <a:r>
              <a:rPr lang="he-IL"/>
              <a:t>״</a:t>
            </a:r>
            <a:r>
              <a:rPr lang="ar-IQ"/>
              <a:t> في تدهور صحته وفي مثل هذه الحالة تثبت هذه الحقائق في الملف الخاص بالمريض وبتوقيع الطبيب (حماية لحقوق الطرفين) ولا ينقل المريض ٳذا كان نقله يشكل خطرا على حياته ٳلا ٳذا  أصر هو أو ذووه على نقله على أن يعطو ٳقرارا</a:t>
            </a:r>
            <a:r>
              <a:rPr lang="he-IL"/>
              <a:t>״</a:t>
            </a:r>
            <a:r>
              <a:rPr lang="ar-IQ"/>
              <a:t> خطيا</a:t>
            </a:r>
            <a:r>
              <a:rPr lang="he-IL"/>
              <a:t>״</a:t>
            </a:r>
            <a:r>
              <a:rPr lang="ar-IQ"/>
              <a:t> وموقعا</a:t>
            </a:r>
            <a:r>
              <a:rPr lang="he-IL"/>
              <a:t>״</a:t>
            </a:r>
            <a:r>
              <a:rPr lang="ar-IQ"/>
              <a:t> بذلك أو اذا تحسنت حالة المريض بحيث يمكن نقله ٳلا ٳذا انعدم سبب النقل أصلا ويكون الطبيب مسؤولا عن عملية تطبيق السياق الوارد آنفا.</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609600"/>
            <a:ext cx="8229600" cy="5516563"/>
          </a:xfrm>
        </p:spPr>
        <p:txBody>
          <a:bodyPr/>
          <a:lstStyle/>
          <a:p>
            <a:pPr marL="609600" indent="-609600">
              <a:buClr>
                <a:srgbClr val="FF66FF"/>
              </a:buClr>
              <a:buFontTx/>
              <a:buAutoNum type="arabicParenR" startAt="4"/>
            </a:pPr>
            <a:r>
              <a:rPr lang="ar-IQ"/>
              <a:t>يجب اختيار الوسائل التشخيصية المساعدة على أساس علمي لكل حاله على حدة وعند حاجة الطبيب ٳليها لتمكينه من تشخيص الحالة تشخيصا</a:t>
            </a:r>
            <a:r>
              <a:rPr lang="he-IL"/>
              <a:t>״</a:t>
            </a:r>
            <a:r>
              <a:rPr lang="ar-IQ"/>
              <a:t> صحيحا</a:t>
            </a:r>
            <a:r>
              <a:rPr lang="he-IL"/>
              <a:t>״</a:t>
            </a:r>
            <a:r>
              <a:rPr lang="ar-IQ"/>
              <a:t> على ان لا يكون استعمال هذه الوسائل عشوائيا</a:t>
            </a:r>
            <a:r>
              <a:rPr lang="he-IL"/>
              <a:t>״</a:t>
            </a:r>
            <a:r>
              <a:rPr lang="ar-IQ"/>
              <a:t> وٳلا امكن مسائلة الطبيب اذا تصرف بخلاف ذلك بدون سبب مقنع.</a:t>
            </a:r>
          </a:p>
          <a:p>
            <a:pPr marL="609600" indent="-609600">
              <a:buClr>
                <a:srgbClr val="FF66FF"/>
              </a:buClr>
              <a:buFontTx/>
              <a:buAutoNum type="arabicParenR" startAt="4"/>
            </a:pPr>
            <a:r>
              <a:rPr lang="ar-IQ"/>
              <a:t>يجب تنبيه المريض (أو من ينوب عنه رسميا</a:t>
            </a:r>
            <a:r>
              <a:rPr lang="he-IL"/>
              <a:t>״</a:t>
            </a:r>
            <a:r>
              <a:rPr lang="ar-IQ"/>
              <a:t>) من قبل طبيبه والاطباء المسؤولين عن الوسائط التشخيصية المساعدة عن الاضرار والاخطار والتفاعلات الجانبية التي قد تحدث من جراء استعمالها ( مثل الاشعاعات من الفحوص الشعاعية او استعمال المواد المشعة وما شابه).</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57200" y="1295400"/>
            <a:ext cx="8229600" cy="4830763"/>
          </a:xfrm>
        </p:spPr>
        <p:txBody>
          <a:bodyPr/>
          <a:lstStyle/>
          <a:p>
            <a:pPr marL="609600" indent="-609600">
              <a:buClr>
                <a:srgbClr val="FF66FF"/>
              </a:buClr>
              <a:buFontTx/>
              <a:buAutoNum type="arabicParenR" startAt="6"/>
            </a:pPr>
            <a:r>
              <a:rPr lang="ar-IQ"/>
              <a:t> في حالة الفحوص التشخيصية التي تحتاج الى تداخل جراحي أو تخدير أو زرق المواد الملونة (النفاذة والجارحة </a:t>
            </a:r>
            <a:r>
              <a:rPr lang="en-US"/>
              <a:t>invasive</a:t>
            </a:r>
            <a:r>
              <a:rPr lang="ar-IQ"/>
              <a:t> ) كالقسطرة والبزل القطني وما شابه يكون واجب الطبيب شرح ماسيجري من فحص وفائدته للمريض (مع أخذ الموافقة الخطية للمريض الواعي والراشد أو ذويه).</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57200" y="685800"/>
            <a:ext cx="8229600" cy="5440363"/>
          </a:xfrm>
        </p:spPr>
        <p:txBody>
          <a:bodyPr/>
          <a:lstStyle/>
          <a:p>
            <a:pPr marL="609600" indent="-609600">
              <a:buFont typeface="Wingdings" pitchFamily="2" charset="2"/>
              <a:buNone/>
            </a:pPr>
            <a:r>
              <a:rPr lang="ar-IQ" sz="2800" b="1" u="sng"/>
              <a:t>رابعا</a:t>
            </a:r>
            <a:r>
              <a:rPr lang="he-IL" sz="2800" b="1" u="sng"/>
              <a:t>״</a:t>
            </a:r>
            <a:r>
              <a:rPr lang="ar-IQ" sz="2800" b="1" u="sng"/>
              <a:t>: المسؤولية في العلاج:</a:t>
            </a:r>
          </a:p>
          <a:p>
            <a:pPr marL="609600" indent="-609600">
              <a:buClr>
                <a:srgbClr val="FF66FF"/>
              </a:buClr>
              <a:buFontTx/>
              <a:buAutoNum type="arabicParenR"/>
            </a:pPr>
            <a:r>
              <a:rPr lang="ar-IQ" sz="2800"/>
              <a:t>يكون العلاج نوعي (</a:t>
            </a:r>
            <a:r>
              <a:rPr lang="en-US" sz="2800"/>
              <a:t>specific</a:t>
            </a:r>
            <a:r>
              <a:rPr lang="ar-IQ" sz="2800"/>
              <a:t>) على اساس التشخيص الذي يتوصل اليه الطبيب أما علاج الاسعاف والانقاذ وكذلك علاج الاعراض (</a:t>
            </a:r>
            <a:r>
              <a:rPr lang="en-US" sz="2800"/>
              <a:t>symptomatic</a:t>
            </a:r>
            <a:r>
              <a:rPr lang="ar-IQ" sz="2800"/>
              <a:t>) فيمكن ان يبدأ به الطبيب حسب الاصول العلاجية العامة المتبعة للابقاء على حياة المريض ريثما يتم الوصول الى التشخيص النهائي والبدء بالعلاج النوعي وعلى ان تؤخذ الحالة الصحية العامة للمريض بنظر الاعتبار.</a:t>
            </a:r>
          </a:p>
          <a:p>
            <a:pPr marL="609600" indent="-609600">
              <a:buClr>
                <a:srgbClr val="FF66FF"/>
              </a:buClr>
              <a:buFontTx/>
              <a:buAutoNum type="arabicParenR"/>
            </a:pPr>
            <a:r>
              <a:rPr lang="ar-IQ" sz="2800"/>
              <a:t>على الطبيب ان يعرف المعلومات المتوفرة والازمة عن كل عقار يصفه والجرعة العلاجية والاعراض الجانبية المحتملة وعن التفاعلات التي يمكن حدوثها في حالة تعاطي مريضه أدوية اخرى في نفس الوقت(التفاعلات المتبادلة بين الأدوية </a:t>
            </a:r>
            <a:r>
              <a:rPr lang="en-US" sz="2800"/>
              <a:t>drug interaction</a:t>
            </a:r>
            <a:r>
              <a:rPr lang="ar-IQ" sz="2800"/>
              <a:t>).</a:t>
            </a:r>
            <a:endParaRPr lang="en-US" sz="2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Digital Dots</Template>
  <TotalTime>48</TotalTime>
  <Words>1210</Words>
  <Application>Microsoft Office PowerPoint</Application>
  <PresentationFormat>عرض على الشاشة (3:4)‏</PresentationFormat>
  <Paragraphs>39</Paragraphs>
  <Slides>18</Slides>
  <Notes>0</Notes>
  <HiddenSlides>0</HiddenSlides>
  <MMClips>0</MMClips>
  <ScaleCrop>false</ScaleCrop>
  <HeadingPairs>
    <vt:vector size="6" baseType="variant">
      <vt:variant>
        <vt:lpstr>الخطوط المستخدمة</vt:lpstr>
      </vt:variant>
      <vt:variant>
        <vt:i4>3</vt:i4>
      </vt:variant>
      <vt:variant>
        <vt:lpstr>سمة</vt:lpstr>
      </vt:variant>
      <vt:variant>
        <vt:i4>2</vt:i4>
      </vt:variant>
      <vt:variant>
        <vt:lpstr>عناوين الشرائح</vt:lpstr>
      </vt:variant>
      <vt:variant>
        <vt:i4>18</vt:i4>
      </vt:variant>
    </vt:vector>
  </HeadingPairs>
  <TitlesOfParts>
    <vt:vector size="23" baseType="lpstr">
      <vt:lpstr>Arial</vt:lpstr>
      <vt:lpstr>Times New Roman</vt:lpstr>
      <vt:lpstr>Wingdings</vt:lpstr>
      <vt:lpstr>Digital Dots</vt:lpstr>
      <vt:lpstr>Default Design</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vector>
  </TitlesOfParts>
  <Company>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1</dc:creator>
  <cp:lastModifiedBy>G6</cp:lastModifiedBy>
  <cp:revision>16</cp:revision>
  <dcterms:created xsi:type="dcterms:W3CDTF">2014-02-27T14:58:09Z</dcterms:created>
  <dcterms:modified xsi:type="dcterms:W3CDTF">2014-03-30T14:48:37Z</dcterms:modified>
</cp:coreProperties>
</file>