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2FB0BF6D-D2C8-4D84-BFED-D3578A9B02F8}"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68811764-CA1C-4E62-AAB2-25C1726E38F7}"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32540AB2-6747-43BF-8859-94F2249B059D}"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376883F7-8CFB-4A35-9CBD-38C07CAD0970}"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55B24BEC-9CE4-4569-9F10-1F0FAAE2D249}"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867A2CED-447F-4B56-8E97-66E0AE99FEAF}"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a:p>
        </p:txBody>
      </p:sp>
      <p:sp>
        <p:nvSpPr>
          <p:cNvPr id="8" name="عنصر نائب للتذييل 7"/>
          <p:cNvSpPr>
            <a:spLocks noGrp="1"/>
          </p:cNvSpPr>
          <p:nvPr>
            <p:ph type="ftr" sz="quarter" idx="11"/>
          </p:nvPr>
        </p:nvSpPr>
        <p:spPr/>
        <p:txBody>
          <a:bodyPr/>
          <a:lstStyle>
            <a:lvl1pPr>
              <a:defRPr/>
            </a:lvl1pPr>
          </a:lstStyle>
          <a:p>
            <a:endParaRPr lang="en-US"/>
          </a:p>
        </p:txBody>
      </p:sp>
      <p:sp>
        <p:nvSpPr>
          <p:cNvPr id="9" name="عنصر نائب لرقم الشريحة 8"/>
          <p:cNvSpPr>
            <a:spLocks noGrp="1"/>
          </p:cNvSpPr>
          <p:nvPr>
            <p:ph type="sldNum" sz="quarter" idx="12"/>
          </p:nvPr>
        </p:nvSpPr>
        <p:spPr/>
        <p:txBody>
          <a:bodyPr/>
          <a:lstStyle>
            <a:lvl1pPr>
              <a:defRPr/>
            </a:lvl1pPr>
          </a:lstStyle>
          <a:p>
            <a:fld id="{9D68DB1F-0E86-4A80-871C-8E4E0DA6CE67}"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a:p>
        </p:txBody>
      </p:sp>
      <p:sp>
        <p:nvSpPr>
          <p:cNvPr id="4" name="عنصر نائب للتذييل 3"/>
          <p:cNvSpPr>
            <a:spLocks noGrp="1"/>
          </p:cNvSpPr>
          <p:nvPr>
            <p:ph type="ftr" sz="quarter" idx="11"/>
          </p:nvPr>
        </p:nvSpPr>
        <p:spPr/>
        <p:txBody>
          <a:bodyPr/>
          <a:lstStyle>
            <a:lvl1pPr>
              <a:defRPr/>
            </a:lvl1pPr>
          </a:lstStyle>
          <a:p>
            <a:endParaRPr lang="en-US"/>
          </a:p>
        </p:txBody>
      </p:sp>
      <p:sp>
        <p:nvSpPr>
          <p:cNvPr id="5" name="عنصر نائب لرقم الشريحة 4"/>
          <p:cNvSpPr>
            <a:spLocks noGrp="1"/>
          </p:cNvSpPr>
          <p:nvPr>
            <p:ph type="sldNum" sz="quarter" idx="12"/>
          </p:nvPr>
        </p:nvSpPr>
        <p:spPr/>
        <p:txBody>
          <a:bodyPr/>
          <a:lstStyle>
            <a:lvl1pPr>
              <a:defRPr/>
            </a:lvl1pPr>
          </a:lstStyle>
          <a:p>
            <a:fld id="{FAD6A897-49D2-4442-9DA7-C2F6D3B708A2}"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a:p>
        </p:txBody>
      </p:sp>
      <p:sp>
        <p:nvSpPr>
          <p:cNvPr id="3" name="عنصر نائب للتذييل 2"/>
          <p:cNvSpPr>
            <a:spLocks noGrp="1"/>
          </p:cNvSpPr>
          <p:nvPr>
            <p:ph type="ftr" sz="quarter" idx="11"/>
          </p:nvPr>
        </p:nvSpPr>
        <p:spPr/>
        <p:txBody>
          <a:bodyPr/>
          <a:lstStyle>
            <a:lvl1pPr>
              <a:defRPr/>
            </a:lvl1pPr>
          </a:lstStyle>
          <a:p>
            <a:endParaRPr lang="en-US"/>
          </a:p>
        </p:txBody>
      </p:sp>
      <p:sp>
        <p:nvSpPr>
          <p:cNvPr id="4" name="عنصر نائب لرقم الشريحة 3"/>
          <p:cNvSpPr>
            <a:spLocks noGrp="1"/>
          </p:cNvSpPr>
          <p:nvPr>
            <p:ph type="sldNum" sz="quarter" idx="12"/>
          </p:nvPr>
        </p:nvSpPr>
        <p:spPr/>
        <p:txBody>
          <a:bodyPr/>
          <a:lstStyle>
            <a:lvl1pPr>
              <a:defRPr/>
            </a:lvl1pPr>
          </a:lstStyle>
          <a:p>
            <a:fld id="{F0684EBA-39E9-4E33-8C5C-011CE233AB5D}"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EDDB7962-2C65-42E1-8225-7D9B2E2B46AC}"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5566E7C3-C908-49D2-9526-66056ED7D08B}"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5FAA0886-1FF9-41BB-A8A1-C0CCE16616D7}"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pitchFamily="34" charset="0"/>
          <a:cs typeface="Arial" pitchFamily="34" charset="0"/>
        </a:defRPr>
      </a:lvl2pPr>
      <a:lvl3pPr algn="ctr" rtl="1" fontAlgn="base">
        <a:spcBef>
          <a:spcPct val="0"/>
        </a:spcBef>
        <a:spcAft>
          <a:spcPct val="0"/>
        </a:spcAft>
        <a:defRPr sz="4400">
          <a:solidFill>
            <a:schemeClr val="tx2"/>
          </a:solidFill>
          <a:latin typeface="Arial" pitchFamily="34" charset="0"/>
          <a:cs typeface="Arial" pitchFamily="34" charset="0"/>
        </a:defRPr>
      </a:lvl3pPr>
      <a:lvl4pPr algn="ctr" rtl="1" fontAlgn="base">
        <a:spcBef>
          <a:spcPct val="0"/>
        </a:spcBef>
        <a:spcAft>
          <a:spcPct val="0"/>
        </a:spcAft>
        <a:defRPr sz="4400">
          <a:solidFill>
            <a:schemeClr val="tx2"/>
          </a:solidFill>
          <a:latin typeface="Arial" pitchFamily="34" charset="0"/>
          <a:cs typeface="Arial" pitchFamily="34" charset="0"/>
        </a:defRPr>
      </a:lvl4pPr>
      <a:lvl5pPr algn="ctr" rtl="1" fontAlgn="base">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14400"/>
            <a:ext cx="7772400" cy="2686050"/>
          </a:xfrm>
        </p:spPr>
        <p:txBody>
          <a:bodyPr/>
          <a:lstStyle/>
          <a:p>
            <a:r>
              <a:rPr lang="en-US" sz="7200">
                <a:solidFill>
                  <a:schemeClr val="folHlink"/>
                </a:solidFill>
              </a:rPr>
              <a:t>Personality and its development</a:t>
            </a:r>
            <a:r>
              <a:rPr lang="en-US"/>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rtl="0"/>
            <a:r>
              <a:rPr lang="en-US">
                <a:solidFill>
                  <a:schemeClr val="folHlink"/>
                </a:solidFill>
              </a:rPr>
              <a:t>2. Trait Theory </a:t>
            </a:r>
          </a:p>
        </p:txBody>
      </p:sp>
      <p:sp>
        <p:nvSpPr>
          <p:cNvPr id="11267" name="Rectangle 3"/>
          <p:cNvSpPr>
            <a:spLocks noGrp="1" noChangeArrowheads="1"/>
          </p:cNvSpPr>
          <p:nvPr>
            <p:ph type="body" idx="1"/>
          </p:nvPr>
        </p:nvSpPr>
        <p:spPr/>
        <p:txBody>
          <a:bodyPr/>
          <a:lstStyle/>
          <a:p>
            <a:pPr algn="l" rtl="0">
              <a:lnSpc>
                <a:spcPct val="80000"/>
              </a:lnSpc>
              <a:buFontTx/>
              <a:buNone/>
            </a:pPr>
            <a:r>
              <a:rPr lang="en-US" sz="2800"/>
              <a:t>Cattell makes distinction between surface traits and source traits.</a:t>
            </a:r>
          </a:p>
          <a:p>
            <a:pPr algn="l" rtl="0">
              <a:lnSpc>
                <a:spcPct val="80000"/>
              </a:lnSpc>
              <a:buFontTx/>
              <a:buNone/>
            </a:pPr>
            <a:r>
              <a:rPr lang="en-US" sz="2800" u="sng"/>
              <a:t>Surface Traits</a:t>
            </a:r>
            <a:r>
              <a:rPr lang="en-US" sz="2800"/>
              <a:t>: call that because their similarity lies on the surface (that is it is evident in raw rating) without requiring transformation or interference. Examples of surface traits honest vs Dishonest, Sociable vs Shy.</a:t>
            </a:r>
          </a:p>
          <a:p>
            <a:pPr algn="l" rtl="0">
              <a:lnSpc>
                <a:spcPct val="80000"/>
              </a:lnSpc>
              <a:buFontTx/>
              <a:buNone/>
            </a:pPr>
            <a:r>
              <a:rPr lang="en-US" sz="2800" u="sng"/>
              <a:t>Source Traits:</a:t>
            </a:r>
            <a:r>
              <a:rPr lang="en-US" sz="2800"/>
              <a:t> are found by factor analysis amore complicated technique. Examples of source traits Trustful vs Suspicious, optimistic vs Pessimistic.  </a:t>
            </a:r>
            <a:endParaRPr lang="en-US" sz="2800" u="sng"/>
          </a:p>
          <a:p>
            <a:pPr algn="l" rtl="0">
              <a:lnSpc>
                <a:spcPct val="80000"/>
              </a:lnSpc>
              <a:buFontTx/>
              <a:buNone/>
            </a:pPr>
            <a:r>
              <a:rPr lang="en-US" sz="280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l"/>
            <a:r>
              <a:rPr lang="en-US">
                <a:solidFill>
                  <a:schemeClr val="folHlink"/>
                </a:solidFill>
              </a:rPr>
              <a:t>3. Psychoanalytic theory </a:t>
            </a:r>
          </a:p>
        </p:txBody>
      </p:sp>
      <p:sp>
        <p:nvSpPr>
          <p:cNvPr id="12291" name="Rectangle 3"/>
          <p:cNvSpPr>
            <a:spLocks noGrp="1" noChangeArrowheads="1"/>
          </p:cNvSpPr>
          <p:nvPr>
            <p:ph type="body" idx="1"/>
          </p:nvPr>
        </p:nvSpPr>
        <p:spPr/>
        <p:txBody>
          <a:bodyPr/>
          <a:lstStyle/>
          <a:p>
            <a:pPr algn="l" rtl="0">
              <a:buFontTx/>
              <a:buNone/>
            </a:pPr>
            <a:r>
              <a:rPr lang="en-US"/>
              <a:t> concern with course of development from earliest childhood, it begin from earliest childhood a shaping process goes on that results in a complete personality structure and mature individual and identity achieved it passes through psychosexual stages of development (oral, anal, phallic, genital).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l"/>
            <a:r>
              <a:rPr lang="en-US" sz="4000">
                <a:solidFill>
                  <a:schemeClr val="folHlink"/>
                </a:solidFill>
              </a:rPr>
              <a:t>4. Social Behavioral Theory </a:t>
            </a:r>
            <a:br>
              <a:rPr lang="en-US" sz="4000">
                <a:solidFill>
                  <a:schemeClr val="folHlink"/>
                </a:solidFill>
              </a:rPr>
            </a:br>
            <a:r>
              <a:rPr lang="en-US" sz="4000">
                <a:solidFill>
                  <a:schemeClr val="folHlink"/>
                </a:solidFill>
              </a:rPr>
              <a:t>(Social Learning Theory)</a:t>
            </a:r>
          </a:p>
        </p:txBody>
      </p:sp>
      <p:sp>
        <p:nvSpPr>
          <p:cNvPr id="13315" name="Rectangle 3"/>
          <p:cNvSpPr>
            <a:spLocks noGrp="1" noChangeArrowheads="1"/>
          </p:cNvSpPr>
          <p:nvPr>
            <p:ph type="body" idx="1"/>
          </p:nvPr>
        </p:nvSpPr>
        <p:spPr/>
        <p:txBody>
          <a:bodyPr/>
          <a:lstStyle/>
          <a:p>
            <a:pPr algn="l" rtl="0">
              <a:lnSpc>
                <a:spcPct val="90000"/>
              </a:lnSpc>
              <a:buFontTx/>
              <a:buNone/>
            </a:pPr>
            <a:r>
              <a:rPr lang="en-US"/>
              <a:t>It include classical and operate conditioning, modeling, cognitive learning.</a:t>
            </a:r>
          </a:p>
          <a:p>
            <a:pPr algn="l" rtl="0">
              <a:lnSpc>
                <a:spcPct val="90000"/>
              </a:lnSpc>
              <a:buFontTx/>
              <a:buNone/>
            </a:pPr>
            <a:r>
              <a:rPr lang="en-US" u="sng"/>
              <a:t>Multiple Personality:</a:t>
            </a:r>
            <a:endParaRPr lang="en-US"/>
          </a:p>
          <a:p>
            <a:pPr algn="l" rtl="0">
              <a:lnSpc>
                <a:spcPct val="90000"/>
              </a:lnSpc>
              <a:buFontTx/>
              <a:buNone/>
            </a:pPr>
            <a:r>
              <a:rPr lang="en-US"/>
              <a:t>In this term several personalities exist at once in the same person, so that the individual at some times behave in accordance with one integrated behaviour pattern, at other times in accordance with another. </a:t>
            </a:r>
            <a:endParaRPr lang="en-US" u="sn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609600"/>
            <a:ext cx="8229600" cy="5516563"/>
          </a:xfrm>
        </p:spPr>
        <p:txBody>
          <a:bodyPr/>
          <a:lstStyle/>
          <a:p>
            <a:pPr algn="l" rtl="0">
              <a:buFontTx/>
              <a:buNone/>
            </a:pPr>
            <a:r>
              <a:rPr lang="en-US" sz="2800"/>
              <a:t> </a:t>
            </a:r>
            <a:r>
              <a:rPr lang="en-US" sz="2800" u="sng"/>
              <a:t>self-esteem:</a:t>
            </a:r>
          </a:p>
          <a:p>
            <a:pPr algn="l" rtl="0">
              <a:buFontTx/>
              <a:buNone/>
            </a:pPr>
            <a:r>
              <a:rPr lang="en-US" sz="2800"/>
              <a:t>The original self-esteem in early childhood have been studied, they found that parents who set firm limit for the child’s behaviour but did so in an atmosphere of warmth concern and respect raised children who at the ages of 10-12 years were high in their </a:t>
            </a:r>
            <a:r>
              <a:rPr lang="en-US" sz="2800" u="sng"/>
              <a:t>self-esteem</a:t>
            </a:r>
            <a:r>
              <a:rPr lang="en-US" sz="2800"/>
              <a:t> that is they are self confident, optimistic, assertive and free of anxiety.</a:t>
            </a:r>
          </a:p>
          <a:p>
            <a:pPr algn="l" rtl="0">
              <a:buFontTx/>
              <a:buNone/>
            </a:pPr>
            <a:r>
              <a:rPr lang="en-US" sz="2800"/>
              <a:t>Low self esteem related to many types of behaviour and reaction to failure.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a:r>
              <a:rPr lang="en-US">
                <a:solidFill>
                  <a:schemeClr val="folHlink"/>
                </a:solidFill>
              </a:rPr>
              <a:t>Assessment of Personality</a:t>
            </a:r>
          </a:p>
        </p:txBody>
      </p:sp>
      <p:sp>
        <p:nvSpPr>
          <p:cNvPr id="15363" name="Rectangle 3"/>
          <p:cNvSpPr>
            <a:spLocks noGrp="1" noChangeArrowheads="1"/>
          </p:cNvSpPr>
          <p:nvPr>
            <p:ph type="body" idx="1"/>
          </p:nvPr>
        </p:nvSpPr>
        <p:spPr/>
        <p:txBody>
          <a:bodyPr/>
          <a:lstStyle/>
          <a:p>
            <a:pPr marL="609600" indent="-609600" algn="l" rtl="0">
              <a:buFontTx/>
              <a:buNone/>
            </a:pPr>
            <a:r>
              <a:rPr lang="en-US"/>
              <a:t>The formal personality assessment are:</a:t>
            </a:r>
          </a:p>
          <a:p>
            <a:pPr marL="609600" indent="-609600" algn="l" rtl="0">
              <a:buFontTx/>
              <a:buAutoNum type="arabicParenR"/>
            </a:pPr>
            <a:r>
              <a:rPr lang="en-US"/>
              <a:t>Educational settings.</a:t>
            </a:r>
          </a:p>
          <a:p>
            <a:pPr marL="609600" indent="-609600" algn="l" rtl="0">
              <a:buFontTx/>
              <a:buAutoNum type="arabicParenR"/>
            </a:pPr>
            <a:r>
              <a:rPr lang="en-US"/>
              <a:t>Clinical settings – to relive suffering.</a:t>
            </a:r>
          </a:p>
          <a:p>
            <a:pPr marL="609600" indent="-609600" algn="l" rtl="0">
              <a:buFontTx/>
              <a:buAutoNum type="arabicParenR"/>
            </a:pPr>
            <a:r>
              <a:rPr lang="en-US"/>
              <a:t>Business and industry- in which any problem may arise.</a:t>
            </a:r>
          </a:p>
          <a:p>
            <a:pPr marL="609600" indent="-609600" algn="l" rtl="0">
              <a:buFontTx/>
              <a:buAutoNum type="arabicParenR"/>
            </a:pPr>
            <a:r>
              <a:rPr lang="en-US"/>
              <a:t>Legal setting- concern with the prisoner.</a:t>
            </a:r>
          </a:p>
          <a:p>
            <a:pPr marL="609600" indent="-609600" algn="l" rtl="0">
              <a:buFontTx/>
              <a:buAutoNum type="arabicParenR"/>
            </a:pPr>
            <a:r>
              <a:rPr lang="en-US"/>
              <a:t>Research setting- concern with improve the processes.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solidFill>
                  <a:schemeClr val="folHlink"/>
                </a:solidFill>
              </a:rPr>
              <a:t>Personality assessment scales</a:t>
            </a:r>
          </a:p>
        </p:txBody>
      </p:sp>
      <p:sp>
        <p:nvSpPr>
          <p:cNvPr id="16387" name="Rectangle 3"/>
          <p:cNvSpPr>
            <a:spLocks noGrp="1" noChangeArrowheads="1"/>
          </p:cNvSpPr>
          <p:nvPr>
            <p:ph type="body" idx="1"/>
          </p:nvPr>
        </p:nvSpPr>
        <p:spPr/>
        <p:txBody>
          <a:bodyPr/>
          <a:lstStyle/>
          <a:p>
            <a:pPr marL="609600" indent="-609600" algn="l" rtl="0">
              <a:lnSpc>
                <a:spcPct val="90000"/>
              </a:lnSpc>
              <a:buFontTx/>
              <a:buAutoNum type="arabicPeriod"/>
            </a:pPr>
            <a:r>
              <a:rPr lang="en-US" sz="2800"/>
              <a:t>Rating scales: A variety is a device by which a rater can record his judgment of another person according to the traits defined by the scale.</a:t>
            </a:r>
          </a:p>
          <a:p>
            <a:pPr marL="609600" indent="-609600" algn="l" rtl="0">
              <a:lnSpc>
                <a:spcPct val="90000"/>
              </a:lnSpc>
              <a:buFontTx/>
              <a:buAutoNum type="arabicPeriod"/>
            </a:pPr>
            <a:r>
              <a:rPr lang="en-US" sz="2800"/>
              <a:t>Minnesota Multiphasic Personality Inventory.</a:t>
            </a:r>
          </a:p>
          <a:p>
            <a:pPr marL="609600" indent="-609600" algn="l" rtl="0">
              <a:lnSpc>
                <a:spcPct val="90000"/>
              </a:lnSpc>
              <a:buFontTx/>
              <a:buAutoNum type="arabicPeriod"/>
            </a:pPr>
            <a:r>
              <a:rPr lang="en-US" sz="2800"/>
              <a:t>Cattel’s 16 Personality Factor (PF) questionnaire.</a:t>
            </a:r>
          </a:p>
          <a:p>
            <a:pPr marL="609600" indent="-609600" algn="l" rtl="0">
              <a:lnSpc>
                <a:spcPct val="90000"/>
              </a:lnSpc>
              <a:buFontTx/>
              <a:buAutoNum type="arabicPeriod"/>
            </a:pPr>
            <a:r>
              <a:rPr lang="en-US" sz="2800"/>
              <a:t> Eysenck Personality Inventory.</a:t>
            </a:r>
          </a:p>
          <a:p>
            <a:pPr marL="609600" indent="-609600" algn="l" rtl="0">
              <a:lnSpc>
                <a:spcPct val="90000"/>
              </a:lnSpc>
              <a:buFontTx/>
              <a:buAutoNum type="arabicPeriod"/>
            </a:pPr>
            <a:r>
              <a:rPr lang="en-US" sz="2800"/>
              <a:t>Thermatic Apperception Test.</a:t>
            </a:r>
          </a:p>
          <a:p>
            <a:pPr marL="609600" indent="-609600" algn="l" rtl="0">
              <a:lnSpc>
                <a:spcPct val="90000"/>
              </a:lnSpc>
              <a:buFontTx/>
              <a:buAutoNum type="arabicPeriod"/>
            </a:pPr>
            <a:r>
              <a:rPr lang="en-US" sz="2800"/>
              <a:t>Rorschach Inkblot Test.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solidFill>
                  <a:schemeClr val="folHlink"/>
                </a:solidFill>
              </a:rPr>
              <a:t>Definition </a:t>
            </a:r>
          </a:p>
        </p:txBody>
      </p:sp>
      <p:sp>
        <p:nvSpPr>
          <p:cNvPr id="3075" name="Rectangle 3"/>
          <p:cNvSpPr>
            <a:spLocks noGrp="1" noChangeArrowheads="1"/>
          </p:cNvSpPr>
          <p:nvPr>
            <p:ph type="body" idx="1"/>
          </p:nvPr>
        </p:nvSpPr>
        <p:spPr/>
        <p:txBody>
          <a:bodyPr/>
          <a:lstStyle/>
          <a:p>
            <a:pPr algn="l" rtl="0">
              <a:buFontTx/>
              <a:buNone/>
            </a:pPr>
            <a:r>
              <a:rPr lang="en-US"/>
              <a:t>As the characteristics and ways of behaving that determine a person’s adjustment to the environment.</a:t>
            </a:r>
          </a:p>
          <a:p>
            <a:pPr algn="l" rtl="0">
              <a:buFontTx/>
              <a:buNone/>
            </a:pPr>
            <a:r>
              <a:rPr lang="en-US"/>
              <a:t>The fact that a man eats, sleeps and works does not define his personality, his personality is defined by what he eats, how he sleeps and how his work patterns.</a:t>
            </a:r>
          </a:p>
          <a:p>
            <a:pPr algn="l" rtl="0">
              <a:buFontTx/>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a:r>
              <a:rPr lang="en-US" sz="4000">
                <a:solidFill>
                  <a:schemeClr val="folHlink"/>
                </a:solidFill>
              </a:rPr>
              <a:t>The description of individual personality by the following factors:</a:t>
            </a:r>
          </a:p>
        </p:txBody>
      </p:sp>
      <p:sp>
        <p:nvSpPr>
          <p:cNvPr id="4099" name="Rectangle 3"/>
          <p:cNvSpPr>
            <a:spLocks noGrp="1" noChangeArrowheads="1"/>
          </p:cNvSpPr>
          <p:nvPr>
            <p:ph type="body" idx="1"/>
          </p:nvPr>
        </p:nvSpPr>
        <p:spPr/>
        <p:txBody>
          <a:bodyPr/>
          <a:lstStyle/>
          <a:p>
            <a:pPr marL="609600" indent="-609600" algn="l" rtl="0">
              <a:buFontTx/>
              <a:buAutoNum type="arabicPeriod"/>
            </a:pPr>
            <a:r>
              <a:rPr lang="en-US"/>
              <a:t>Appearance.</a:t>
            </a:r>
          </a:p>
          <a:p>
            <a:pPr marL="609600" indent="-609600" algn="l" rtl="0">
              <a:buFontTx/>
              <a:buAutoNum type="arabicPeriod"/>
            </a:pPr>
            <a:r>
              <a:rPr lang="en-US"/>
              <a:t>Abilities.</a:t>
            </a:r>
          </a:p>
          <a:p>
            <a:pPr marL="609600" indent="-609600" algn="l" rtl="0">
              <a:buFontTx/>
              <a:buAutoNum type="arabicPeriod"/>
            </a:pPr>
            <a:r>
              <a:rPr lang="en-US"/>
              <a:t>Motives.</a:t>
            </a:r>
          </a:p>
          <a:p>
            <a:pPr marL="609600" indent="-609600" algn="l" rtl="0">
              <a:buFontTx/>
              <a:buAutoNum type="arabicPeriod"/>
            </a:pPr>
            <a:r>
              <a:rPr lang="en-US"/>
              <a:t>emotional activity.</a:t>
            </a:r>
          </a:p>
          <a:p>
            <a:pPr marL="609600" indent="-609600" algn="l" rtl="0">
              <a:buFontTx/>
              <a:buAutoNum type="arabicPeriod"/>
            </a:pPr>
            <a:r>
              <a:rPr lang="en-US"/>
              <a:t>And the residues from previous experiences. Personality refers specifically to the given individual as differs from other individual.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solidFill>
                  <a:schemeClr val="folHlink"/>
                </a:solidFill>
              </a:rPr>
              <a:t>The shaping of personality</a:t>
            </a:r>
          </a:p>
        </p:txBody>
      </p:sp>
      <p:sp>
        <p:nvSpPr>
          <p:cNvPr id="5123" name="Rectangle 3"/>
          <p:cNvSpPr>
            <a:spLocks noGrp="1" noChangeArrowheads="1"/>
          </p:cNvSpPr>
          <p:nvPr>
            <p:ph type="body" idx="1"/>
          </p:nvPr>
        </p:nvSpPr>
        <p:spPr/>
        <p:txBody>
          <a:bodyPr/>
          <a:lstStyle/>
          <a:p>
            <a:pPr marL="609600" indent="-609600" algn="l" rtl="0">
              <a:buFontTx/>
              <a:buNone/>
            </a:pPr>
            <a:r>
              <a:rPr lang="en-US"/>
              <a:t>These are the factors lines of personality formation:</a:t>
            </a:r>
          </a:p>
          <a:p>
            <a:pPr marL="609600" indent="-609600" algn="l" rtl="0">
              <a:buFontTx/>
              <a:buAutoNum type="arabicPeriod"/>
            </a:pPr>
            <a:r>
              <a:rPr lang="en-US"/>
              <a:t>Heredity.</a:t>
            </a:r>
          </a:p>
          <a:p>
            <a:pPr marL="609600" indent="-609600" algn="l" rtl="0">
              <a:buFontTx/>
              <a:buAutoNum type="arabicPeriod"/>
            </a:pPr>
            <a:r>
              <a:rPr lang="en-US"/>
              <a:t>Maturation.</a:t>
            </a:r>
          </a:p>
          <a:p>
            <a:pPr marL="609600" indent="-609600" algn="l" rtl="0">
              <a:buFontTx/>
              <a:buAutoNum type="arabicPeriod"/>
            </a:pPr>
            <a:r>
              <a:rPr lang="en-US"/>
              <a:t>Training in infancy through learning.</a:t>
            </a:r>
          </a:p>
          <a:p>
            <a:pPr marL="609600" indent="-609600" algn="l" rtl="0">
              <a:buFontTx/>
              <a:buAutoNum type="arabicPeriod"/>
            </a:pPr>
            <a:r>
              <a:rPr lang="en-US"/>
              <a:t>Ways of perceiving.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solidFill>
                  <a:schemeClr val="folHlink"/>
                </a:solidFill>
              </a:rPr>
              <a:t>The theories of personality</a:t>
            </a:r>
          </a:p>
        </p:txBody>
      </p:sp>
      <p:sp>
        <p:nvSpPr>
          <p:cNvPr id="6147" name="Rectangle 3"/>
          <p:cNvSpPr>
            <a:spLocks noGrp="1" noChangeArrowheads="1"/>
          </p:cNvSpPr>
          <p:nvPr>
            <p:ph type="body" idx="1"/>
          </p:nvPr>
        </p:nvSpPr>
        <p:spPr/>
        <p:txBody>
          <a:bodyPr/>
          <a:lstStyle/>
          <a:p>
            <a:pPr algn="l" rtl="0">
              <a:buFontTx/>
              <a:buNone/>
            </a:pPr>
            <a:r>
              <a:rPr lang="en-US"/>
              <a:t>One of the personality test called “ Minnesota Multiphasic Personality Inventor” (MMPI) studied 34 pairs of monozygotic (MZ) twins and 34 pairs of Dizygotic (DZ) twins of the same sex, all of high school age, he found that greater similarity between MZ pairs which indicate a greater similarity between MZ twins.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228600"/>
            <a:ext cx="8229600" cy="5897563"/>
          </a:xfrm>
        </p:spPr>
        <p:txBody>
          <a:bodyPr/>
          <a:lstStyle/>
          <a:p>
            <a:pPr marL="609600" indent="-609600" algn="l" rtl="0">
              <a:buFontTx/>
              <a:buNone/>
            </a:pPr>
            <a:r>
              <a:rPr lang="en-US"/>
              <a:t> </a:t>
            </a:r>
            <a:r>
              <a:rPr lang="en-US">
                <a:solidFill>
                  <a:schemeClr val="folHlink"/>
                </a:solidFill>
              </a:rPr>
              <a:t>Theories of personality : </a:t>
            </a:r>
          </a:p>
          <a:p>
            <a:pPr marL="609600" indent="-609600" algn="l" rtl="0">
              <a:buFontTx/>
              <a:buNone/>
            </a:pPr>
            <a:r>
              <a:rPr lang="en-US">
                <a:solidFill>
                  <a:schemeClr val="folHlink"/>
                </a:solidFill>
              </a:rPr>
              <a:t>1. Type theory</a:t>
            </a:r>
          </a:p>
          <a:p>
            <a:pPr marL="609600" indent="-609600" algn="l" rtl="0">
              <a:buFontTx/>
              <a:buNone/>
            </a:pPr>
            <a:r>
              <a:rPr lang="en-US">
                <a:solidFill>
                  <a:schemeClr val="tx2"/>
                </a:solidFill>
              </a:rPr>
              <a:t>Sheldon system</a:t>
            </a:r>
            <a:r>
              <a:rPr lang="en-US"/>
              <a:t> classify individual according to 3 components:</a:t>
            </a:r>
          </a:p>
          <a:p>
            <a:pPr marL="609600" indent="-609600" algn="l" rtl="0">
              <a:buFontTx/>
              <a:buAutoNum type="arabicParenR"/>
            </a:pPr>
            <a:r>
              <a:rPr lang="en-US" sz="3600"/>
              <a:t>The endomorphic characterized by prominence of intestines and other visceral organs (obese individual).</a:t>
            </a:r>
          </a:p>
          <a:p>
            <a:pPr marL="609600" indent="-609600" algn="l" rtl="0">
              <a:buFontTx/>
              <a:buAutoNum type="arabicParenR"/>
            </a:pPr>
            <a:r>
              <a:rPr lang="en-US" sz="3600"/>
              <a:t>Mesomorphic- refer to bone and muscle having wide shoulders, narrow hips.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685800"/>
            <a:ext cx="8229600" cy="5440363"/>
          </a:xfrm>
        </p:spPr>
        <p:txBody>
          <a:bodyPr/>
          <a:lstStyle/>
          <a:p>
            <a:pPr marL="609600" indent="-609600" algn="l" rtl="0">
              <a:buFontTx/>
              <a:buAutoNum type="arabicPeriod" startAt="3"/>
            </a:pPr>
            <a:r>
              <a:rPr lang="en-US"/>
              <a:t>Ectomorphic having delicate skin, fine hair, and sensitive nervous system.</a:t>
            </a:r>
          </a:p>
          <a:p>
            <a:pPr marL="609600" indent="-609600" algn="l" rtl="0">
              <a:buFontTx/>
              <a:buNone/>
            </a:pPr>
            <a:r>
              <a:rPr lang="en-US"/>
              <a:t>These are the relation between body type and the characteristic of personality.</a:t>
            </a:r>
          </a:p>
          <a:p>
            <a:pPr marL="609600" indent="-609600" algn="l" rtl="0">
              <a:buFontTx/>
              <a:buNone/>
            </a:pPr>
            <a:r>
              <a:rPr lang="en-US"/>
              <a:t>The process of growing up include learning to behave in ways expected by out society.</a:t>
            </a:r>
          </a:p>
          <a:p>
            <a:pPr marL="609600" indent="-609600" algn="l" rtl="0">
              <a:buFontTx/>
              <a:buNone/>
            </a:pPr>
            <a:r>
              <a:rPr lang="en-US"/>
              <a:t>Some roles are our own choosing but are also patterned by culture, occupation is an example.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57200" y="762000"/>
            <a:ext cx="8229600" cy="5364163"/>
          </a:xfrm>
        </p:spPr>
        <p:txBody>
          <a:bodyPr/>
          <a:lstStyle/>
          <a:p>
            <a:pPr algn="l" rtl="0">
              <a:buFontTx/>
              <a:buNone/>
            </a:pPr>
            <a:r>
              <a:rPr lang="en-US"/>
              <a:t>One example of type theory study done by Exsenck’s two dimensional theory the terms Extraversion and Introversion.</a:t>
            </a:r>
          </a:p>
          <a:p>
            <a:pPr algn="l" rtl="0">
              <a:buFontTx/>
              <a:buNone/>
            </a:pPr>
            <a:r>
              <a:rPr lang="en-US"/>
              <a:t>Ch. of introvert:  tend to be withdrawn, shy, working alone.</a:t>
            </a:r>
          </a:p>
          <a:p>
            <a:pPr algn="l" rtl="0">
              <a:buFontTx/>
              <a:buNone/>
            </a:pPr>
            <a:r>
              <a:rPr lang="en-US"/>
              <a:t>Ch. of extravert: very sociable, tend to work with people not alone, well dressed, outgoing.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p:txBody>
          <a:bodyPr/>
          <a:lstStyle/>
          <a:p>
            <a:pPr algn="l" rtl="0">
              <a:buFontTx/>
              <a:buNone/>
            </a:pPr>
            <a:r>
              <a:rPr lang="en-US"/>
              <a:t>Occupation may develop special attitudes and speech forms as well as special type of dress.</a:t>
            </a:r>
          </a:p>
          <a:p>
            <a:pPr algn="l" rtl="0">
              <a:buFontTx/>
              <a:buNone/>
            </a:pPr>
            <a:r>
              <a:rPr lang="en-US"/>
              <a:t>- The suggestion has been made that each culture develops a characteristic personality structure, one culture may be more aggressive or passive than other.</a:t>
            </a:r>
          </a:p>
        </p:txBody>
      </p:sp>
    </p:spTree>
  </p:cSld>
  <p:clrMapOvr>
    <a:masterClrMapping/>
  </p:clrMapOvr>
</p:sld>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73</TotalTime>
  <Words>758</Words>
  <Application>Microsoft Office PowerPoint</Application>
  <PresentationFormat>عرض على الشاشة (3:4)‏</PresentationFormat>
  <Paragraphs>60</Paragraphs>
  <Slides>15</Slides>
  <Notes>0</Notes>
  <HiddenSlides>0</HiddenSlides>
  <MMClips>0</MMClips>
  <ScaleCrop>false</ScaleCrop>
  <HeadingPairs>
    <vt:vector size="6" baseType="variant">
      <vt:variant>
        <vt:lpstr>الخطوط المستخدمة</vt:lpstr>
      </vt:variant>
      <vt:variant>
        <vt:i4>1</vt:i4>
      </vt:variant>
      <vt:variant>
        <vt:lpstr>سمة</vt:lpstr>
      </vt:variant>
      <vt:variant>
        <vt:i4>1</vt:i4>
      </vt:variant>
      <vt:variant>
        <vt:lpstr>عناوين الشرائح</vt:lpstr>
      </vt:variant>
      <vt:variant>
        <vt:i4>15</vt:i4>
      </vt:variant>
    </vt:vector>
  </HeadingPairs>
  <TitlesOfParts>
    <vt:vector size="17" baseType="lpstr">
      <vt:lpstr>Arial</vt:lpstr>
      <vt:lpstr>تصميم افتراضي</vt:lpstr>
      <vt:lpstr>Personality and its development </vt:lpstr>
      <vt:lpstr>Definition </vt:lpstr>
      <vt:lpstr>The description of individual personality by the following factors:</vt:lpstr>
      <vt:lpstr>The shaping of personality</vt:lpstr>
      <vt:lpstr>The theories of personality</vt:lpstr>
      <vt:lpstr>الشريحة 6</vt:lpstr>
      <vt:lpstr>الشريحة 7</vt:lpstr>
      <vt:lpstr>الشريحة 8</vt:lpstr>
      <vt:lpstr>الشريحة 9</vt:lpstr>
      <vt:lpstr>2. Trait Theory </vt:lpstr>
      <vt:lpstr>3. Psychoanalytic theory </vt:lpstr>
      <vt:lpstr>4. Social Behavioral Theory  (Social Learning Theory)</vt:lpstr>
      <vt:lpstr>الشريحة 13</vt:lpstr>
      <vt:lpstr>Assessment of Personality</vt:lpstr>
      <vt:lpstr>Personality assessment scales</vt:lpstr>
    </vt:vector>
  </TitlesOfParts>
  <Company>MuRsiD BaRaN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and its development</dc:title>
  <dc:creator>RAED</dc:creator>
  <cp:lastModifiedBy>G6</cp:lastModifiedBy>
  <cp:revision>3</cp:revision>
  <dcterms:created xsi:type="dcterms:W3CDTF">2011-09-05T04:30:44Z</dcterms:created>
  <dcterms:modified xsi:type="dcterms:W3CDTF">2013-11-23T20:41:21Z</dcterms:modified>
</cp:coreProperties>
</file>