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FF00"/>
    <a:srgbClr val="66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EFA30426-982D-4AD9-BBB9-849536CA39C2}" type="slidenum">
              <a:rPr lang="ar-SA"/>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A7CEE235-9AE6-4118-B0E4-BACD183DC655}" type="slidenum">
              <a:rPr lang="ar-SA"/>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3AB677CC-4DB4-4652-893E-E50F32B04949}" type="slidenum">
              <a:rPr lang="ar-SA"/>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F1DE0936-BEFD-4C76-8542-DA1002C917F0}" type="slidenum">
              <a:rPr lang="ar-SA"/>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C153AAF6-D32D-475C-B3FB-8F906BEA8607}" type="slidenum">
              <a:rPr lang="ar-SA"/>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lvl1pPr>
              <a:defRPr/>
            </a:lvl1pPr>
          </a:lstStyle>
          <a:p>
            <a:endParaRPr lang="en-US"/>
          </a:p>
        </p:txBody>
      </p:sp>
      <p:sp>
        <p:nvSpPr>
          <p:cNvPr id="6" name="عنصر نائب للتذييل 5"/>
          <p:cNvSpPr>
            <a:spLocks noGrp="1"/>
          </p:cNvSpPr>
          <p:nvPr>
            <p:ph type="ftr" sz="quarter" idx="11"/>
          </p:nvPr>
        </p:nvSpPr>
        <p:spPr/>
        <p:txBody>
          <a:bodyPr/>
          <a:lstStyle>
            <a:lvl1pPr>
              <a:defRPr/>
            </a:lvl1pPr>
          </a:lstStyle>
          <a:p>
            <a:endParaRPr lang="en-US"/>
          </a:p>
        </p:txBody>
      </p:sp>
      <p:sp>
        <p:nvSpPr>
          <p:cNvPr id="7" name="عنصر نائب لرقم الشريحة 6"/>
          <p:cNvSpPr>
            <a:spLocks noGrp="1"/>
          </p:cNvSpPr>
          <p:nvPr>
            <p:ph type="sldNum" sz="quarter" idx="12"/>
          </p:nvPr>
        </p:nvSpPr>
        <p:spPr/>
        <p:txBody>
          <a:bodyPr/>
          <a:lstStyle>
            <a:lvl1pPr>
              <a:defRPr/>
            </a:lvl1pPr>
          </a:lstStyle>
          <a:p>
            <a:fld id="{57E7F915-F891-4671-A2C3-12F57691326E}" type="slidenum">
              <a:rPr lang="ar-SA"/>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lvl1pPr>
              <a:defRPr/>
            </a:lvl1pPr>
          </a:lstStyle>
          <a:p>
            <a:endParaRPr lang="en-US"/>
          </a:p>
        </p:txBody>
      </p:sp>
      <p:sp>
        <p:nvSpPr>
          <p:cNvPr id="8" name="عنصر نائب للتذييل 7"/>
          <p:cNvSpPr>
            <a:spLocks noGrp="1"/>
          </p:cNvSpPr>
          <p:nvPr>
            <p:ph type="ftr" sz="quarter" idx="11"/>
          </p:nvPr>
        </p:nvSpPr>
        <p:spPr/>
        <p:txBody>
          <a:bodyPr/>
          <a:lstStyle>
            <a:lvl1pPr>
              <a:defRPr/>
            </a:lvl1pPr>
          </a:lstStyle>
          <a:p>
            <a:endParaRPr lang="en-US"/>
          </a:p>
        </p:txBody>
      </p:sp>
      <p:sp>
        <p:nvSpPr>
          <p:cNvPr id="9" name="عنصر نائب لرقم الشريحة 8"/>
          <p:cNvSpPr>
            <a:spLocks noGrp="1"/>
          </p:cNvSpPr>
          <p:nvPr>
            <p:ph type="sldNum" sz="quarter" idx="12"/>
          </p:nvPr>
        </p:nvSpPr>
        <p:spPr/>
        <p:txBody>
          <a:bodyPr/>
          <a:lstStyle>
            <a:lvl1pPr>
              <a:defRPr/>
            </a:lvl1pPr>
          </a:lstStyle>
          <a:p>
            <a:fld id="{EA695A1E-D6B0-4670-A717-B4961B624AEB}" type="slidenum">
              <a:rPr lang="ar-SA"/>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lvl1pPr>
              <a:defRPr/>
            </a:lvl1pPr>
          </a:lstStyle>
          <a:p>
            <a:endParaRPr lang="en-US"/>
          </a:p>
        </p:txBody>
      </p:sp>
      <p:sp>
        <p:nvSpPr>
          <p:cNvPr id="4" name="عنصر نائب للتذييل 3"/>
          <p:cNvSpPr>
            <a:spLocks noGrp="1"/>
          </p:cNvSpPr>
          <p:nvPr>
            <p:ph type="ftr" sz="quarter" idx="11"/>
          </p:nvPr>
        </p:nvSpPr>
        <p:spPr/>
        <p:txBody>
          <a:bodyPr/>
          <a:lstStyle>
            <a:lvl1pPr>
              <a:defRPr/>
            </a:lvl1pPr>
          </a:lstStyle>
          <a:p>
            <a:endParaRPr lang="en-US"/>
          </a:p>
        </p:txBody>
      </p:sp>
      <p:sp>
        <p:nvSpPr>
          <p:cNvPr id="5" name="عنصر نائب لرقم الشريحة 4"/>
          <p:cNvSpPr>
            <a:spLocks noGrp="1"/>
          </p:cNvSpPr>
          <p:nvPr>
            <p:ph type="sldNum" sz="quarter" idx="12"/>
          </p:nvPr>
        </p:nvSpPr>
        <p:spPr/>
        <p:txBody>
          <a:bodyPr/>
          <a:lstStyle>
            <a:lvl1pPr>
              <a:defRPr/>
            </a:lvl1pPr>
          </a:lstStyle>
          <a:p>
            <a:fld id="{A89CD08E-499E-4888-B183-EFCE36BB5A0C}" type="slidenum">
              <a:rPr lang="ar-SA"/>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lvl1pPr>
          </a:lstStyle>
          <a:p>
            <a:endParaRPr lang="en-US"/>
          </a:p>
        </p:txBody>
      </p:sp>
      <p:sp>
        <p:nvSpPr>
          <p:cNvPr id="3" name="عنصر نائب للتذييل 2"/>
          <p:cNvSpPr>
            <a:spLocks noGrp="1"/>
          </p:cNvSpPr>
          <p:nvPr>
            <p:ph type="ftr" sz="quarter" idx="11"/>
          </p:nvPr>
        </p:nvSpPr>
        <p:spPr/>
        <p:txBody>
          <a:bodyPr/>
          <a:lstStyle>
            <a:lvl1pPr>
              <a:defRPr/>
            </a:lvl1pPr>
          </a:lstStyle>
          <a:p>
            <a:endParaRPr lang="en-US"/>
          </a:p>
        </p:txBody>
      </p:sp>
      <p:sp>
        <p:nvSpPr>
          <p:cNvPr id="4" name="عنصر نائب لرقم الشريحة 3"/>
          <p:cNvSpPr>
            <a:spLocks noGrp="1"/>
          </p:cNvSpPr>
          <p:nvPr>
            <p:ph type="sldNum" sz="quarter" idx="12"/>
          </p:nvPr>
        </p:nvSpPr>
        <p:spPr/>
        <p:txBody>
          <a:bodyPr/>
          <a:lstStyle>
            <a:lvl1pPr>
              <a:defRPr/>
            </a:lvl1pPr>
          </a:lstStyle>
          <a:p>
            <a:fld id="{C3196396-BD89-4AC3-A49D-6FBB667000B6}" type="slidenum">
              <a:rPr lang="ar-SA"/>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a:p>
        </p:txBody>
      </p:sp>
      <p:sp>
        <p:nvSpPr>
          <p:cNvPr id="6" name="عنصر نائب للتذييل 5"/>
          <p:cNvSpPr>
            <a:spLocks noGrp="1"/>
          </p:cNvSpPr>
          <p:nvPr>
            <p:ph type="ftr" sz="quarter" idx="11"/>
          </p:nvPr>
        </p:nvSpPr>
        <p:spPr/>
        <p:txBody>
          <a:bodyPr/>
          <a:lstStyle>
            <a:lvl1pPr>
              <a:defRPr/>
            </a:lvl1pPr>
          </a:lstStyle>
          <a:p>
            <a:endParaRPr lang="en-US"/>
          </a:p>
        </p:txBody>
      </p:sp>
      <p:sp>
        <p:nvSpPr>
          <p:cNvPr id="7" name="عنصر نائب لرقم الشريحة 6"/>
          <p:cNvSpPr>
            <a:spLocks noGrp="1"/>
          </p:cNvSpPr>
          <p:nvPr>
            <p:ph type="sldNum" sz="quarter" idx="12"/>
          </p:nvPr>
        </p:nvSpPr>
        <p:spPr/>
        <p:txBody>
          <a:bodyPr/>
          <a:lstStyle>
            <a:lvl1pPr>
              <a:defRPr/>
            </a:lvl1pPr>
          </a:lstStyle>
          <a:p>
            <a:fld id="{529354E6-2883-477C-BBBB-3F9648C31275}" type="slidenum">
              <a:rPr lang="ar-SA"/>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a:p>
        </p:txBody>
      </p:sp>
      <p:sp>
        <p:nvSpPr>
          <p:cNvPr id="6" name="عنصر نائب للتذييل 5"/>
          <p:cNvSpPr>
            <a:spLocks noGrp="1"/>
          </p:cNvSpPr>
          <p:nvPr>
            <p:ph type="ftr" sz="quarter" idx="11"/>
          </p:nvPr>
        </p:nvSpPr>
        <p:spPr/>
        <p:txBody>
          <a:bodyPr/>
          <a:lstStyle>
            <a:lvl1pPr>
              <a:defRPr/>
            </a:lvl1pPr>
          </a:lstStyle>
          <a:p>
            <a:endParaRPr lang="en-US"/>
          </a:p>
        </p:txBody>
      </p:sp>
      <p:sp>
        <p:nvSpPr>
          <p:cNvPr id="7" name="عنصر نائب لرقم الشريحة 6"/>
          <p:cNvSpPr>
            <a:spLocks noGrp="1"/>
          </p:cNvSpPr>
          <p:nvPr>
            <p:ph type="sldNum" sz="quarter" idx="12"/>
          </p:nvPr>
        </p:nvSpPr>
        <p:spPr/>
        <p:txBody>
          <a:bodyPr/>
          <a:lstStyle>
            <a:lvl1pPr>
              <a:defRPr/>
            </a:lvl1pPr>
          </a:lstStyle>
          <a:p>
            <a:fld id="{4A306A94-1249-4509-8192-0DC03D174EC2}" type="slidenum">
              <a:rPr lang="ar-SA"/>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fld id="{FD06021F-1A07-4E88-A555-86CFB76D0CE7}" type="slidenum">
              <a:rPr lang="ar-SA"/>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fontAlgn="base">
        <a:spcBef>
          <a:spcPct val="0"/>
        </a:spcBef>
        <a:spcAft>
          <a:spcPct val="0"/>
        </a:spcAft>
        <a:defRPr sz="4400">
          <a:solidFill>
            <a:schemeClr val="tx2"/>
          </a:solidFill>
          <a:latin typeface="+mj-lt"/>
          <a:ea typeface="+mj-ea"/>
          <a:cs typeface="+mj-cs"/>
        </a:defRPr>
      </a:lvl1pPr>
      <a:lvl2pPr algn="ctr" rtl="1" fontAlgn="base">
        <a:spcBef>
          <a:spcPct val="0"/>
        </a:spcBef>
        <a:spcAft>
          <a:spcPct val="0"/>
        </a:spcAft>
        <a:defRPr sz="4400">
          <a:solidFill>
            <a:schemeClr val="tx2"/>
          </a:solidFill>
          <a:latin typeface="Arial" pitchFamily="34" charset="0"/>
          <a:cs typeface="Arial" pitchFamily="34" charset="0"/>
        </a:defRPr>
      </a:lvl2pPr>
      <a:lvl3pPr algn="ctr" rtl="1" fontAlgn="base">
        <a:spcBef>
          <a:spcPct val="0"/>
        </a:spcBef>
        <a:spcAft>
          <a:spcPct val="0"/>
        </a:spcAft>
        <a:defRPr sz="4400">
          <a:solidFill>
            <a:schemeClr val="tx2"/>
          </a:solidFill>
          <a:latin typeface="Arial" pitchFamily="34" charset="0"/>
          <a:cs typeface="Arial" pitchFamily="34" charset="0"/>
        </a:defRPr>
      </a:lvl3pPr>
      <a:lvl4pPr algn="ctr" rtl="1" fontAlgn="base">
        <a:spcBef>
          <a:spcPct val="0"/>
        </a:spcBef>
        <a:spcAft>
          <a:spcPct val="0"/>
        </a:spcAft>
        <a:defRPr sz="4400">
          <a:solidFill>
            <a:schemeClr val="tx2"/>
          </a:solidFill>
          <a:latin typeface="Arial" pitchFamily="34" charset="0"/>
          <a:cs typeface="Arial" pitchFamily="34" charset="0"/>
        </a:defRPr>
      </a:lvl4pPr>
      <a:lvl5pPr algn="ctr" rtl="1" fontAlgn="base">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fontAlgn="base">
        <a:spcBef>
          <a:spcPct val="20000"/>
        </a:spcBef>
        <a:spcAft>
          <a:spcPct val="0"/>
        </a:spcAft>
        <a:buChar char="•"/>
        <a:defRPr sz="3200">
          <a:solidFill>
            <a:schemeClr val="tx1"/>
          </a:solidFill>
          <a:latin typeface="+mn-lt"/>
          <a:ea typeface="+mn-ea"/>
          <a:cs typeface="+mn-cs"/>
        </a:defRPr>
      </a:lvl1pPr>
      <a:lvl2pPr marL="742950" indent="-285750" algn="r" rtl="1" fontAlgn="base">
        <a:spcBef>
          <a:spcPct val="20000"/>
        </a:spcBef>
        <a:spcAft>
          <a:spcPct val="0"/>
        </a:spcAft>
        <a:buChar char="–"/>
        <a:defRPr sz="2800">
          <a:solidFill>
            <a:schemeClr val="tx1"/>
          </a:solidFill>
          <a:latin typeface="+mn-lt"/>
          <a:cs typeface="+mn-cs"/>
        </a:defRPr>
      </a:lvl2pPr>
      <a:lvl3pPr marL="1143000" indent="-228600" algn="r" rtl="1" fontAlgn="base">
        <a:spcBef>
          <a:spcPct val="20000"/>
        </a:spcBef>
        <a:spcAft>
          <a:spcPct val="0"/>
        </a:spcAft>
        <a:buChar char="•"/>
        <a:defRPr sz="2400">
          <a:solidFill>
            <a:schemeClr val="tx1"/>
          </a:solidFill>
          <a:latin typeface="+mn-lt"/>
          <a:cs typeface="+mn-cs"/>
        </a:defRPr>
      </a:lvl3pPr>
      <a:lvl4pPr marL="1600200" indent="-228600" algn="r" rtl="1" fontAlgn="base">
        <a:spcBef>
          <a:spcPct val="20000"/>
        </a:spcBef>
        <a:spcAft>
          <a:spcPct val="0"/>
        </a:spcAft>
        <a:buChar char="–"/>
        <a:defRPr sz="2000">
          <a:solidFill>
            <a:schemeClr val="tx1"/>
          </a:solidFill>
          <a:latin typeface="+mn-lt"/>
          <a:cs typeface="+mn-cs"/>
        </a:defRPr>
      </a:lvl4pPr>
      <a:lvl5pPr marL="2057400" indent="-228600" algn="r" rtl="1" fontAlgn="base">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9600">
                <a:solidFill>
                  <a:srgbClr val="669900"/>
                </a:solidFill>
              </a:rPr>
              <a:t>Instincts</a:t>
            </a:r>
            <a:r>
              <a:rPr lang="en-US" sz="400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457200" y="620713"/>
            <a:ext cx="8229600" cy="5505450"/>
          </a:xfrm>
        </p:spPr>
        <p:txBody>
          <a:bodyPr/>
          <a:lstStyle/>
          <a:p>
            <a:pPr algn="ctr">
              <a:buFontTx/>
              <a:buNone/>
            </a:pPr>
            <a:r>
              <a:rPr lang="en-US" sz="2800"/>
              <a:t>Motive </a:t>
            </a:r>
          </a:p>
          <a:p>
            <a:pPr algn="ctr">
              <a:buFontTx/>
              <a:buNone/>
            </a:pPr>
            <a:endParaRPr lang="en-US" sz="2800"/>
          </a:p>
          <a:p>
            <a:pPr algn="ctr">
              <a:buFontTx/>
              <a:buNone/>
            </a:pPr>
            <a:r>
              <a:rPr lang="en-US" sz="2800"/>
              <a:t>Desired goal</a:t>
            </a:r>
          </a:p>
          <a:p>
            <a:pPr algn="l">
              <a:buFontTx/>
              <a:buNone/>
            </a:pPr>
            <a:r>
              <a:rPr lang="en-US" sz="2800"/>
              <a:t> Blocked by barrier  like            obstacles</a:t>
            </a:r>
          </a:p>
          <a:p>
            <a:pPr algn="ctr">
              <a:buFontTx/>
              <a:buNone/>
            </a:pPr>
            <a:r>
              <a:rPr lang="en-US" sz="2800"/>
              <a:t>                                             Deficiency</a:t>
            </a:r>
          </a:p>
          <a:p>
            <a:pPr>
              <a:buFontTx/>
              <a:buNone/>
            </a:pPr>
            <a:r>
              <a:rPr lang="en-US" sz="2000"/>
              <a:t>Restriction by society custom</a:t>
            </a:r>
          </a:p>
          <a:p>
            <a:pPr algn="ctr">
              <a:buFontTx/>
              <a:buNone/>
            </a:pPr>
            <a:r>
              <a:rPr lang="en-US" sz="2800"/>
              <a:t>Frustration</a:t>
            </a:r>
          </a:p>
          <a:p>
            <a:pPr algn="ctr">
              <a:buFontTx/>
              <a:buNone/>
            </a:pPr>
            <a:endParaRPr lang="en-US" sz="2800"/>
          </a:p>
          <a:p>
            <a:pPr algn="l">
              <a:buFontTx/>
              <a:buNone/>
            </a:pPr>
            <a:r>
              <a:rPr lang="en-US" sz="2400"/>
              <a:t>Immediate consequence      remote consequences</a:t>
            </a:r>
          </a:p>
          <a:p>
            <a:pPr>
              <a:buFontTx/>
              <a:buNone/>
            </a:pPr>
            <a:r>
              <a:rPr lang="en-US" sz="2800"/>
              <a:t>(defense mechanism)    </a:t>
            </a:r>
          </a:p>
          <a:p>
            <a:pPr>
              <a:buFontTx/>
              <a:buNone/>
            </a:pPr>
            <a:r>
              <a:rPr lang="en-US" sz="2800"/>
              <a:t> </a:t>
            </a:r>
          </a:p>
          <a:p>
            <a:pPr algn="ctr">
              <a:buFontTx/>
              <a:buNone/>
            </a:pPr>
            <a:endParaRPr lang="en-US" sz="2800"/>
          </a:p>
          <a:p>
            <a:pPr algn="ctr">
              <a:buFontTx/>
              <a:buNone/>
            </a:pPr>
            <a:endParaRPr lang="en-US" sz="2800"/>
          </a:p>
        </p:txBody>
      </p:sp>
      <p:sp>
        <p:nvSpPr>
          <p:cNvPr id="12292" name="Line 4"/>
          <p:cNvSpPr>
            <a:spLocks noChangeShapeType="1"/>
          </p:cNvSpPr>
          <p:nvPr/>
        </p:nvSpPr>
        <p:spPr bwMode="auto">
          <a:xfrm>
            <a:off x="4500563" y="1082675"/>
            <a:ext cx="0" cy="647700"/>
          </a:xfrm>
          <a:prstGeom prst="line">
            <a:avLst/>
          </a:prstGeom>
          <a:noFill/>
          <a:ln w="57150">
            <a:solidFill>
              <a:schemeClr val="tx1"/>
            </a:solidFill>
            <a:round/>
            <a:headEnd/>
            <a:tailEnd type="triangle" w="med" len="med"/>
          </a:ln>
          <a:effectLst/>
        </p:spPr>
        <p:txBody>
          <a:bodyPr/>
          <a:lstStyle/>
          <a:p>
            <a:endParaRPr lang="ar-IQ"/>
          </a:p>
        </p:txBody>
      </p:sp>
      <p:sp>
        <p:nvSpPr>
          <p:cNvPr id="12293" name="Line 5"/>
          <p:cNvSpPr>
            <a:spLocks noChangeShapeType="1"/>
          </p:cNvSpPr>
          <p:nvPr/>
        </p:nvSpPr>
        <p:spPr bwMode="auto">
          <a:xfrm>
            <a:off x="4500563" y="2349500"/>
            <a:ext cx="936625" cy="0"/>
          </a:xfrm>
          <a:prstGeom prst="line">
            <a:avLst/>
          </a:prstGeom>
          <a:noFill/>
          <a:ln w="57150">
            <a:solidFill>
              <a:schemeClr val="tx1"/>
            </a:solidFill>
            <a:round/>
            <a:headEnd/>
            <a:tailEnd type="triangle" w="med" len="med"/>
          </a:ln>
          <a:effectLst/>
        </p:spPr>
        <p:txBody>
          <a:bodyPr/>
          <a:lstStyle/>
          <a:p>
            <a:endParaRPr lang="ar-IQ"/>
          </a:p>
        </p:txBody>
      </p:sp>
      <p:sp>
        <p:nvSpPr>
          <p:cNvPr id="12294" name="Line 6"/>
          <p:cNvSpPr>
            <a:spLocks noChangeShapeType="1"/>
          </p:cNvSpPr>
          <p:nvPr/>
        </p:nvSpPr>
        <p:spPr bwMode="auto">
          <a:xfrm>
            <a:off x="4500563" y="2349500"/>
            <a:ext cx="1439862" cy="503238"/>
          </a:xfrm>
          <a:prstGeom prst="line">
            <a:avLst/>
          </a:prstGeom>
          <a:noFill/>
          <a:ln w="57150">
            <a:solidFill>
              <a:schemeClr val="tx1"/>
            </a:solidFill>
            <a:round/>
            <a:headEnd/>
            <a:tailEnd type="triangle" w="med" len="med"/>
          </a:ln>
          <a:effectLst/>
        </p:spPr>
        <p:txBody>
          <a:bodyPr/>
          <a:lstStyle/>
          <a:p>
            <a:endParaRPr lang="ar-IQ"/>
          </a:p>
        </p:txBody>
      </p:sp>
      <p:sp>
        <p:nvSpPr>
          <p:cNvPr id="12295" name="Line 7"/>
          <p:cNvSpPr>
            <a:spLocks noChangeShapeType="1"/>
          </p:cNvSpPr>
          <p:nvPr/>
        </p:nvSpPr>
        <p:spPr bwMode="auto">
          <a:xfrm>
            <a:off x="4500563" y="2349500"/>
            <a:ext cx="647700" cy="792163"/>
          </a:xfrm>
          <a:prstGeom prst="line">
            <a:avLst/>
          </a:prstGeom>
          <a:noFill/>
          <a:ln w="57150">
            <a:solidFill>
              <a:schemeClr val="tx1"/>
            </a:solidFill>
            <a:round/>
            <a:headEnd/>
            <a:tailEnd type="triangle" w="med" len="med"/>
          </a:ln>
          <a:effectLst/>
        </p:spPr>
        <p:txBody>
          <a:bodyPr/>
          <a:lstStyle/>
          <a:p>
            <a:endParaRPr lang="ar-IQ"/>
          </a:p>
        </p:txBody>
      </p:sp>
      <p:sp>
        <p:nvSpPr>
          <p:cNvPr id="12296" name="Line 8"/>
          <p:cNvSpPr>
            <a:spLocks noChangeShapeType="1"/>
          </p:cNvSpPr>
          <p:nvPr/>
        </p:nvSpPr>
        <p:spPr bwMode="auto">
          <a:xfrm flipH="1">
            <a:off x="3492500" y="4046538"/>
            <a:ext cx="863600" cy="576262"/>
          </a:xfrm>
          <a:prstGeom prst="line">
            <a:avLst/>
          </a:prstGeom>
          <a:noFill/>
          <a:ln w="57150">
            <a:solidFill>
              <a:schemeClr val="tx1"/>
            </a:solidFill>
            <a:round/>
            <a:headEnd/>
            <a:tailEnd type="triangle" w="med" len="med"/>
          </a:ln>
          <a:effectLst/>
        </p:spPr>
        <p:txBody>
          <a:bodyPr/>
          <a:lstStyle/>
          <a:p>
            <a:endParaRPr lang="ar-IQ"/>
          </a:p>
        </p:txBody>
      </p:sp>
      <p:sp>
        <p:nvSpPr>
          <p:cNvPr id="12297" name="Line 9"/>
          <p:cNvSpPr>
            <a:spLocks noChangeShapeType="1"/>
          </p:cNvSpPr>
          <p:nvPr/>
        </p:nvSpPr>
        <p:spPr bwMode="auto">
          <a:xfrm>
            <a:off x="4356100" y="4046538"/>
            <a:ext cx="576263" cy="576262"/>
          </a:xfrm>
          <a:prstGeom prst="line">
            <a:avLst/>
          </a:prstGeom>
          <a:noFill/>
          <a:ln w="57150">
            <a:solidFill>
              <a:schemeClr val="tx1"/>
            </a:solidFill>
            <a:round/>
            <a:headEnd/>
            <a:tailEnd type="triangle" w="med" len="med"/>
          </a:ln>
          <a:effectLst/>
        </p:spPr>
        <p:txBody>
          <a:bodyPr/>
          <a:lstStyle/>
          <a:p>
            <a:endParaRPr lang="ar-IQ"/>
          </a:p>
        </p:txBody>
      </p:sp>
      <p:sp>
        <p:nvSpPr>
          <p:cNvPr id="12298" name="Line 10"/>
          <p:cNvSpPr>
            <a:spLocks noChangeShapeType="1"/>
          </p:cNvSpPr>
          <p:nvPr/>
        </p:nvSpPr>
        <p:spPr bwMode="auto">
          <a:xfrm>
            <a:off x="4429125" y="2133600"/>
            <a:ext cx="0" cy="1295400"/>
          </a:xfrm>
          <a:prstGeom prst="line">
            <a:avLst/>
          </a:prstGeom>
          <a:noFill/>
          <a:ln w="57150">
            <a:solidFill>
              <a:schemeClr val="tx1"/>
            </a:solidFill>
            <a:round/>
            <a:headEnd/>
            <a:tailEnd type="triangle" w="med" len="med"/>
          </a:ln>
          <a:effectLst/>
        </p:spPr>
        <p:txBody>
          <a:bodyPr/>
          <a:lstStyle/>
          <a:p>
            <a:endParaRPr lang="ar-IQ"/>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457200" y="981075"/>
            <a:ext cx="8229600" cy="5145088"/>
          </a:xfrm>
        </p:spPr>
        <p:txBody>
          <a:bodyPr/>
          <a:lstStyle/>
          <a:p>
            <a:pPr algn="l" rtl="0">
              <a:lnSpc>
                <a:spcPct val="80000"/>
              </a:lnSpc>
            </a:pPr>
            <a:endParaRPr lang="en-US" sz="2000"/>
          </a:p>
          <a:p>
            <a:pPr algn="l" rtl="0">
              <a:lnSpc>
                <a:spcPct val="80000"/>
              </a:lnSpc>
            </a:pPr>
            <a:r>
              <a:rPr lang="en-US" sz="2000"/>
              <a:t>Immediate consequences</a:t>
            </a:r>
          </a:p>
          <a:p>
            <a:pPr algn="l" rtl="0">
              <a:lnSpc>
                <a:spcPct val="80000"/>
              </a:lnSpc>
            </a:pPr>
            <a:endParaRPr lang="en-US" sz="2000"/>
          </a:p>
          <a:p>
            <a:pPr algn="l" rtl="0">
              <a:lnSpc>
                <a:spcPct val="80000"/>
              </a:lnSpc>
            </a:pPr>
            <a:endParaRPr lang="en-US" sz="2000"/>
          </a:p>
          <a:p>
            <a:pPr algn="l" rtl="0">
              <a:lnSpc>
                <a:spcPct val="80000"/>
              </a:lnSpc>
            </a:pPr>
            <a:r>
              <a:rPr lang="en-US" sz="2000"/>
              <a:t>Aggression                     direct aggression</a:t>
            </a:r>
          </a:p>
          <a:p>
            <a:pPr algn="l" rtl="0">
              <a:lnSpc>
                <a:spcPct val="80000"/>
              </a:lnSpc>
              <a:buFontTx/>
              <a:buNone/>
            </a:pPr>
            <a:r>
              <a:rPr lang="en-US" sz="2000"/>
              <a:t>                                            displaced aggression</a:t>
            </a:r>
          </a:p>
          <a:p>
            <a:pPr algn="l" rtl="0">
              <a:lnSpc>
                <a:spcPct val="80000"/>
              </a:lnSpc>
            </a:pPr>
            <a:r>
              <a:rPr lang="en-US" sz="2000"/>
              <a:t>Restlessness </a:t>
            </a:r>
          </a:p>
          <a:p>
            <a:pPr algn="l" rtl="0">
              <a:lnSpc>
                <a:spcPct val="80000"/>
              </a:lnSpc>
            </a:pPr>
            <a:r>
              <a:rPr lang="en-US" sz="2000"/>
              <a:t>Destructiveness</a:t>
            </a:r>
          </a:p>
          <a:p>
            <a:pPr algn="l" rtl="0">
              <a:lnSpc>
                <a:spcPct val="80000"/>
              </a:lnSpc>
            </a:pPr>
            <a:r>
              <a:rPr lang="en-US" sz="2000"/>
              <a:t>Apathy</a:t>
            </a:r>
          </a:p>
          <a:p>
            <a:pPr algn="l" rtl="0">
              <a:lnSpc>
                <a:spcPct val="80000"/>
              </a:lnSpc>
            </a:pPr>
            <a:r>
              <a:rPr lang="en-US" sz="2000"/>
              <a:t>Fantasy</a:t>
            </a:r>
          </a:p>
          <a:p>
            <a:pPr algn="l" rtl="0">
              <a:lnSpc>
                <a:spcPct val="80000"/>
              </a:lnSpc>
            </a:pPr>
            <a:r>
              <a:rPr lang="en-US" sz="2000"/>
              <a:t>Stereotype</a:t>
            </a:r>
          </a:p>
          <a:p>
            <a:pPr algn="l" rtl="0">
              <a:lnSpc>
                <a:spcPct val="80000"/>
              </a:lnSpc>
            </a:pPr>
            <a:r>
              <a:rPr lang="en-US" sz="2000"/>
              <a:t>Regression </a:t>
            </a:r>
          </a:p>
          <a:p>
            <a:pPr algn="l" rtl="0">
              <a:lnSpc>
                <a:spcPct val="80000"/>
              </a:lnSpc>
              <a:buFontTx/>
              <a:buNone/>
            </a:pPr>
            <a:endParaRPr lang="en-US" sz="2000"/>
          </a:p>
          <a:p>
            <a:pPr algn="l" rtl="0">
              <a:lnSpc>
                <a:spcPct val="80000"/>
              </a:lnSpc>
              <a:buFontTx/>
              <a:buNone/>
            </a:pPr>
            <a:r>
              <a:rPr lang="en-US" sz="2000"/>
              <a:t> </a:t>
            </a:r>
          </a:p>
          <a:p>
            <a:pPr algn="l" rtl="0">
              <a:lnSpc>
                <a:spcPct val="80000"/>
              </a:lnSpc>
              <a:buFontTx/>
              <a:buNone/>
            </a:pPr>
            <a:r>
              <a:rPr lang="en-US" sz="2000"/>
              <a:t> </a:t>
            </a:r>
          </a:p>
        </p:txBody>
      </p:sp>
      <p:sp>
        <p:nvSpPr>
          <p:cNvPr id="13316" name="Line 4"/>
          <p:cNvSpPr>
            <a:spLocks noChangeShapeType="1"/>
          </p:cNvSpPr>
          <p:nvPr/>
        </p:nvSpPr>
        <p:spPr bwMode="auto">
          <a:xfrm flipV="1">
            <a:off x="2339975" y="2349500"/>
            <a:ext cx="936625" cy="0"/>
          </a:xfrm>
          <a:prstGeom prst="line">
            <a:avLst/>
          </a:prstGeom>
          <a:noFill/>
          <a:ln w="57150">
            <a:solidFill>
              <a:schemeClr val="tx1"/>
            </a:solidFill>
            <a:round/>
            <a:headEnd/>
            <a:tailEnd type="triangle" w="med" len="med"/>
          </a:ln>
          <a:effectLst/>
        </p:spPr>
        <p:txBody>
          <a:bodyPr/>
          <a:lstStyle/>
          <a:p>
            <a:endParaRPr lang="ar-IQ"/>
          </a:p>
        </p:txBody>
      </p:sp>
      <p:sp>
        <p:nvSpPr>
          <p:cNvPr id="13317" name="Line 5"/>
          <p:cNvSpPr>
            <a:spLocks noChangeShapeType="1"/>
          </p:cNvSpPr>
          <p:nvPr/>
        </p:nvSpPr>
        <p:spPr bwMode="auto">
          <a:xfrm>
            <a:off x="2268538" y="2349500"/>
            <a:ext cx="1223962" cy="360363"/>
          </a:xfrm>
          <a:prstGeom prst="line">
            <a:avLst/>
          </a:prstGeom>
          <a:noFill/>
          <a:ln w="57150">
            <a:solidFill>
              <a:schemeClr val="tx1"/>
            </a:solidFill>
            <a:round/>
            <a:headEnd/>
            <a:tailEnd type="triangle" w="med" len="med"/>
          </a:ln>
          <a:effectLst/>
        </p:spPr>
        <p:txBody>
          <a:bodyPr/>
          <a:lstStyle/>
          <a:p>
            <a:endParaRPr lang="ar-IQ"/>
          </a:p>
        </p:txBody>
      </p:sp>
      <p:sp>
        <p:nvSpPr>
          <p:cNvPr id="13318" name="Line 6"/>
          <p:cNvSpPr>
            <a:spLocks noChangeShapeType="1"/>
          </p:cNvSpPr>
          <p:nvPr/>
        </p:nvSpPr>
        <p:spPr bwMode="auto">
          <a:xfrm>
            <a:off x="1979613" y="1600200"/>
            <a:ext cx="0" cy="647700"/>
          </a:xfrm>
          <a:prstGeom prst="line">
            <a:avLst/>
          </a:prstGeom>
          <a:noFill/>
          <a:ln w="57150">
            <a:solidFill>
              <a:schemeClr val="tx1"/>
            </a:solidFill>
            <a:round/>
            <a:headEnd/>
            <a:tailEnd type="triangle" w="med" len="med"/>
          </a:ln>
          <a:effectLst/>
        </p:spPr>
        <p:txBody>
          <a:bodyPr/>
          <a:lstStyle/>
          <a:p>
            <a:endParaRPr lang="ar-IQ"/>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b="1">
                <a:solidFill>
                  <a:srgbClr val="669900"/>
                </a:solidFill>
              </a:rPr>
              <a:t>Instincts </a:t>
            </a:r>
          </a:p>
        </p:txBody>
      </p:sp>
      <p:sp>
        <p:nvSpPr>
          <p:cNvPr id="3075" name="Rectangle 3"/>
          <p:cNvSpPr>
            <a:spLocks noGrp="1" noChangeArrowheads="1"/>
          </p:cNvSpPr>
          <p:nvPr>
            <p:ph type="body" idx="1"/>
          </p:nvPr>
        </p:nvSpPr>
        <p:spPr/>
        <p:txBody>
          <a:bodyPr/>
          <a:lstStyle/>
          <a:p>
            <a:pPr algn="l" rtl="0">
              <a:buFontTx/>
              <a:buNone/>
            </a:pPr>
            <a:r>
              <a:rPr lang="en-US" sz="2800"/>
              <a:t>The term instinct refer to the form of behaviour which are determined by an innate mechanism, this type of behaviour is independent of experience and it build-up congenitally.</a:t>
            </a:r>
          </a:p>
          <a:p>
            <a:pPr algn="l" rtl="0">
              <a:buFontTx/>
              <a:buNone/>
            </a:pPr>
            <a:r>
              <a:rPr lang="en-US" sz="2800"/>
              <a:t>For example the child’s smile to the parent face, this is instinctive smile of the baby, it means that the baby seeing and recognizing  a loved one’s face, this is an innate (unlearned instinctive behaviour).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57200" y="1125538"/>
            <a:ext cx="8229600" cy="5000625"/>
          </a:xfrm>
        </p:spPr>
        <p:txBody>
          <a:bodyPr/>
          <a:lstStyle/>
          <a:p>
            <a:pPr algn="l" rtl="0">
              <a:lnSpc>
                <a:spcPct val="90000"/>
              </a:lnSpc>
              <a:buFontTx/>
              <a:buNone/>
            </a:pPr>
            <a:r>
              <a:rPr lang="en-US"/>
              <a:t>The fear reaction originates during the  second six months of life, this suggest the possibility that fear responses require some degrees of maturity of the nervous system.</a:t>
            </a:r>
          </a:p>
          <a:p>
            <a:pPr algn="l" rtl="0">
              <a:lnSpc>
                <a:spcPct val="90000"/>
              </a:lnSpc>
              <a:buFontTx/>
              <a:buNone/>
            </a:pPr>
            <a:r>
              <a:rPr lang="en-US"/>
              <a:t>The complex behaviour of various animals species the nest building, migration of the birds and fishes, widely used, they refer it to such unlearned, goal directed behaviour.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b="1">
                <a:solidFill>
                  <a:srgbClr val="669900"/>
                </a:solidFill>
              </a:rPr>
              <a:t>Imprinting</a:t>
            </a:r>
          </a:p>
        </p:txBody>
      </p:sp>
      <p:sp>
        <p:nvSpPr>
          <p:cNvPr id="6147" name="Rectangle 3"/>
          <p:cNvSpPr>
            <a:spLocks noGrp="1" noChangeArrowheads="1"/>
          </p:cNvSpPr>
          <p:nvPr>
            <p:ph type="body" idx="1"/>
          </p:nvPr>
        </p:nvSpPr>
        <p:spPr/>
        <p:txBody>
          <a:bodyPr/>
          <a:lstStyle/>
          <a:p>
            <a:pPr algn="l" rtl="0">
              <a:buFontTx/>
              <a:buNone/>
            </a:pPr>
            <a:r>
              <a:rPr lang="en-US"/>
              <a:t>Imprinting: The best example is that a young duck start to following its mother shortly after it is hatched, but if duck exposed after hatching to a model mother moving for 10 minutes between 12-17 hours after hatching will continue to remain with model mother against the attraction of live ducks, it means the imprinting has occur.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b="1">
                <a:solidFill>
                  <a:srgbClr val="669900"/>
                </a:solidFill>
              </a:rPr>
              <a:t>Maternal drive</a:t>
            </a:r>
          </a:p>
        </p:txBody>
      </p:sp>
      <p:sp>
        <p:nvSpPr>
          <p:cNvPr id="7171" name="Rectangle 3"/>
          <p:cNvSpPr>
            <a:spLocks noGrp="1" noChangeArrowheads="1"/>
          </p:cNvSpPr>
          <p:nvPr>
            <p:ph type="body" idx="1"/>
          </p:nvPr>
        </p:nvSpPr>
        <p:spPr/>
        <p:txBody>
          <a:bodyPr/>
          <a:lstStyle/>
          <a:p>
            <a:pPr algn="l" rtl="0">
              <a:buFontTx/>
              <a:buNone/>
            </a:pPr>
            <a:r>
              <a:rPr lang="en-US"/>
              <a:t>Maternal drive: A mother rat is strangle motivated to acre for her newborn baby. She will return to the nest if they are placed outside it, if she is separated from them, she will overcome the barriers  and suffer pain in order to reach them, this is an instinctive behaviour.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sz="4000" b="1">
                <a:solidFill>
                  <a:srgbClr val="669900"/>
                </a:solidFill>
              </a:rPr>
              <a:t>Some drive with physical bases</a:t>
            </a:r>
            <a:r>
              <a:rPr lang="en-US" sz="4000">
                <a:solidFill>
                  <a:srgbClr val="669900"/>
                </a:solidFill>
              </a:rPr>
              <a:t> </a:t>
            </a:r>
          </a:p>
        </p:txBody>
      </p:sp>
      <p:sp>
        <p:nvSpPr>
          <p:cNvPr id="8195" name="Rectangle 3"/>
          <p:cNvSpPr>
            <a:spLocks noGrp="1" noChangeArrowheads="1"/>
          </p:cNvSpPr>
          <p:nvPr>
            <p:ph type="body" idx="1"/>
          </p:nvPr>
        </p:nvSpPr>
        <p:spPr/>
        <p:txBody>
          <a:bodyPr/>
          <a:lstStyle/>
          <a:p>
            <a:pPr algn="l" rtl="0">
              <a:buClr>
                <a:schemeClr val="accent2"/>
              </a:buClr>
              <a:buFont typeface="Wingdings" pitchFamily="2" charset="2"/>
              <a:buChar char="Ø"/>
            </a:pPr>
            <a:r>
              <a:rPr lang="en-US"/>
              <a:t>Drive to avoid extremes of temperature drive to avoid suffocation.</a:t>
            </a:r>
          </a:p>
          <a:p>
            <a:pPr algn="l" rtl="0">
              <a:buClr>
                <a:schemeClr val="accent2"/>
              </a:buClr>
              <a:buFont typeface="Wingdings" pitchFamily="2" charset="2"/>
              <a:buChar char="Ø"/>
            </a:pPr>
            <a:r>
              <a:rPr lang="en-US"/>
              <a:t>Drive against accumulating waste products in the body.</a:t>
            </a:r>
          </a:p>
          <a:p>
            <a:pPr algn="l" rtl="0">
              <a:buClr>
                <a:schemeClr val="accent2"/>
              </a:buClr>
              <a:buFont typeface="Wingdings" pitchFamily="2" charset="2"/>
              <a:buChar char="Ø"/>
            </a:pPr>
            <a:r>
              <a:rPr lang="en-US"/>
              <a:t>Drive against excessive fatigue.</a:t>
            </a:r>
          </a:p>
          <a:p>
            <a:pPr algn="l" rtl="0">
              <a:buClr>
                <a:schemeClr val="accent2"/>
              </a:buClr>
              <a:buFont typeface="Wingdings" pitchFamily="2" charset="2"/>
              <a:buNone/>
            </a:pPr>
            <a:r>
              <a:rPr lang="en-US"/>
              <a:t>These drives done on a physiological bases.</a:t>
            </a:r>
          </a:p>
          <a:p>
            <a:pPr algn="l" rtl="0">
              <a:buClr>
                <a:schemeClr val="accent2"/>
              </a:buClr>
              <a:buFont typeface="Wingdings" pitchFamily="2" charset="2"/>
              <a:buNone/>
            </a:pPr>
            <a:r>
              <a:rPr lang="en-US"/>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b="1">
                <a:solidFill>
                  <a:srgbClr val="669900"/>
                </a:solidFill>
              </a:rPr>
              <a:t>The drive and incentive</a:t>
            </a:r>
          </a:p>
        </p:txBody>
      </p:sp>
      <p:sp>
        <p:nvSpPr>
          <p:cNvPr id="9219" name="Rectangle 3"/>
          <p:cNvSpPr>
            <a:spLocks noGrp="1" noChangeArrowheads="1"/>
          </p:cNvSpPr>
          <p:nvPr>
            <p:ph type="body" idx="1"/>
          </p:nvPr>
        </p:nvSpPr>
        <p:spPr/>
        <p:txBody>
          <a:bodyPr/>
          <a:lstStyle/>
          <a:p>
            <a:pPr algn="l" rtl="0">
              <a:lnSpc>
                <a:spcPct val="90000"/>
              </a:lnSpc>
              <a:buFontTx/>
              <a:buNone/>
            </a:pPr>
            <a:r>
              <a:rPr lang="en-US" b="1">
                <a:solidFill>
                  <a:srgbClr val="FF9933"/>
                </a:solidFill>
              </a:rPr>
              <a:t>The positive incentive</a:t>
            </a:r>
          </a:p>
          <a:p>
            <a:pPr algn="l" rtl="0">
              <a:lnSpc>
                <a:spcPct val="90000"/>
              </a:lnSpc>
              <a:buFontTx/>
              <a:buNone/>
            </a:pPr>
            <a:r>
              <a:rPr lang="en-US"/>
              <a:t>A positive incentive considered first as something that can satisfy the drive.</a:t>
            </a:r>
          </a:p>
          <a:p>
            <a:pPr algn="l" rtl="0">
              <a:lnSpc>
                <a:spcPct val="90000"/>
              </a:lnSpc>
              <a:buFontTx/>
              <a:buNone/>
            </a:pPr>
            <a:r>
              <a:rPr lang="en-US"/>
              <a:t>A positive incentive can be an object that can reduce the drive through satisfying the need. </a:t>
            </a:r>
          </a:p>
          <a:p>
            <a:pPr algn="l" rtl="0">
              <a:lnSpc>
                <a:spcPct val="90000"/>
              </a:lnSpc>
              <a:buFontTx/>
              <a:buNone/>
            </a:pPr>
            <a:r>
              <a:rPr lang="en-US"/>
              <a:t>As food can satisfy the hunger, good music as a positive attract attention toward itself.  </a:t>
            </a:r>
            <a:r>
              <a:rPr lang="ar-IQ"/>
              <a:t> </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p:txBody>
          <a:bodyPr/>
          <a:lstStyle/>
          <a:p>
            <a:pPr algn="l" rtl="0">
              <a:buFontTx/>
              <a:buNone/>
            </a:pPr>
            <a:r>
              <a:rPr lang="en-US"/>
              <a:t>The drive initiates activity of a preparatory sort, leading the organism to the incentive. The incentive then reduces the drive and the organism is less tense and restless.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b="1">
                <a:solidFill>
                  <a:srgbClr val="669900"/>
                </a:solidFill>
              </a:rPr>
              <a:t>Locomotor exploration</a:t>
            </a:r>
            <a:r>
              <a:rPr lang="en-US">
                <a:solidFill>
                  <a:srgbClr val="669900"/>
                </a:solidFill>
              </a:rPr>
              <a:t> </a:t>
            </a:r>
          </a:p>
        </p:txBody>
      </p:sp>
      <p:sp>
        <p:nvSpPr>
          <p:cNvPr id="11267" name="Rectangle 3"/>
          <p:cNvSpPr>
            <a:spLocks noGrp="1" noChangeArrowheads="1"/>
          </p:cNvSpPr>
          <p:nvPr>
            <p:ph type="body" idx="1"/>
          </p:nvPr>
        </p:nvSpPr>
        <p:spPr/>
        <p:txBody>
          <a:bodyPr/>
          <a:lstStyle/>
          <a:p>
            <a:pPr algn="l">
              <a:lnSpc>
                <a:spcPct val="80000"/>
              </a:lnSpc>
              <a:buFontTx/>
              <a:buNone/>
            </a:pPr>
            <a:r>
              <a:rPr lang="en-US" sz="2800"/>
              <a:t>It refers to the tendency of animals to run a boat when in a new place investigating environment like a cat in a new house.</a:t>
            </a:r>
          </a:p>
          <a:p>
            <a:pPr algn="l">
              <a:lnSpc>
                <a:spcPct val="80000"/>
              </a:lnSpc>
              <a:buFontTx/>
              <a:buNone/>
            </a:pPr>
            <a:r>
              <a:rPr lang="en-US" sz="2800"/>
              <a:t>Piaget has made a number of observation on infant in early of their life. Piaget has reach to learning took place when an incentive reduced drive.</a:t>
            </a:r>
          </a:p>
          <a:p>
            <a:pPr algn="l">
              <a:lnSpc>
                <a:spcPct val="80000"/>
              </a:lnSpc>
              <a:buFontTx/>
              <a:buNone/>
            </a:pPr>
            <a:r>
              <a:rPr lang="en-US" sz="2800"/>
              <a:t>Motivation was given a general biological bases by those who believed that in reducing drive the incentive returned the organism to a move homeostatic state. </a:t>
            </a:r>
          </a:p>
          <a:p>
            <a:pPr algn="l">
              <a:lnSpc>
                <a:spcPct val="80000"/>
              </a:lnSpc>
              <a:buFontTx/>
              <a:buNone/>
            </a:pPr>
            <a:r>
              <a:rPr lang="en-US" sz="2800"/>
              <a:t> </a:t>
            </a:r>
          </a:p>
        </p:txBody>
      </p:sp>
    </p:spTree>
  </p:cSld>
  <p:clrMapOvr>
    <a:masterClrMapping/>
  </p:clrMapOvr>
</p:sld>
</file>

<file path=ppt/theme/theme1.xml><?xml version="1.0" encoding="utf-8"?>
<a:theme xmlns:a="http://schemas.openxmlformats.org/drawingml/2006/main" name="تصميم افتراضي">
  <a:themeElements>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تصميم افتراضي">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تصميم افتراضي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تصميم افتراضي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تصميم افتراضي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تصميم افتراضي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تصميم افتراضي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تصميم افتراضي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تصميم افتراضي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تصميم افتراضي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تصميم افتراضي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تصميم افتراضي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67</TotalTime>
  <Words>501</Words>
  <Application>Microsoft Office PowerPoint</Application>
  <PresentationFormat>عرض على الشاشة (3:4)‏</PresentationFormat>
  <Paragraphs>53</Paragraphs>
  <Slides>11</Slides>
  <Notes>0</Notes>
  <HiddenSlides>0</HiddenSlides>
  <MMClips>0</MMClips>
  <ScaleCrop>false</ScaleCrop>
  <HeadingPairs>
    <vt:vector size="6" baseType="variant">
      <vt:variant>
        <vt:lpstr>الخطوط المستخدمة</vt:lpstr>
      </vt:variant>
      <vt:variant>
        <vt:i4>2</vt:i4>
      </vt:variant>
      <vt:variant>
        <vt:lpstr>سمة</vt:lpstr>
      </vt:variant>
      <vt:variant>
        <vt:i4>1</vt:i4>
      </vt:variant>
      <vt:variant>
        <vt:lpstr>عناوين الشرائح</vt:lpstr>
      </vt:variant>
      <vt:variant>
        <vt:i4>11</vt:i4>
      </vt:variant>
    </vt:vector>
  </HeadingPairs>
  <TitlesOfParts>
    <vt:vector size="14" baseType="lpstr">
      <vt:lpstr>Arial</vt:lpstr>
      <vt:lpstr>Wingdings</vt:lpstr>
      <vt:lpstr>تصميم افتراضي</vt:lpstr>
      <vt:lpstr>Instincts </vt:lpstr>
      <vt:lpstr>Instincts </vt:lpstr>
      <vt:lpstr>الشريحة 3</vt:lpstr>
      <vt:lpstr>Imprinting</vt:lpstr>
      <vt:lpstr>Maternal drive</vt:lpstr>
      <vt:lpstr>Some drive with physical bases </vt:lpstr>
      <vt:lpstr>The drive and incentive</vt:lpstr>
      <vt:lpstr>الشريحة 8</vt:lpstr>
      <vt:lpstr>Locomotor exploration </vt:lpstr>
      <vt:lpstr>الشريحة 10</vt:lpstr>
      <vt:lpstr>الشريحة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fjfgjfgjf</dc:creator>
  <cp:lastModifiedBy>G6</cp:lastModifiedBy>
  <cp:revision>4</cp:revision>
  <dcterms:created xsi:type="dcterms:W3CDTF">2011-11-14T18:43:23Z</dcterms:created>
  <dcterms:modified xsi:type="dcterms:W3CDTF">2013-11-23T20:43:50Z</dcterms:modified>
</cp:coreProperties>
</file>