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59"/>
  </p:notesMasterIdLst>
  <p:sldIdLst>
    <p:sldId id="256" r:id="rId2"/>
    <p:sldId id="257" r:id="rId3"/>
    <p:sldId id="284" r:id="rId4"/>
    <p:sldId id="278" r:id="rId5"/>
    <p:sldId id="279" r:id="rId6"/>
    <p:sldId id="258" r:id="rId7"/>
    <p:sldId id="280" r:id="rId8"/>
    <p:sldId id="281" r:id="rId9"/>
    <p:sldId id="282" r:id="rId10"/>
    <p:sldId id="259" r:id="rId11"/>
    <p:sldId id="314" r:id="rId12"/>
    <p:sldId id="315" r:id="rId13"/>
    <p:sldId id="260" r:id="rId14"/>
    <p:sldId id="283" r:id="rId15"/>
    <p:sldId id="261" r:id="rId16"/>
    <p:sldId id="291" r:id="rId17"/>
    <p:sldId id="285" r:id="rId18"/>
    <p:sldId id="286" r:id="rId19"/>
    <p:sldId id="287" r:id="rId20"/>
    <p:sldId id="288" r:id="rId21"/>
    <p:sldId id="310" r:id="rId22"/>
    <p:sldId id="311" r:id="rId23"/>
    <p:sldId id="262" r:id="rId24"/>
    <p:sldId id="263" r:id="rId25"/>
    <p:sldId id="289" r:id="rId26"/>
    <p:sldId id="266" r:id="rId27"/>
    <p:sldId id="290" r:id="rId28"/>
    <p:sldId id="267" r:id="rId29"/>
    <p:sldId id="268" r:id="rId30"/>
    <p:sldId id="269" r:id="rId31"/>
    <p:sldId id="292" r:id="rId32"/>
    <p:sldId id="293" r:id="rId33"/>
    <p:sldId id="295" r:id="rId34"/>
    <p:sldId id="308" r:id="rId35"/>
    <p:sldId id="309" r:id="rId36"/>
    <p:sldId id="296" r:id="rId37"/>
    <p:sldId id="298" r:id="rId38"/>
    <p:sldId id="270" r:id="rId39"/>
    <p:sldId id="271" r:id="rId40"/>
    <p:sldId id="301" r:id="rId41"/>
    <p:sldId id="302" r:id="rId42"/>
    <p:sldId id="303" r:id="rId43"/>
    <p:sldId id="304" r:id="rId44"/>
    <p:sldId id="316" r:id="rId45"/>
    <p:sldId id="317" r:id="rId46"/>
    <p:sldId id="318" r:id="rId47"/>
    <p:sldId id="272" r:id="rId48"/>
    <p:sldId id="305" r:id="rId49"/>
    <p:sldId id="306" r:id="rId50"/>
    <p:sldId id="273" r:id="rId51"/>
    <p:sldId id="307" r:id="rId52"/>
    <p:sldId id="274" r:id="rId53"/>
    <p:sldId id="275" r:id="rId54"/>
    <p:sldId id="276" r:id="rId55"/>
    <p:sldId id="277" r:id="rId56"/>
    <p:sldId id="312" r:id="rId57"/>
    <p:sldId id="313" r:id="rId58"/>
  </p:sldIdLst>
  <p:sldSz cx="9144000" cy="6858000" type="screen4x3"/>
  <p:notesSz cx="6797675" cy="9856788"/>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98" d="100"/>
          <a:sy n="98" d="100"/>
        </p:scale>
        <p:origin x="-27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2016" y="0"/>
            <a:ext cx="2945659" cy="492839"/>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74" y="0"/>
            <a:ext cx="2945659" cy="492839"/>
          </a:xfrm>
          <a:prstGeom prst="rect">
            <a:avLst/>
          </a:prstGeom>
        </p:spPr>
        <p:txBody>
          <a:bodyPr vert="horz" lIns="91440" tIns="45720" rIns="91440" bIns="45720" rtlCol="1"/>
          <a:lstStyle>
            <a:lvl1pPr algn="l">
              <a:defRPr sz="1200"/>
            </a:lvl1pPr>
          </a:lstStyle>
          <a:p>
            <a:fld id="{CAF479AB-1D93-4A43-99E7-3749A9B34BA6}" type="datetimeFigureOut">
              <a:rPr lang="ar-IQ" smtClean="0"/>
              <a:t>27/12/1435</a:t>
            </a:fld>
            <a:endParaRPr lang="ar-IQ"/>
          </a:p>
        </p:txBody>
      </p:sp>
      <p:sp>
        <p:nvSpPr>
          <p:cNvPr id="4" name="Slide Image Placeholder 3"/>
          <p:cNvSpPr>
            <a:spLocks noGrp="1" noRot="1" noChangeAspect="1"/>
          </p:cNvSpPr>
          <p:nvPr>
            <p:ph type="sldImg" idx="2"/>
          </p:nvPr>
        </p:nvSpPr>
        <p:spPr>
          <a:xfrm>
            <a:off x="935038" y="739775"/>
            <a:ext cx="4927600" cy="36957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79768" y="4681974"/>
            <a:ext cx="5438140" cy="4435555"/>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52016" y="9362238"/>
            <a:ext cx="2945659" cy="492839"/>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74" y="9362238"/>
            <a:ext cx="2945659" cy="492839"/>
          </a:xfrm>
          <a:prstGeom prst="rect">
            <a:avLst/>
          </a:prstGeom>
        </p:spPr>
        <p:txBody>
          <a:bodyPr vert="horz" lIns="91440" tIns="45720" rIns="91440" bIns="45720" rtlCol="1" anchor="b"/>
          <a:lstStyle>
            <a:lvl1pPr algn="l">
              <a:defRPr sz="1200"/>
            </a:lvl1pPr>
          </a:lstStyle>
          <a:p>
            <a:fld id="{FD870E12-7BDC-40BC-991F-F6F2B08C17F8}" type="slidenum">
              <a:rPr lang="ar-IQ" smtClean="0"/>
              <a:t>‹#›</a:t>
            </a:fld>
            <a:endParaRPr lang="ar-IQ"/>
          </a:p>
        </p:txBody>
      </p:sp>
    </p:spTree>
    <p:extLst>
      <p:ext uri="{BB962C8B-B14F-4D97-AF65-F5344CB8AC3E}">
        <p14:creationId xmlns:p14="http://schemas.microsoft.com/office/powerpoint/2010/main" val="104600648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E5DD4905-F141-4682-B4F8-97A2C606F148}" type="datetime8">
              <a:rPr lang="ar-IQ" smtClean="0"/>
              <a:t>21 تشرين الأول، 14</a:t>
            </a:fld>
            <a:endParaRPr lang="ar-IQ"/>
          </a:p>
        </p:txBody>
      </p:sp>
      <p:sp>
        <p:nvSpPr>
          <p:cNvPr id="5" name="Footer Placeholder 4"/>
          <p:cNvSpPr>
            <a:spLocks noGrp="1"/>
          </p:cNvSpPr>
          <p:nvPr>
            <p:ph type="ftr" sz="quarter" idx="11"/>
          </p:nvPr>
        </p:nvSpPr>
        <p:spPr/>
        <p:txBody>
          <a:bodyPr/>
          <a:lstStyle/>
          <a:p>
            <a:r>
              <a:rPr lang="en-US" smtClean="0"/>
              <a:t>Al-Madena copy</a:t>
            </a:r>
            <a:endParaRPr lang="ar-IQ"/>
          </a:p>
        </p:txBody>
      </p:sp>
      <p:sp>
        <p:nvSpPr>
          <p:cNvPr id="6" name="Slide Number Placeholder 5"/>
          <p:cNvSpPr>
            <a:spLocks noGrp="1"/>
          </p:cNvSpPr>
          <p:nvPr>
            <p:ph type="sldNum" sz="quarter" idx="12"/>
          </p:nvPr>
        </p:nvSpPr>
        <p:spPr/>
        <p:txBody>
          <a:bodyPr/>
          <a:lstStyle/>
          <a:p>
            <a:fld id="{9FDF092B-14AD-428A-A05B-3AF30895D909}" type="slidenum">
              <a:rPr lang="ar-IQ" smtClean="0"/>
              <a:t>‹#›</a:t>
            </a:fld>
            <a:endParaRPr lang="ar-IQ"/>
          </a:p>
        </p:txBody>
      </p:sp>
    </p:spTree>
    <p:extLst>
      <p:ext uri="{BB962C8B-B14F-4D97-AF65-F5344CB8AC3E}">
        <p14:creationId xmlns:p14="http://schemas.microsoft.com/office/powerpoint/2010/main" val="2891947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21BBEDD-A16B-44CA-988F-C450CB8BFC5B}" type="datetime8">
              <a:rPr lang="ar-IQ" smtClean="0"/>
              <a:t>21 تشرين الأول، 14</a:t>
            </a:fld>
            <a:endParaRPr lang="ar-IQ"/>
          </a:p>
        </p:txBody>
      </p:sp>
      <p:sp>
        <p:nvSpPr>
          <p:cNvPr id="5" name="Footer Placeholder 4"/>
          <p:cNvSpPr>
            <a:spLocks noGrp="1"/>
          </p:cNvSpPr>
          <p:nvPr>
            <p:ph type="ftr" sz="quarter" idx="11"/>
          </p:nvPr>
        </p:nvSpPr>
        <p:spPr/>
        <p:txBody>
          <a:bodyPr/>
          <a:lstStyle/>
          <a:p>
            <a:r>
              <a:rPr lang="en-US" smtClean="0"/>
              <a:t>Al-Madena copy</a:t>
            </a:r>
            <a:endParaRPr lang="ar-IQ"/>
          </a:p>
        </p:txBody>
      </p:sp>
      <p:sp>
        <p:nvSpPr>
          <p:cNvPr id="6" name="Slide Number Placeholder 5"/>
          <p:cNvSpPr>
            <a:spLocks noGrp="1"/>
          </p:cNvSpPr>
          <p:nvPr>
            <p:ph type="sldNum" sz="quarter" idx="12"/>
          </p:nvPr>
        </p:nvSpPr>
        <p:spPr/>
        <p:txBody>
          <a:bodyPr/>
          <a:lstStyle/>
          <a:p>
            <a:fld id="{9FDF092B-14AD-428A-A05B-3AF30895D909}" type="slidenum">
              <a:rPr lang="ar-IQ" smtClean="0"/>
              <a:t>‹#›</a:t>
            </a:fld>
            <a:endParaRPr lang="ar-IQ"/>
          </a:p>
        </p:txBody>
      </p:sp>
    </p:spTree>
    <p:extLst>
      <p:ext uri="{BB962C8B-B14F-4D97-AF65-F5344CB8AC3E}">
        <p14:creationId xmlns:p14="http://schemas.microsoft.com/office/powerpoint/2010/main" val="4036396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22C39CD-7E55-4103-A54D-AB935DD09DD3}" type="datetime8">
              <a:rPr lang="ar-IQ" smtClean="0"/>
              <a:t>21 تشرين الأول، 14</a:t>
            </a:fld>
            <a:endParaRPr lang="ar-IQ"/>
          </a:p>
        </p:txBody>
      </p:sp>
      <p:sp>
        <p:nvSpPr>
          <p:cNvPr id="5" name="Footer Placeholder 4"/>
          <p:cNvSpPr>
            <a:spLocks noGrp="1"/>
          </p:cNvSpPr>
          <p:nvPr>
            <p:ph type="ftr" sz="quarter" idx="11"/>
          </p:nvPr>
        </p:nvSpPr>
        <p:spPr/>
        <p:txBody>
          <a:bodyPr/>
          <a:lstStyle/>
          <a:p>
            <a:r>
              <a:rPr lang="en-US" smtClean="0"/>
              <a:t>Al-Madena copy</a:t>
            </a:r>
            <a:endParaRPr lang="ar-IQ"/>
          </a:p>
        </p:txBody>
      </p:sp>
      <p:sp>
        <p:nvSpPr>
          <p:cNvPr id="6" name="Slide Number Placeholder 5"/>
          <p:cNvSpPr>
            <a:spLocks noGrp="1"/>
          </p:cNvSpPr>
          <p:nvPr>
            <p:ph type="sldNum" sz="quarter" idx="12"/>
          </p:nvPr>
        </p:nvSpPr>
        <p:spPr/>
        <p:txBody>
          <a:bodyPr/>
          <a:lstStyle/>
          <a:p>
            <a:fld id="{9FDF092B-14AD-428A-A05B-3AF30895D909}" type="slidenum">
              <a:rPr lang="ar-IQ" smtClean="0"/>
              <a:t>‹#›</a:t>
            </a:fld>
            <a:endParaRPr lang="ar-IQ"/>
          </a:p>
        </p:txBody>
      </p:sp>
    </p:spTree>
    <p:extLst>
      <p:ext uri="{BB962C8B-B14F-4D97-AF65-F5344CB8AC3E}">
        <p14:creationId xmlns:p14="http://schemas.microsoft.com/office/powerpoint/2010/main" val="122946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A7AF2FB-B5E6-4548-9953-46364D8247CE}" type="datetime8">
              <a:rPr lang="ar-IQ" smtClean="0"/>
              <a:t>21 تشرين الأول، 14</a:t>
            </a:fld>
            <a:endParaRPr lang="ar-IQ"/>
          </a:p>
        </p:txBody>
      </p:sp>
      <p:sp>
        <p:nvSpPr>
          <p:cNvPr id="5" name="Footer Placeholder 4"/>
          <p:cNvSpPr>
            <a:spLocks noGrp="1"/>
          </p:cNvSpPr>
          <p:nvPr>
            <p:ph type="ftr" sz="quarter" idx="11"/>
          </p:nvPr>
        </p:nvSpPr>
        <p:spPr/>
        <p:txBody>
          <a:bodyPr/>
          <a:lstStyle/>
          <a:p>
            <a:r>
              <a:rPr lang="en-US" smtClean="0"/>
              <a:t>Al-Madena copy</a:t>
            </a:r>
            <a:endParaRPr lang="ar-IQ"/>
          </a:p>
        </p:txBody>
      </p:sp>
      <p:sp>
        <p:nvSpPr>
          <p:cNvPr id="6" name="Slide Number Placeholder 5"/>
          <p:cNvSpPr>
            <a:spLocks noGrp="1"/>
          </p:cNvSpPr>
          <p:nvPr>
            <p:ph type="sldNum" sz="quarter" idx="12"/>
          </p:nvPr>
        </p:nvSpPr>
        <p:spPr/>
        <p:txBody>
          <a:bodyPr/>
          <a:lstStyle/>
          <a:p>
            <a:fld id="{9FDF092B-14AD-428A-A05B-3AF30895D909}" type="slidenum">
              <a:rPr lang="ar-IQ" smtClean="0"/>
              <a:t>‹#›</a:t>
            </a:fld>
            <a:endParaRPr lang="ar-IQ"/>
          </a:p>
        </p:txBody>
      </p:sp>
    </p:spTree>
    <p:extLst>
      <p:ext uri="{BB962C8B-B14F-4D97-AF65-F5344CB8AC3E}">
        <p14:creationId xmlns:p14="http://schemas.microsoft.com/office/powerpoint/2010/main" val="1206107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7D7116-7D0F-4747-AAFC-B700C38BE8DB}" type="datetime8">
              <a:rPr lang="ar-IQ" smtClean="0"/>
              <a:t>21 تشرين الأول، 14</a:t>
            </a:fld>
            <a:endParaRPr lang="ar-IQ"/>
          </a:p>
        </p:txBody>
      </p:sp>
      <p:sp>
        <p:nvSpPr>
          <p:cNvPr id="5" name="Footer Placeholder 4"/>
          <p:cNvSpPr>
            <a:spLocks noGrp="1"/>
          </p:cNvSpPr>
          <p:nvPr>
            <p:ph type="ftr" sz="quarter" idx="11"/>
          </p:nvPr>
        </p:nvSpPr>
        <p:spPr/>
        <p:txBody>
          <a:bodyPr/>
          <a:lstStyle/>
          <a:p>
            <a:r>
              <a:rPr lang="en-US" smtClean="0"/>
              <a:t>Al-Madena copy</a:t>
            </a:r>
            <a:endParaRPr lang="ar-IQ"/>
          </a:p>
        </p:txBody>
      </p:sp>
      <p:sp>
        <p:nvSpPr>
          <p:cNvPr id="6" name="Slide Number Placeholder 5"/>
          <p:cNvSpPr>
            <a:spLocks noGrp="1"/>
          </p:cNvSpPr>
          <p:nvPr>
            <p:ph type="sldNum" sz="quarter" idx="12"/>
          </p:nvPr>
        </p:nvSpPr>
        <p:spPr/>
        <p:txBody>
          <a:bodyPr/>
          <a:lstStyle/>
          <a:p>
            <a:fld id="{9FDF092B-14AD-428A-A05B-3AF30895D909}" type="slidenum">
              <a:rPr lang="ar-IQ" smtClean="0"/>
              <a:t>‹#›</a:t>
            </a:fld>
            <a:endParaRPr lang="ar-IQ"/>
          </a:p>
        </p:txBody>
      </p:sp>
    </p:spTree>
    <p:extLst>
      <p:ext uri="{BB962C8B-B14F-4D97-AF65-F5344CB8AC3E}">
        <p14:creationId xmlns:p14="http://schemas.microsoft.com/office/powerpoint/2010/main" val="1171339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63F46346-3B0E-4826-9009-51DACF0786A8}" type="datetime8">
              <a:rPr lang="ar-IQ" smtClean="0"/>
              <a:t>21 تشرين الأول، 14</a:t>
            </a:fld>
            <a:endParaRPr lang="ar-IQ"/>
          </a:p>
        </p:txBody>
      </p:sp>
      <p:sp>
        <p:nvSpPr>
          <p:cNvPr id="6" name="Footer Placeholder 5"/>
          <p:cNvSpPr>
            <a:spLocks noGrp="1"/>
          </p:cNvSpPr>
          <p:nvPr>
            <p:ph type="ftr" sz="quarter" idx="11"/>
          </p:nvPr>
        </p:nvSpPr>
        <p:spPr/>
        <p:txBody>
          <a:bodyPr/>
          <a:lstStyle/>
          <a:p>
            <a:r>
              <a:rPr lang="en-US" smtClean="0"/>
              <a:t>Al-Madena copy</a:t>
            </a:r>
            <a:endParaRPr lang="ar-IQ"/>
          </a:p>
        </p:txBody>
      </p:sp>
      <p:sp>
        <p:nvSpPr>
          <p:cNvPr id="7" name="Slide Number Placeholder 6"/>
          <p:cNvSpPr>
            <a:spLocks noGrp="1"/>
          </p:cNvSpPr>
          <p:nvPr>
            <p:ph type="sldNum" sz="quarter" idx="12"/>
          </p:nvPr>
        </p:nvSpPr>
        <p:spPr/>
        <p:txBody>
          <a:bodyPr/>
          <a:lstStyle/>
          <a:p>
            <a:fld id="{9FDF092B-14AD-428A-A05B-3AF30895D909}" type="slidenum">
              <a:rPr lang="ar-IQ" smtClean="0"/>
              <a:t>‹#›</a:t>
            </a:fld>
            <a:endParaRPr lang="ar-IQ"/>
          </a:p>
        </p:txBody>
      </p:sp>
    </p:spTree>
    <p:extLst>
      <p:ext uri="{BB962C8B-B14F-4D97-AF65-F5344CB8AC3E}">
        <p14:creationId xmlns:p14="http://schemas.microsoft.com/office/powerpoint/2010/main" val="919789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F7D75DA-E4C4-47AB-BA66-FD1A6809DC2B}" type="datetime8">
              <a:rPr lang="ar-IQ" smtClean="0"/>
              <a:t>21 تشرين الأول، 14</a:t>
            </a:fld>
            <a:endParaRPr lang="ar-IQ"/>
          </a:p>
        </p:txBody>
      </p:sp>
      <p:sp>
        <p:nvSpPr>
          <p:cNvPr id="8" name="Footer Placeholder 7"/>
          <p:cNvSpPr>
            <a:spLocks noGrp="1"/>
          </p:cNvSpPr>
          <p:nvPr>
            <p:ph type="ftr" sz="quarter" idx="11"/>
          </p:nvPr>
        </p:nvSpPr>
        <p:spPr/>
        <p:txBody>
          <a:bodyPr/>
          <a:lstStyle/>
          <a:p>
            <a:r>
              <a:rPr lang="en-US" smtClean="0"/>
              <a:t>Al-Madena copy</a:t>
            </a:r>
            <a:endParaRPr lang="ar-IQ"/>
          </a:p>
        </p:txBody>
      </p:sp>
      <p:sp>
        <p:nvSpPr>
          <p:cNvPr id="9" name="Slide Number Placeholder 8"/>
          <p:cNvSpPr>
            <a:spLocks noGrp="1"/>
          </p:cNvSpPr>
          <p:nvPr>
            <p:ph type="sldNum" sz="quarter" idx="12"/>
          </p:nvPr>
        </p:nvSpPr>
        <p:spPr/>
        <p:txBody>
          <a:bodyPr/>
          <a:lstStyle/>
          <a:p>
            <a:fld id="{9FDF092B-14AD-428A-A05B-3AF30895D909}" type="slidenum">
              <a:rPr lang="ar-IQ" smtClean="0"/>
              <a:t>‹#›</a:t>
            </a:fld>
            <a:endParaRPr lang="ar-IQ"/>
          </a:p>
        </p:txBody>
      </p:sp>
    </p:spTree>
    <p:extLst>
      <p:ext uri="{BB962C8B-B14F-4D97-AF65-F5344CB8AC3E}">
        <p14:creationId xmlns:p14="http://schemas.microsoft.com/office/powerpoint/2010/main" val="308216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8E0D43CD-B62A-495E-BE45-D42CA90BC0B4}" type="datetime8">
              <a:rPr lang="ar-IQ" smtClean="0"/>
              <a:t>21 تشرين الأول، 14</a:t>
            </a:fld>
            <a:endParaRPr lang="ar-IQ"/>
          </a:p>
        </p:txBody>
      </p:sp>
      <p:sp>
        <p:nvSpPr>
          <p:cNvPr id="4" name="Footer Placeholder 3"/>
          <p:cNvSpPr>
            <a:spLocks noGrp="1"/>
          </p:cNvSpPr>
          <p:nvPr>
            <p:ph type="ftr" sz="quarter" idx="11"/>
          </p:nvPr>
        </p:nvSpPr>
        <p:spPr/>
        <p:txBody>
          <a:bodyPr/>
          <a:lstStyle/>
          <a:p>
            <a:r>
              <a:rPr lang="en-US" smtClean="0"/>
              <a:t>Al-Madena copy</a:t>
            </a:r>
            <a:endParaRPr lang="ar-IQ"/>
          </a:p>
        </p:txBody>
      </p:sp>
      <p:sp>
        <p:nvSpPr>
          <p:cNvPr id="5" name="Slide Number Placeholder 4"/>
          <p:cNvSpPr>
            <a:spLocks noGrp="1"/>
          </p:cNvSpPr>
          <p:nvPr>
            <p:ph type="sldNum" sz="quarter" idx="12"/>
          </p:nvPr>
        </p:nvSpPr>
        <p:spPr/>
        <p:txBody>
          <a:bodyPr/>
          <a:lstStyle/>
          <a:p>
            <a:fld id="{9FDF092B-14AD-428A-A05B-3AF30895D909}" type="slidenum">
              <a:rPr lang="ar-IQ" smtClean="0"/>
              <a:t>‹#›</a:t>
            </a:fld>
            <a:endParaRPr lang="ar-IQ"/>
          </a:p>
        </p:txBody>
      </p:sp>
    </p:spTree>
    <p:extLst>
      <p:ext uri="{BB962C8B-B14F-4D97-AF65-F5344CB8AC3E}">
        <p14:creationId xmlns:p14="http://schemas.microsoft.com/office/powerpoint/2010/main" val="2871126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0FE51A-6409-459A-A894-6EA5619BF2DF}" type="datetime8">
              <a:rPr lang="ar-IQ" smtClean="0"/>
              <a:t>21 تشرين الأول، 14</a:t>
            </a:fld>
            <a:endParaRPr lang="ar-IQ"/>
          </a:p>
        </p:txBody>
      </p:sp>
      <p:sp>
        <p:nvSpPr>
          <p:cNvPr id="3" name="Footer Placeholder 2"/>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a:t>
            </a:fld>
            <a:endParaRPr lang="ar-IQ"/>
          </a:p>
        </p:txBody>
      </p:sp>
    </p:spTree>
    <p:extLst>
      <p:ext uri="{BB962C8B-B14F-4D97-AF65-F5344CB8AC3E}">
        <p14:creationId xmlns:p14="http://schemas.microsoft.com/office/powerpoint/2010/main" val="2515331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1BAE76-3340-48B2-9951-ACCB0CE2819E}" type="datetime8">
              <a:rPr lang="ar-IQ" smtClean="0"/>
              <a:t>21 تشرين الأول، 14</a:t>
            </a:fld>
            <a:endParaRPr lang="ar-IQ"/>
          </a:p>
        </p:txBody>
      </p:sp>
      <p:sp>
        <p:nvSpPr>
          <p:cNvPr id="6" name="Footer Placeholder 5"/>
          <p:cNvSpPr>
            <a:spLocks noGrp="1"/>
          </p:cNvSpPr>
          <p:nvPr>
            <p:ph type="ftr" sz="quarter" idx="11"/>
          </p:nvPr>
        </p:nvSpPr>
        <p:spPr/>
        <p:txBody>
          <a:bodyPr/>
          <a:lstStyle/>
          <a:p>
            <a:r>
              <a:rPr lang="en-US" smtClean="0"/>
              <a:t>Al-Madena copy</a:t>
            </a:r>
            <a:endParaRPr lang="ar-IQ"/>
          </a:p>
        </p:txBody>
      </p:sp>
      <p:sp>
        <p:nvSpPr>
          <p:cNvPr id="7" name="Slide Number Placeholder 6"/>
          <p:cNvSpPr>
            <a:spLocks noGrp="1"/>
          </p:cNvSpPr>
          <p:nvPr>
            <p:ph type="sldNum" sz="quarter" idx="12"/>
          </p:nvPr>
        </p:nvSpPr>
        <p:spPr/>
        <p:txBody>
          <a:bodyPr/>
          <a:lstStyle/>
          <a:p>
            <a:fld id="{9FDF092B-14AD-428A-A05B-3AF30895D909}" type="slidenum">
              <a:rPr lang="ar-IQ" smtClean="0"/>
              <a:t>‹#›</a:t>
            </a:fld>
            <a:endParaRPr lang="ar-IQ"/>
          </a:p>
        </p:txBody>
      </p:sp>
    </p:spTree>
    <p:extLst>
      <p:ext uri="{BB962C8B-B14F-4D97-AF65-F5344CB8AC3E}">
        <p14:creationId xmlns:p14="http://schemas.microsoft.com/office/powerpoint/2010/main" val="3038724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D2A92C-F44B-457A-9348-E3C166EE8413}" type="datetime8">
              <a:rPr lang="ar-IQ" smtClean="0"/>
              <a:t>21 تشرين الأول، 14</a:t>
            </a:fld>
            <a:endParaRPr lang="ar-IQ"/>
          </a:p>
        </p:txBody>
      </p:sp>
      <p:sp>
        <p:nvSpPr>
          <p:cNvPr id="6" name="Footer Placeholder 5"/>
          <p:cNvSpPr>
            <a:spLocks noGrp="1"/>
          </p:cNvSpPr>
          <p:nvPr>
            <p:ph type="ftr" sz="quarter" idx="11"/>
          </p:nvPr>
        </p:nvSpPr>
        <p:spPr/>
        <p:txBody>
          <a:bodyPr/>
          <a:lstStyle/>
          <a:p>
            <a:r>
              <a:rPr lang="en-US" smtClean="0"/>
              <a:t>Al-Madena copy</a:t>
            </a:r>
            <a:endParaRPr lang="ar-IQ"/>
          </a:p>
        </p:txBody>
      </p:sp>
      <p:sp>
        <p:nvSpPr>
          <p:cNvPr id="7" name="Slide Number Placeholder 6"/>
          <p:cNvSpPr>
            <a:spLocks noGrp="1"/>
          </p:cNvSpPr>
          <p:nvPr>
            <p:ph type="sldNum" sz="quarter" idx="12"/>
          </p:nvPr>
        </p:nvSpPr>
        <p:spPr/>
        <p:txBody>
          <a:bodyPr/>
          <a:lstStyle/>
          <a:p>
            <a:fld id="{9FDF092B-14AD-428A-A05B-3AF30895D909}" type="slidenum">
              <a:rPr lang="ar-IQ" smtClean="0"/>
              <a:t>‹#›</a:t>
            </a:fld>
            <a:endParaRPr lang="ar-IQ"/>
          </a:p>
        </p:txBody>
      </p:sp>
    </p:spTree>
    <p:extLst>
      <p:ext uri="{BB962C8B-B14F-4D97-AF65-F5344CB8AC3E}">
        <p14:creationId xmlns:p14="http://schemas.microsoft.com/office/powerpoint/2010/main" val="2215893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B5331A7-D605-41B7-B295-E76EF1014563}" type="datetime8">
              <a:rPr lang="ar-IQ" smtClean="0"/>
              <a:t>21 تشرين الأول، 14</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en-US" smtClean="0"/>
              <a:t>Al-Madena copy</a:t>
            </a:r>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FDF092B-14AD-428A-A05B-3AF30895D909}" type="slidenum">
              <a:rPr lang="ar-IQ" smtClean="0"/>
              <a:t>‹#›</a:t>
            </a:fld>
            <a:endParaRPr lang="ar-IQ"/>
          </a:p>
        </p:txBody>
      </p:sp>
    </p:spTree>
    <p:extLst>
      <p:ext uri="{BB962C8B-B14F-4D97-AF65-F5344CB8AC3E}">
        <p14:creationId xmlns:p14="http://schemas.microsoft.com/office/powerpoint/2010/main" val="154385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92696"/>
            <a:ext cx="7772400" cy="2666727"/>
          </a:xfrm>
        </p:spPr>
        <p:txBody>
          <a:bodyPr>
            <a:normAutofit/>
          </a:bodyPr>
          <a:lstStyle/>
          <a:p>
            <a:r>
              <a:rPr lang="en-US" sz="9600" b="1" dirty="0" smtClean="0"/>
              <a:t>stoma</a:t>
            </a:r>
            <a:endParaRPr lang="ar-IQ" sz="9600" b="1" dirty="0"/>
          </a:p>
        </p:txBody>
      </p:sp>
      <p:sp>
        <p:nvSpPr>
          <p:cNvPr id="3" name="Rectangle 2"/>
          <p:cNvSpPr/>
          <p:nvPr/>
        </p:nvSpPr>
        <p:spPr>
          <a:xfrm>
            <a:off x="2267744" y="3356992"/>
            <a:ext cx="4788490" cy="1200329"/>
          </a:xfrm>
          <a:prstGeom prst="rect">
            <a:avLst/>
          </a:prstGeom>
        </p:spPr>
        <p:txBody>
          <a:bodyPr wrap="none">
            <a:spAutoFit/>
          </a:bodyPr>
          <a:lstStyle/>
          <a:p>
            <a:r>
              <a:rPr lang="ar-IQ" sz="7200" b="1" dirty="0" smtClean="0">
                <a:solidFill>
                  <a:prstClr val="black"/>
                </a:solidFill>
                <a:ea typeface="+mj-ea"/>
                <a:cs typeface="+mj-cs"/>
              </a:rPr>
              <a:t>د.طارق العبيدي</a:t>
            </a:r>
            <a:endParaRPr lang="ar-IQ" sz="1200" dirty="0"/>
          </a:p>
        </p:txBody>
      </p:sp>
      <p:sp>
        <p:nvSpPr>
          <p:cNvPr id="4" name="Footer Placeholder 3"/>
          <p:cNvSpPr>
            <a:spLocks noGrp="1"/>
          </p:cNvSpPr>
          <p:nvPr>
            <p:ph type="ftr" sz="quarter" idx="11"/>
          </p:nvPr>
        </p:nvSpPr>
        <p:spPr/>
        <p:txBody>
          <a:bodyPr/>
          <a:lstStyle/>
          <a:p>
            <a:r>
              <a:rPr lang="en-US" smtClean="0"/>
              <a:t>Al-Madena copy</a:t>
            </a:r>
            <a:endParaRPr lang="ar-IQ"/>
          </a:p>
        </p:txBody>
      </p:sp>
      <p:sp>
        <p:nvSpPr>
          <p:cNvPr id="5" name="Slide Number Placeholder 4"/>
          <p:cNvSpPr>
            <a:spLocks noGrp="1"/>
          </p:cNvSpPr>
          <p:nvPr>
            <p:ph type="sldNum" sz="quarter" idx="12"/>
          </p:nvPr>
        </p:nvSpPr>
        <p:spPr/>
        <p:txBody>
          <a:bodyPr/>
          <a:lstStyle/>
          <a:p>
            <a:fld id="{9FDF092B-14AD-428A-A05B-3AF30895D909}" type="slidenum">
              <a:rPr lang="ar-IQ" smtClean="0"/>
              <a:t>1</a:t>
            </a:fld>
            <a:endParaRPr lang="ar-IQ"/>
          </a:p>
        </p:txBody>
      </p:sp>
    </p:spTree>
    <p:extLst>
      <p:ext uri="{BB962C8B-B14F-4D97-AF65-F5344CB8AC3E}">
        <p14:creationId xmlns:p14="http://schemas.microsoft.com/office/powerpoint/2010/main" val="3497370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832648"/>
          </a:xfrm>
        </p:spPr>
        <p:txBody>
          <a:bodyPr>
            <a:normAutofit fontScale="92500" lnSpcReduction="10000"/>
          </a:bodyPr>
          <a:lstStyle/>
          <a:p>
            <a:pPr algn="just" rtl="0"/>
            <a:r>
              <a:rPr lang="en-US" sz="4000" b="1" dirty="0"/>
              <a:t>to prevent fecal peritonitis developing after traumatic injury to the colon or rectum, or top facilitate the operation of a high anal fistula. </a:t>
            </a:r>
            <a:endParaRPr lang="en-US" sz="4000" b="1" dirty="0" smtClean="0"/>
          </a:p>
          <a:p>
            <a:pPr algn="just" rtl="0"/>
            <a:r>
              <a:rPr lang="en-US" sz="4000" b="1" dirty="0" smtClean="0"/>
              <a:t>Injury to colon should not be sutured immediately as small bowel , colostomy should be done for many reasons that the blood supply of large bowel is not abounding like small bowel</a:t>
            </a:r>
            <a:r>
              <a:rPr lang="en-US" sz="3600" b="1" dirty="0" smtClean="0"/>
              <a:t>, </a:t>
            </a:r>
            <a:endParaRPr lang="ar-IQ" sz="36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10</a:t>
            </a:fld>
            <a:endParaRPr lang="ar-IQ"/>
          </a:p>
        </p:txBody>
      </p:sp>
    </p:spTree>
    <p:extLst>
      <p:ext uri="{BB962C8B-B14F-4D97-AF65-F5344CB8AC3E}">
        <p14:creationId xmlns:p14="http://schemas.microsoft.com/office/powerpoint/2010/main" val="3262602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rtl="0"/>
            <a:r>
              <a:rPr lang="en-US" sz="3600" b="1" dirty="0" smtClean="0"/>
              <a:t>Heavy loaded with bacteria, containing solid material might threaten the suture line, but in special situation it can be sutured immediately in trauma to colon in following situations , if the injury to right side of colon, if the injury with in six hours,</a:t>
            </a:r>
            <a:endParaRPr lang="ar-IQ" sz="36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11</a:t>
            </a:fld>
            <a:endParaRPr lang="ar-IQ"/>
          </a:p>
        </p:txBody>
      </p:sp>
    </p:spTree>
    <p:extLst>
      <p:ext uri="{BB962C8B-B14F-4D97-AF65-F5344CB8AC3E}">
        <p14:creationId xmlns:p14="http://schemas.microsoft.com/office/powerpoint/2010/main" val="2507415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algn="just" rtl="0"/>
            <a:r>
              <a:rPr lang="en-US" dirty="0"/>
              <a:t>, </a:t>
            </a:r>
            <a:r>
              <a:rPr lang="en-US" sz="3600" b="1" dirty="0"/>
              <a:t>if the peritoneum is not contaminated (not soiled ) with feces, if the patient is not present with shock, and if the injury is single not multiple (not associated with liver or spleen) and lastly if the injury is less than one cm in colon .</a:t>
            </a:r>
            <a:endParaRPr lang="ar-IQ" sz="3600" b="1" dirty="0"/>
          </a:p>
          <a:p>
            <a:pPr algn="l" rtl="0"/>
            <a:endParaRPr lang="ar-IQ"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12</a:t>
            </a:fld>
            <a:endParaRPr lang="ar-IQ"/>
          </a:p>
        </p:txBody>
      </p:sp>
    </p:spTree>
    <p:extLst>
      <p:ext uri="{BB962C8B-B14F-4D97-AF65-F5344CB8AC3E}">
        <p14:creationId xmlns:p14="http://schemas.microsoft.com/office/powerpoint/2010/main" val="346609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marL="0" indent="0" algn="just" rtl="0">
              <a:buNone/>
            </a:pPr>
            <a:endParaRPr lang="en-US" dirty="0" smtClean="0"/>
          </a:p>
          <a:p>
            <a:pPr algn="just" rtl="0"/>
            <a:r>
              <a:rPr lang="en-US" dirty="0" smtClean="0"/>
              <a:t> </a:t>
            </a:r>
            <a:r>
              <a:rPr lang="en-US" sz="4000" b="1" dirty="0"/>
              <a:t>A temporary colostomy is made by bringing a loop of bowel to the surface of the skin  called loop colostomy. When firm adhesion of colostomy to the abdominal wall has been taken after 7 days. </a:t>
            </a:r>
            <a:endParaRPr lang="ar-IQ" sz="40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13</a:t>
            </a:fld>
            <a:endParaRPr lang="ar-IQ"/>
          </a:p>
        </p:txBody>
      </p:sp>
    </p:spTree>
    <p:extLst>
      <p:ext uri="{BB962C8B-B14F-4D97-AF65-F5344CB8AC3E}">
        <p14:creationId xmlns:p14="http://schemas.microsoft.com/office/powerpoint/2010/main" val="2323554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620688"/>
            <a:ext cx="5904656"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14</a:t>
            </a:fld>
            <a:endParaRPr lang="ar-IQ"/>
          </a:p>
        </p:txBody>
      </p:sp>
    </p:spTree>
    <p:extLst>
      <p:ext uri="{BB962C8B-B14F-4D97-AF65-F5344CB8AC3E}">
        <p14:creationId xmlns:p14="http://schemas.microsoft.com/office/powerpoint/2010/main" val="3458537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algn="just" rtl="0"/>
            <a:r>
              <a:rPr lang="en-US" sz="4000" b="1" dirty="0"/>
              <a:t>A loop of colon can be most easily brought to the surface by using large bowel which has mesentery , most loop colostomy are made in the transverse colon</a:t>
            </a:r>
            <a:r>
              <a:rPr lang="en-US" sz="4000" b="1" dirty="0" smtClean="0">
                <a:effectLst/>
              </a:rPr>
              <a:t> </a:t>
            </a:r>
            <a:r>
              <a:rPr lang="en-US" sz="4000" b="1" dirty="0"/>
              <a:t>and if the disease involve the left side of colon ,the right half of the transverse colon is preferred.</a:t>
            </a:r>
            <a:endParaRPr lang="ar-IQ" sz="40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15</a:t>
            </a:fld>
            <a:endParaRPr lang="ar-IQ"/>
          </a:p>
        </p:txBody>
      </p:sp>
    </p:spTree>
    <p:extLst>
      <p:ext uri="{BB962C8B-B14F-4D97-AF65-F5344CB8AC3E}">
        <p14:creationId xmlns:p14="http://schemas.microsoft.com/office/powerpoint/2010/main" val="49140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2" y="1052736"/>
            <a:ext cx="4248472"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16</a:t>
            </a:fld>
            <a:endParaRPr lang="ar-IQ"/>
          </a:p>
        </p:txBody>
      </p:sp>
    </p:spTree>
    <p:extLst>
      <p:ext uri="{BB962C8B-B14F-4D97-AF65-F5344CB8AC3E}">
        <p14:creationId xmlns:p14="http://schemas.microsoft.com/office/powerpoint/2010/main" val="3053047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55776" y="1556792"/>
            <a:ext cx="5040559"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17</a:t>
            </a:fld>
            <a:endParaRPr lang="ar-IQ"/>
          </a:p>
        </p:txBody>
      </p:sp>
    </p:spTree>
    <p:extLst>
      <p:ext uri="{BB962C8B-B14F-4D97-AF65-F5344CB8AC3E}">
        <p14:creationId xmlns:p14="http://schemas.microsoft.com/office/powerpoint/2010/main" val="3199585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40" y="1340768"/>
            <a:ext cx="5832648"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18</a:t>
            </a:fld>
            <a:endParaRPr lang="ar-IQ"/>
          </a:p>
        </p:txBody>
      </p:sp>
    </p:spTree>
    <p:extLst>
      <p:ext uri="{BB962C8B-B14F-4D97-AF65-F5344CB8AC3E}">
        <p14:creationId xmlns:p14="http://schemas.microsoft.com/office/powerpoint/2010/main" val="2995304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764704"/>
            <a:ext cx="6336703" cy="48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19</a:t>
            </a:fld>
            <a:endParaRPr lang="ar-IQ"/>
          </a:p>
        </p:txBody>
      </p:sp>
    </p:spTree>
    <p:extLst>
      <p:ext uri="{BB962C8B-B14F-4D97-AF65-F5344CB8AC3E}">
        <p14:creationId xmlns:p14="http://schemas.microsoft.com/office/powerpoint/2010/main" val="409910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lgn="just" rtl="0"/>
            <a:r>
              <a:rPr lang="en-US" sz="4000" b="1" dirty="0"/>
              <a:t>Colostomy: is an artificial opening made in to large bowel in order to divert </a:t>
            </a:r>
            <a:r>
              <a:rPr lang="en-US" sz="4000" b="1" dirty="0" smtClean="0"/>
              <a:t>feces </a:t>
            </a:r>
            <a:r>
              <a:rPr lang="en-US" sz="4000" b="1" dirty="0"/>
              <a:t>and flatus to the exterior where they may be collected in an adhesive bag. It is classified in to temporary and permanent.</a:t>
            </a:r>
          </a:p>
          <a:p>
            <a:pPr algn="l" rtl="0"/>
            <a:endParaRPr lang="ar-IQ"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2</a:t>
            </a:fld>
            <a:endParaRPr lang="ar-IQ"/>
          </a:p>
        </p:txBody>
      </p:sp>
    </p:spTree>
    <p:extLst>
      <p:ext uri="{BB962C8B-B14F-4D97-AF65-F5344CB8AC3E}">
        <p14:creationId xmlns:p14="http://schemas.microsoft.com/office/powerpoint/2010/main" val="1934977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1484784"/>
            <a:ext cx="5256584"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20</a:t>
            </a:fld>
            <a:endParaRPr lang="ar-IQ"/>
          </a:p>
        </p:txBody>
      </p:sp>
    </p:spTree>
    <p:extLst>
      <p:ext uri="{BB962C8B-B14F-4D97-AF65-F5344CB8AC3E}">
        <p14:creationId xmlns:p14="http://schemas.microsoft.com/office/powerpoint/2010/main" val="414976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C:\Users\User\Desktop\stoma\images (2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9792" y="980728"/>
            <a:ext cx="4896543" cy="4392488"/>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21</a:t>
            </a:fld>
            <a:endParaRPr lang="ar-IQ"/>
          </a:p>
        </p:txBody>
      </p:sp>
    </p:spTree>
    <p:extLst>
      <p:ext uri="{BB962C8B-B14F-4D97-AF65-F5344CB8AC3E}">
        <p14:creationId xmlns:p14="http://schemas.microsoft.com/office/powerpoint/2010/main" val="3715719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User\Desktop\stoma\images (2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83768" y="980728"/>
            <a:ext cx="5184576" cy="4320480"/>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22</a:t>
            </a:fld>
            <a:endParaRPr lang="ar-IQ"/>
          </a:p>
        </p:txBody>
      </p:sp>
    </p:spTree>
    <p:extLst>
      <p:ext uri="{BB962C8B-B14F-4D97-AF65-F5344CB8AC3E}">
        <p14:creationId xmlns:p14="http://schemas.microsoft.com/office/powerpoint/2010/main" val="2642128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algn="just" rtl="0"/>
            <a:r>
              <a:rPr lang="en-US" sz="4000" b="1" dirty="0"/>
              <a:t>Also the sigmoid colon is suitable for loop colostomy for the disease of the pelvic colon and rectum. After the distal obstruction is relieved ,colostomy is closed in 2 months.</a:t>
            </a:r>
            <a:endParaRPr lang="ar-IQ" sz="40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23</a:t>
            </a:fld>
            <a:endParaRPr lang="ar-IQ"/>
          </a:p>
        </p:txBody>
      </p:sp>
    </p:spTree>
    <p:extLst>
      <p:ext uri="{BB962C8B-B14F-4D97-AF65-F5344CB8AC3E}">
        <p14:creationId xmlns:p14="http://schemas.microsoft.com/office/powerpoint/2010/main" val="1272474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lgn="just" rtl="0"/>
            <a:r>
              <a:rPr lang="en-US" sz="4000" b="1" dirty="0"/>
              <a:t>Double barreled colostomy: it designed to do absolute diversion of the content of colon to out side by making tow opening on the skin on called proximal colostomy and the other is called mucous fistula.</a:t>
            </a:r>
          </a:p>
          <a:p>
            <a:pPr algn="l" rtl="0"/>
            <a:endParaRPr lang="ar-IQ"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24</a:t>
            </a:fld>
            <a:endParaRPr lang="ar-IQ"/>
          </a:p>
        </p:txBody>
      </p:sp>
    </p:spTree>
    <p:extLst>
      <p:ext uri="{BB962C8B-B14F-4D97-AF65-F5344CB8AC3E}">
        <p14:creationId xmlns:p14="http://schemas.microsoft.com/office/powerpoint/2010/main" val="2594756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980728"/>
            <a:ext cx="7560840"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25</a:t>
            </a:fld>
            <a:endParaRPr lang="ar-IQ"/>
          </a:p>
        </p:txBody>
      </p:sp>
    </p:spTree>
    <p:extLst>
      <p:ext uri="{BB962C8B-B14F-4D97-AF65-F5344CB8AC3E}">
        <p14:creationId xmlns:p14="http://schemas.microsoft.com/office/powerpoint/2010/main" val="24116414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algn="just" rtl="0"/>
            <a:r>
              <a:rPr lang="en-US" sz="4000" b="1" dirty="0"/>
              <a:t>Hartmann colostomy: done by complete cut of the colon taking the proximal one to colostomy and the distal one is completely closed by suturing it and left in side the abdomen , this done in area of small mesentery to do loop colostomy.</a:t>
            </a:r>
          </a:p>
          <a:p>
            <a:pPr algn="l" rtl="0"/>
            <a:endParaRPr lang="ar-IQ"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26</a:t>
            </a:fld>
            <a:endParaRPr lang="ar-IQ"/>
          </a:p>
        </p:txBody>
      </p:sp>
    </p:spTree>
    <p:extLst>
      <p:ext uri="{BB962C8B-B14F-4D97-AF65-F5344CB8AC3E}">
        <p14:creationId xmlns:p14="http://schemas.microsoft.com/office/powerpoint/2010/main" val="3389620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11760" y="1268760"/>
            <a:ext cx="4320480" cy="468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27</a:t>
            </a:fld>
            <a:endParaRPr lang="ar-IQ"/>
          </a:p>
        </p:txBody>
      </p:sp>
    </p:spTree>
    <p:extLst>
      <p:ext uri="{BB962C8B-B14F-4D97-AF65-F5344CB8AC3E}">
        <p14:creationId xmlns:p14="http://schemas.microsoft.com/office/powerpoint/2010/main" val="1868754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Autofit/>
          </a:bodyPr>
          <a:lstStyle/>
          <a:p>
            <a:pPr algn="just" rtl="0"/>
            <a:r>
              <a:rPr lang="en-US" sz="4000" b="1" dirty="0"/>
              <a:t>Permanent colostomy: this usually formed after excision of the rectum for carcinoma by </a:t>
            </a:r>
            <a:r>
              <a:rPr lang="en-US" sz="4000" b="1" dirty="0" err="1"/>
              <a:t>abdomino-prineal</a:t>
            </a:r>
            <a:r>
              <a:rPr lang="en-US" sz="4000" b="1" dirty="0"/>
              <a:t> resection. It is formed by bringing the distal end as end colostomy of the divided colon to the surface of the left iliac fossa where it is stitched in place immediately by sutures placed between the colonic margin and the surrounding skin. </a:t>
            </a:r>
            <a:endParaRPr lang="ar-IQ" sz="40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28</a:t>
            </a:fld>
            <a:endParaRPr lang="ar-IQ"/>
          </a:p>
        </p:txBody>
      </p:sp>
    </p:spTree>
    <p:extLst>
      <p:ext uri="{BB962C8B-B14F-4D97-AF65-F5344CB8AC3E}">
        <p14:creationId xmlns:p14="http://schemas.microsoft.com/office/powerpoint/2010/main" val="42475387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algn="just" rtl="0"/>
            <a:r>
              <a:rPr lang="en-US" sz="4000" b="1" dirty="0"/>
              <a:t>The point at which the colon is brought to the surface must be carefully selected to allow colostomy bag to be applied with out impinging on the bony prominence of the anterior superior iliac spine. The best site is usually 6cm above and medial to the bony prominence. </a:t>
            </a:r>
          </a:p>
          <a:p>
            <a:pPr algn="l" rtl="0"/>
            <a:endParaRPr lang="ar-IQ"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29</a:t>
            </a:fld>
            <a:endParaRPr lang="ar-IQ"/>
          </a:p>
        </p:txBody>
      </p:sp>
    </p:spTree>
    <p:extLst>
      <p:ext uri="{BB962C8B-B14F-4D97-AF65-F5344CB8AC3E}">
        <p14:creationId xmlns:p14="http://schemas.microsoft.com/office/powerpoint/2010/main" val="1065899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95737" y="980728"/>
            <a:ext cx="4824536"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3</a:t>
            </a:fld>
            <a:endParaRPr lang="ar-IQ"/>
          </a:p>
        </p:txBody>
      </p:sp>
    </p:spTree>
    <p:extLst>
      <p:ext uri="{BB962C8B-B14F-4D97-AF65-F5344CB8AC3E}">
        <p14:creationId xmlns:p14="http://schemas.microsoft.com/office/powerpoint/2010/main" val="2225445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just" rtl="0"/>
            <a:r>
              <a:rPr lang="en-US" sz="4000" b="1" dirty="0"/>
              <a:t>Colostomy bags and appliances: feces from colostomy are collected in disposable adhesive bags. A wide range of such bags is currently available. In large hospitals ,stomas therapists and stoma clinics Are being set up to offer advise to the patients on stoma care. </a:t>
            </a:r>
            <a:endParaRPr lang="ar-IQ" sz="40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30</a:t>
            </a:fld>
            <a:endParaRPr lang="ar-IQ"/>
          </a:p>
        </p:txBody>
      </p:sp>
    </p:spTree>
    <p:extLst>
      <p:ext uri="{BB962C8B-B14F-4D97-AF65-F5344CB8AC3E}">
        <p14:creationId xmlns:p14="http://schemas.microsoft.com/office/powerpoint/2010/main" val="11962745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1720" y="764704"/>
            <a:ext cx="5184576" cy="511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31</a:t>
            </a:fld>
            <a:endParaRPr lang="ar-IQ"/>
          </a:p>
        </p:txBody>
      </p:sp>
    </p:spTree>
    <p:extLst>
      <p:ext uri="{BB962C8B-B14F-4D97-AF65-F5344CB8AC3E}">
        <p14:creationId xmlns:p14="http://schemas.microsoft.com/office/powerpoint/2010/main" val="1038541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3729" y="1124744"/>
            <a:ext cx="4896544"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32</a:t>
            </a:fld>
            <a:endParaRPr lang="ar-IQ"/>
          </a:p>
        </p:txBody>
      </p:sp>
    </p:spTree>
    <p:extLst>
      <p:ext uri="{BB962C8B-B14F-4D97-AF65-F5344CB8AC3E}">
        <p14:creationId xmlns:p14="http://schemas.microsoft.com/office/powerpoint/2010/main" val="23757713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1124744"/>
            <a:ext cx="5760640"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33</a:t>
            </a:fld>
            <a:endParaRPr lang="ar-IQ"/>
          </a:p>
        </p:txBody>
      </p:sp>
    </p:spTree>
    <p:extLst>
      <p:ext uri="{BB962C8B-B14F-4D97-AF65-F5344CB8AC3E}">
        <p14:creationId xmlns:p14="http://schemas.microsoft.com/office/powerpoint/2010/main" val="33717314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Users\User\Desktop\stoma\images (1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38512" y="1628800"/>
            <a:ext cx="3825776" cy="3744415"/>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34</a:t>
            </a:fld>
            <a:endParaRPr lang="ar-IQ"/>
          </a:p>
        </p:txBody>
      </p:sp>
    </p:spTree>
    <p:extLst>
      <p:ext uri="{BB962C8B-B14F-4D97-AF65-F5344CB8AC3E}">
        <p14:creationId xmlns:p14="http://schemas.microsoft.com/office/powerpoint/2010/main" val="5717967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Users\User\Desktop\stoma\images (2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9792" y="836712"/>
            <a:ext cx="4032448" cy="4896544"/>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35</a:t>
            </a:fld>
            <a:endParaRPr lang="ar-IQ"/>
          </a:p>
        </p:txBody>
      </p:sp>
    </p:spTree>
    <p:extLst>
      <p:ext uri="{BB962C8B-B14F-4D97-AF65-F5344CB8AC3E}">
        <p14:creationId xmlns:p14="http://schemas.microsoft.com/office/powerpoint/2010/main" val="35481402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1052736"/>
            <a:ext cx="5256584" cy="4608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36</a:t>
            </a:fld>
            <a:endParaRPr lang="ar-IQ"/>
          </a:p>
        </p:txBody>
      </p:sp>
    </p:spTree>
    <p:extLst>
      <p:ext uri="{BB962C8B-B14F-4D97-AF65-F5344CB8AC3E}">
        <p14:creationId xmlns:p14="http://schemas.microsoft.com/office/powerpoint/2010/main" val="38640678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1556792"/>
            <a:ext cx="6048672" cy="4032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37</a:t>
            </a:fld>
            <a:endParaRPr lang="ar-IQ"/>
          </a:p>
        </p:txBody>
      </p:sp>
    </p:spTree>
    <p:extLst>
      <p:ext uri="{BB962C8B-B14F-4D97-AF65-F5344CB8AC3E}">
        <p14:creationId xmlns:p14="http://schemas.microsoft.com/office/powerpoint/2010/main" val="12564292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just" rtl="0"/>
            <a:r>
              <a:rPr lang="en-US" sz="4000" b="1" dirty="0" smtClean="0"/>
              <a:t>Complications of </a:t>
            </a:r>
            <a:r>
              <a:rPr lang="en-US" sz="4000" b="1" dirty="0"/>
              <a:t>colostomy(1)psychological trauma especially in the women and in the young age group due to bad smell and sounds of air which is uncontrolled so need a medical advise about the kinds of foods to prevent smell and sounds</a:t>
            </a:r>
            <a:endParaRPr lang="ar-IQ" sz="40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38</a:t>
            </a:fld>
            <a:endParaRPr lang="ar-IQ"/>
          </a:p>
        </p:txBody>
      </p:sp>
    </p:spTree>
    <p:extLst>
      <p:ext uri="{BB962C8B-B14F-4D97-AF65-F5344CB8AC3E}">
        <p14:creationId xmlns:p14="http://schemas.microsoft.com/office/powerpoint/2010/main" val="40947325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rtl="0"/>
            <a:r>
              <a:rPr lang="en-US" sz="4000" b="1" dirty="0"/>
              <a:t>(2) prolapsed (3) retraction (4)necrosis of distal end. (5) stenosis of the orifice. (6) colostomy hernia. (7) bleeding from the margin. (8) colostomy diarrhea, this is infective enteritis respond to treatment. Colostomy with complication can be reformed by operation.</a:t>
            </a:r>
            <a:endParaRPr lang="ar-IQ" sz="40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39</a:t>
            </a:fld>
            <a:endParaRPr lang="ar-IQ"/>
          </a:p>
        </p:txBody>
      </p:sp>
    </p:spTree>
    <p:extLst>
      <p:ext uri="{BB962C8B-B14F-4D97-AF65-F5344CB8AC3E}">
        <p14:creationId xmlns:p14="http://schemas.microsoft.com/office/powerpoint/2010/main" val="2835140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2" y="908720"/>
            <a:ext cx="5184576"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4</a:t>
            </a:fld>
            <a:endParaRPr lang="ar-IQ"/>
          </a:p>
        </p:txBody>
      </p:sp>
    </p:spTree>
    <p:extLst>
      <p:ext uri="{BB962C8B-B14F-4D97-AF65-F5344CB8AC3E}">
        <p14:creationId xmlns:p14="http://schemas.microsoft.com/office/powerpoint/2010/main" val="1137506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Users\User\Desktop\stoma\images (9).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43808" y="980728"/>
            <a:ext cx="3888432" cy="4392487"/>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40</a:t>
            </a:fld>
            <a:endParaRPr lang="ar-IQ"/>
          </a:p>
        </p:txBody>
      </p:sp>
    </p:spTree>
    <p:extLst>
      <p:ext uri="{BB962C8B-B14F-4D97-AF65-F5344CB8AC3E}">
        <p14:creationId xmlns:p14="http://schemas.microsoft.com/office/powerpoint/2010/main" val="42033927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Users\User\Desktop\stoma\images (1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1974056"/>
            <a:ext cx="4968552" cy="3687192"/>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41</a:t>
            </a:fld>
            <a:endParaRPr lang="ar-IQ"/>
          </a:p>
        </p:txBody>
      </p:sp>
    </p:spTree>
    <p:extLst>
      <p:ext uri="{BB962C8B-B14F-4D97-AF65-F5344CB8AC3E}">
        <p14:creationId xmlns:p14="http://schemas.microsoft.com/office/powerpoint/2010/main" val="19498337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C:\Users\User\Desktop\stoma\images (1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11760" y="1052736"/>
            <a:ext cx="5616624" cy="4392488"/>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42</a:t>
            </a:fld>
            <a:endParaRPr lang="ar-IQ"/>
          </a:p>
        </p:txBody>
      </p:sp>
    </p:spTree>
    <p:extLst>
      <p:ext uri="{BB962C8B-B14F-4D97-AF65-F5344CB8AC3E}">
        <p14:creationId xmlns:p14="http://schemas.microsoft.com/office/powerpoint/2010/main" val="39168939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Users\User\Desktop\stoma\images (16).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7744" y="1268760"/>
            <a:ext cx="5328592" cy="4320480"/>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43</a:t>
            </a:fld>
            <a:endParaRPr lang="ar-IQ"/>
          </a:p>
        </p:txBody>
      </p:sp>
    </p:spTree>
    <p:extLst>
      <p:ext uri="{BB962C8B-B14F-4D97-AF65-F5344CB8AC3E}">
        <p14:creationId xmlns:p14="http://schemas.microsoft.com/office/powerpoint/2010/main" val="16902350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6664"/>
          </a:xfrm>
        </p:spPr>
        <p:txBody>
          <a:bodyPr>
            <a:normAutofit/>
          </a:bodyPr>
          <a:lstStyle/>
          <a:p>
            <a:pPr algn="just" rtl="0"/>
            <a:r>
              <a:rPr lang="en-US" sz="3600" b="1" dirty="0" smtClean="0"/>
              <a:t>Caecostomy: in disparately ill patient with advanced large bowel obstruction, a caecostomy may be useful. In late cases of obstruction the cecum may become so distended </a:t>
            </a:r>
            <a:r>
              <a:rPr lang="en-US" sz="3600" b="1" dirty="0" err="1" smtClean="0"/>
              <a:t>ans</a:t>
            </a:r>
            <a:r>
              <a:rPr lang="en-US" sz="3600" b="1" dirty="0" smtClean="0"/>
              <a:t> ischemic that rupture of </a:t>
            </a:r>
            <a:r>
              <a:rPr lang="en-US" sz="3600" b="1" dirty="0" err="1" smtClean="0"/>
              <a:t>cecal</a:t>
            </a:r>
            <a:r>
              <a:rPr lang="en-US" sz="3600" b="1" dirty="0" smtClean="0"/>
              <a:t> wall may be distended. </a:t>
            </a:r>
            <a:endParaRPr lang="ar-IQ" sz="36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44</a:t>
            </a:fld>
            <a:endParaRPr lang="ar-IQ"/>
          </a:p>
        </p:txBody>
      </p:sp>
    </p:spTree>
    <p:extLst>
      <p:ext uri="{BB962C8B-B14F-4D97-AF65-F5344CB8AC3E}">
        <p14:creationId xmlns:p14="http://schemas.microsoft.com/office/powerpoint/2010/main" val="4663972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just" rtl="0"/>
            <a:r>
              <a:rPr lang="en-US" sz="3600" b="1" dirty="0"/>
              <a:t>This can occur spontaneously, giving rise to fecal peritonitis, or at operation, when an incision in the abdominal wall reduces its supportive role and allows the cecum to </a:t>
            </a:r>
            <a:r>
              <a:rPr lang="en-US" sz="3600" b="1" dirty="0" smtClean="0"/>
              <a:t>expand.</a:t>
            </a:r>
            <a:endParaRPr lang="ar-IQ" sz="36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45</a:t>
            </a:fld>
            <a:endParaRPr lang="ar-IQ"/>
          </a:p>
        </p:txBody>
      </p:sp>
    </p:spTree>
    <p:extLst>
      <p:ext uri="{BB962C8B-B14F-4D97-AF65-F5344CB8AC3E}">
        <p14:creationId xmlns:p14="http://schemas.microsoft.com/office/powerpoint/2010/main" val="17852488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just" rtl="0"/>
            <a:r>
              <a:rPr lang="en-US" sz="3600" b="1" dirty="0"/>
              <a:t>Direct suture to cecum is possible, resection of cecum by right hemicoloectomy in bad injury or performing of caecostomy, which is a temporary measure until the condition of the patient is improved then a definitive procedure then </a:t>
            </a:r>
            <a:r>
              <a:rPr lang="en-US" sz="3600" b="1" dirty="0" smtClean="0"/>
              <a:t>performed.</a:t>
            </a:r>
            <a:endParaRPr lang="ar-IQ" sz="36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46</a:t>
            </a:fld>
            <a:endParaRPr lang="ar-IQ"/>
          </a:p>
        </p:txBody>
      </p:sp>
    </p:spTree>
    <p:extLst>
      <p:ext uri="{BB962C8B-B14F-4D97-AF65-F5344CB8AC3E}">
        <p14:creationId xmlns:p14="http://schemas.microsoft.com/office/powerpoint/2010/main" val="444487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algn="just" rtl="0"/>
            <a:r>
              <a:rPr lang="en-US" sz="4000" b="1" dirty="0"/>
              <a:t>Ileostomy: artificial opening in the ileum and can be temporary or more common permanent. The ileum should be </a:t>
            </a:r>
            <a:r>
              <a:rPr lang="en-US" sz="4000" b="1" dirty="0" smtClean="0"/>
              <a:t>brought </a:t>
            </a:r>
            <a:r>
              <a:rPr lang="en-US" sz="4000" b="1" dirty="0"/>
              <a:t>through the lateral edge of rectus </a:t>
            </a:r>
            <a:r>
              <a:rPr lang="en-US" sz="4000" b="1" dirty="0" err="1"/>
              <a:t>abndominis</a:t>
            </a:r>
            <a:r>
              <a:rPr lang="en-US" sz="4000" b="1" dirty="0"/>
              <a:t> muscle.</a:t>
            </a:r>
          </a:p>
          <a:p>
            <a:pPr algn="l" rtl="0"/>
            <a:endParaRPr lang="ar-IQ"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47</a:t>
            </a:fld>
            <a:endParaRPr lang="ar-IQ"/>
          </a:p>
        </p:txBody>
      </p:sp>
    </p:spTree>
    <p:extLst>
      <p:ext uri="{BB962C8B-B14F-4D97-AF65-F5344CB8AC3E}">
        <p14:creationId xmlns:p14="http://schemas.microsoft.com/office/powerpoint/2010/main" val="23522265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C:\Users\User\Desktop\stoma\images (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83768" y="908720"/>
            <a:ext cx="4176463" cy="4536504"/>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48</a:t>
            </a:fld>
            <a:endParaRPr lang="ar-IQ"/>
          </a:p>
        </p:txBody>
      </p:sp>
    </p:spTree>
    <p:extLst>
      <p:ext uri="{BB962C8B-B14F-4D97-AF65-F5344CB8AC3E}">
        <p14:creationId xmlns:p14="http://schemas.microsoft.com/office/powerpoint/2010/main" val="30157496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User\Desktop\stoma\images (8).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3728" y="1052736"/>
            <a:ext cx="5904656" cy="3816424"/>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49</a:t>
            </a:fld>
            <a:endParaRPr lang="ar-IQ"/>
          </a:p>
        </p:txBody>
      </p:sp>
    </p:spTree>
    <p:extLst>
      <p:ext uri="{BB962C8B-B14F-4D97-AF65-F5344CB8AC3E}">
        <p14:creationId xmlns:p14="http://schemas.microsoft.com/office/powerpoint/2010/main" val="2023218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1720" y="692696"/>
            <a:ext cx="5040560"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5</a:t>
            </a:fld>
            <a:endParaRPr lang="ar-IQ"/>
          </a:p>
        </p:txBody>
      </p:sp>
    </p:spTree>
    <p:extLst>
      <p:ext uri="{BB962C8B-B14F-4D97-AF65-F5344CB8AC3E}">
        <p14:creationId xmlns:p14="http://schemas.microsoft.com/office/powerpoint/2010/main" val="16155500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lgn="just" rtl="0"/>
            <a:r>
              <a:rPr lang="en-US" sz="4000" b="1" dirty="0"/>
              <a:t>Care of ileostomy: during 1</a:t>
            </a:r>
            <a:r>
              <a:rPr lang="en-US" sz="4000" b="1" baseline="30000" dirty="0"/>
              <a:t>st</a:t>
            </a:r>
            <a:r>
              <a:rPr lang="en-US" sz="4000" b="1" dirty="0"/>
              <a:t> few postoperative days the fluid electrolyte balance must be adjusted with great care. The fluid of ileostomy is irritant and contain pancreatic juice which cause severe skin inflammation.</a:t>
            </a:r>
          </a:p>
          <a:p>
            <a:pPr algn="l" rtl="0"/>
            <a:endParaRPr lang="ar-IQ"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50</a:t>
            </a:fld>
            <a:endParaRPr lang="ar-IQ"/>
          </a:p>
        </p:txBody>
      </p:sp>
    </p:spTree>
    <p:extLst>
      <p:ext uri="{BB962C8B-B14F-4D97-AF65-F5344CB8AC3E}">
        <p14:creationId xmlns:p14="http://schemas.microsoft.com/office/powerpoint/2010/main" val="37554523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User\Desktop\stoma\images (1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7704" y="1196752"/>
            <a:ext cx="5616624" cy="3960439"/>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51</a:t>
            </a:fld>
            <a:endParaRPr lang="ar-IQ"/>
          </a:p>
        </p:txBody>
      </p:sp>
    </p:spTree>
    <p:extLst>
      <p:ext uri="{BB962C8B-B14F-4D97-AF65-F5344CB8AC3E}">
        <p14:creationId xmlns:p14="http://schemas.microsoft.com/office/powerpoint/2010/main" val="28665719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lgn="just" rtl="0"/>
            <a:r>
              <a:rPr lang="en-US" sz="4000" b="1" dirty="0"/>
              <a:t>Indication: in case of total </a:t>
            </a:r>
            <a:r>
              <a:rPr lang="en-US" sz="4000" b="1" dirty="0" smtClean="0"/>
              <a:t>colectomy </a:t>
            </a:r>
            <a:r>
              <a:rPr lang="en-US" sz="4000" b="1" dirty="0"/>
              <a:t>as in ulcerative colitis, rest of inflammatory process in ulcerative colitis and diverticulitis in fulminant phase as temporary ileostomy, in traumatic injury to the bowel.</a:t>
            </a:r>
          </a:p>
          <a:p>
            <a:pPr algn="l" rtl="0"/>
            <a:endParaRPr lang="ar-IQ"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52</a:t>
            </a:fld>
            <a:endParaRPr lang="ar-IQ"/>
          </a:p>
        </p:txBody>
      </p:sp>
    </p:spTree>
    <p:extLst>
      <p:ext uri="{BB962C8B-B14F-4D97-AF65-F5344CB8AC3E}">
        <p14:creationId xmlns:p14="http://schemas.microsoft.com/office/powerpoint/2010/main" val="28886356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rtl="0"/>
            <a:r>
              <a:rPr lang="en-US" sz="4000" b="1" dirty="0"/>
              <a:t>Closure of colostomy: in temporary colostomy closure should be done in 2 moths of previous operation provided that there is no distal obstruction and distal anastomosis is healed. </a:t>
            </a:r>
            <a:endParaRPr lang="ar-IQ" sz="40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53</a:t>
            </a:fld>
            <a:endParaRPr lang="ar-IQ"/>
          </a:p>
        </p:txBody>
      </p:sp>
    </p:spTree>
    <p:extLst>
      <p:ext uri="{BB962C8B-B14F-4D97-AF65-F5344CB8AC3E}">
        <p14:creationId xmlns:p14="http://schemas.microsoft.com/office/powerpoint/2010/main" val="16495181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lnSpcReduction="10000"/>
          </a:bodyPr>
          <a:lstStyle/>
          <a:p>
            <a:pPr algn="just" rtl="0"/>
            <a:r>
              <a:rPr lang="en-US" dirty="0"/>
              <a:t> </a:t>
            </a:r>
            <a:r>
              <a:rPr lang="en-US" sz="4000" b="1" dirty="0"/>
              <a:t>The patient should be admitted to the hospital 5 days before closure with encouraging fluid diet and use laxatives drug and antibiotics in form 3</a:t>
            </a:r>
            <a:r>
              <a:rPr lang="en-US" sz="4000" b="1" baseline="30000" dirty="0"/>
              <a:t>rd</a:t>
            </a:r>
            <a:r>
              <a:rPr lang="en-US" sz="4000" b="1" dirty="0"/>
              <a:t> generation cephalosporin and metronidazole and this called chemical preparation and the use of frequent enemas to clean the distal bowel called mechanical preparation. </a:t>
            </a:r>
            <a:endParaRPr lang="ar-IQ" sz="40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54</a:t>
            </a:fld>
            <a:endParaRPr lang="ar-IQ"/>
          </a:p>
        </p:txBody>
      </p:sp>
    </p:spTree>
    <p:extLst>
      <p:ext uri="{BB962C8B-B14F-4D97-AF65-F5344CB8AC3E}">
        <p14:creationId xmlns:p14="http://schemas.microsoft.com/office/powerpoint/2010/main" val="19738059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rtl="0"/>
            <a:r>
              <a:rPr lang="en-US" sz="4000" b="1" dirty="0" err="1"/>
              <a:t>Mannitol</a:t>
            </a:r>
            <a:r>
              <a:rPr lang="en-US" sz="4000" b="1" dirty="0"/>
              <a:t> solution can be used with caution in fear of dehydration. Ba- enema should be done before operation to ensure there is no distal obstruction.</a:t>
            </a:r>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55</a:t>
            </a:fld>
            <a:endParaRPr lang="ar-IQ"/>
          </a:p>
        </p:txBody>
      </p:sp>
    </p:spTree>
    <p:extLst>
      <p:ext uri="{BB962C8B-B14F-4D97-AF65-F5344CB8AC3E}">
        <p14:creationId xmlns:p14="http://schemas.microsoft.com/office/powerpoint/2010/main" val="27724766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92500" lnSpcReduction="20000"/>
          </a:bodyPr>
          <a:lstStyle/>
          <a:p>
            <a:pPr algn="just" rtl="0"/>
            <a:r>
              <a:rPr lang="en-US" b="1" dirty="0" smtClean="0"/>
              <a:t>In summary</a:t>
            </a:r>
          </a:p>
          <a:p>
            <a:pPr algn="just" rtl="0"/>
            <a:r>
              <a:rPr lang="en-US" sz="3900" b="1" dirty="0" smtClean="0"/>
              <a:t>May be colostomy or ileostomy</a:t>
            </a:r>
          </a:p>
          <a:p>
            <a:pPr algn="just" rtl="0"/>
            <a:r>
              <a:rPr lang="en-US" sz="3900" b="1" dirty="0" smtClean="0"/>
              <a:t>May be temporary or permanent</a:t>
            </a:r>
          </a:p>
          <a:p>
            <a:pPr algn="just" rtl="0"/>
            <a:r>
              <a:rPr lang="en-US" sz="3900" b="1" dirty="0" smtClean="0"/>
              <a:t>Temporary or defunctioning stomas as loop stoma</a:t>
            </a:r>
          </a:p>
          <a:p>
            <a:pPr algn="just" rtl="0"/>
            <a:r>
              <a:rPr lang="en-US" sz="3900" b="1" dirty="0" smtClean="0"/>
              <a:t>An </a:t>
            </a:r>
            <a:r>
              <a:rPr lang="en-US" sz="3900" b="1" dirty="0"/>
              <a:t>ileostomy is </a:t>
            </a:r>
            <a:r>
              <a:rPr lang="en-US" sz="3900" b="1" dirty="0" smtClean="0"/>
              <a:t>spouted , a colostomy is flushed</a:t>
            </a:r>
          </a:p>
          <a:p>
            <a:pPr algn="just" rtl="0"/>
            <a:r>
              <a:rPr lang="en-US" sz="3900" b="1" dirty="0" smtClean="0"/>
              <a:t>Ileostomy effluent is usually liquid where colostomy is usually solid</a:t>
            </a:r>
          </a:p>
          <a:p>
            <a:pPr algn="just" rtl="0"/>
            <a:r>
              <a:rPr lang="en-US" sz="3900" b="1" dirty="0" smtClean="0"/>
              <a:t>An ileostomy patients more likely to develop electrolyte problems</a:t>
            </a:r>
          </a:p>
          <a:p>
            <a:pPr algn="l" rtl="0"/>
            <a:endParaRPr lang="en-US" dirty="0" smtClean="0"/>
          </a:p>
          <a:p>
            <a:pPr algn="l" rtl="0"/>
            <a:endParaRPr lang="ar-IQ"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56</a:t>
            </a:fld>
            <a:endParaRPr lang="ar-IQ"/>
          </a:p>
        </p:txBody>
      </p:sp>
    </p:spTree>
    <p:extLst>
      <p:ext uri="{BB962C8B-B14F-4D97-AF65-F5344CB8AC3E}">
        <p14:creationId xmlns:p14="http://schemas.microsoft.com/office/powerpoint/2010/main" val="19841060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Autofit/>
          </a:bodyPr>
          <a:lstStyle/>
          <a:p>
            <a:pPr lvl="0" algn="just" rtl="0"/>
            <a:r>
              <a:rPr lang="en-US" b="1" dirty="0">
                <a:solidFill>
                  <a:prstClr val="black"/>
                </a:solidFill>
              </a:rPr>
              <a:t>An ileostomy is usually sited in right iliac fossa while a temporary colostomy may be transverse colostomy sited in right upper </a:t>
            </a:r>
            <a:r>
              <a:rPr lang="en-US" b="1" dirty="0" smtClean="0">
                <a:solidFill>
                  <a:prstClr val="black"/>
                </a:solidFill>
              </a:rPr>
              <a:t>quadrant</a:t>
            </a:r>
            <a:endParaRPr lang="en-US" b="1" dirty="0" smtClean="0"/>
          </a:p>
          <a:p>
            <a:pPr algn="just" rtl="0"/>
            <a:r>
              <a:rPr lang="en-US" b="1" dirty="0" smtClean="0"/>
              <a:t>End colostomy is usually sited in left iliac fossa</a:t>
            </a:r>
          </a:p>
          <a:p>
            <a:pPr algn="just" rtl="0"/>
            <a:r>
              <a:rPr lang="en-US" b="1" dirty="0" smtClean="0"/>
              <a:t>All patients should be counselled by a stomas care nurses before operation</a:t>
            </a:r>
          </a:p>
          <a:p>
            <a:pPr algn="just" rtl="0"/>
            <a:r>
              <a:rPr lang="en-US" b="1" dirty="0" smtClean="0"/>
              <a:t>Complications include skin irritation, prolapse, retraction, necrosis, parastomal hernia, bleeding and fistulation.</a:t>
            </a:r>
            <a:endParaRPr lang="ar-IQ"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57</a:t>
            </a:fld>
            <a:endParaRPr lang="ar-IQ"/>
          </a:p>
        </p:txBody>
      </p:sp>
    </p:spTree>
    <p:extLst>
      <p:ext uri="{BB962C8B-B14F-4D97-AF65-F5344CB8AC3E}">
        <p14:creationId xmlns:p14="http://schemas.microsoft.com/office/powerpoint/2010/main" val="767456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92500"/>
          </a:bodyPr>
          <a:lstStyle/>
          <a:p>
            <a:pPr algn="just" rtl="0"/>
            <a:r>
              <a:rPr lang="en-US" sz="4000" b="1" dirty="0"/>
              <a:t>Temporary colostomy</a:t>
            </a:r>
            <a:r>
              <a:rPr lang="en-US" sz="4000" b="1" dirty="0" smtClean="0"/>
              <a:t>: also called (defunctioning colostomy),  </a:t>
            </a:r>
            <a:r>
              <a:rPr lang="en-US" sz="4000" b="1" dirty="0"/>
              <a:t>this is most commonly established to relieve a distal obstruction of the sigmoid colon by carcinoma or diverticulitis. Other indications include </a:t>
            </a:r>
            <a:r>
              <a:rPr lang="en-US" sz="4000" b="1" dirty="0" err="1"/>
              <a:t>vesico</a:t>
            </a:r>
            <a:r>
              <a:rPr lang="en-US" sz="4000" b="1" dirty="0"/>
              <a:t>-colic fistula, protection of a low colorectal anastomosis after resection of the rectum, </a:t>
            </a:r>
            <a:endParaRPr lang="ar-IQ" sz="4000" b="1" dirty="0"/>
          </a:p>
        </p:txBody>
      </p:sp>
      <p:sp>
        <p:nvSpPr>
          <p:cNvPr id="2" name="Footer Placeholder 1"/>
          <p:cNvSpPr>
            <a:spLocks noGrp="1"/>
          </p:cNvSpPr>
          <p:nvPr>
            <p:ph type="ftr" sz="quarter" idx="11"/>
          </p:nvPr>
        </p:nvSpPr>
        <p:spPr/>
        <p:txBody>
          <a:bodyPr/>
          <a:lstStyle/>
          <a:p>
            <a:r>
              <a:rPr lang="en-US" smtClean="0"/>
              <a:t>Al-Madena copy</a:t>
            </a:r>
            <a:endParaRPr lang="ar-IQ"/>
          </a:p>
        </p:txBody>
      </p:sp>
      <p:sp>
        <p:nvSpPr>
          <p:cNvPr id="4" name="Slide Number Placeholder 3"/>
          <p:cNvSpPr>
            <a:spLocks noGrp="1"/>
          </p:cNvSpPr>
          <p:nvPr>
            <p:ph type="sldNum" sz="quarter" idx="12"/>
          </p:nvPr>
        </p:nvSpPr>
        <p:spPr/>
        <p:txBody>
          <a:bodyPr/>
          <a:lstStyle/>
          <a:p>
            <a:fld id="{9FDF092B-14AD-428A-A05B-3AF30895D909}" type="slidenum">
              <a:rPr lang="ar-IQ" smtClean="0"/>
              <a:t>6</a:t>
            </a:fld>
            <a:endParaRPr lang="ar-IQ"/>
          </a:p>
        </p:txBody>
      </p:sp>
    </p:spTree>
    <p:extLst>
      <p:ext uri="{BB962C8B-B14F-4D97-AF65-F5344CB8AC3E}">
        <p14:creationId xmlns:p14="http://schemas.microsoft.com/office/powerpoint/2010/main" val="706760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83768" y="1268760"/>
            <a:ext cx="4392488"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7</a:t>
            </a:fld>
            <a:endParaRPr lang="ar-IQ"/>
          </a:p>
        </p:txBody>
      </p:sp>
    </p:spTree>
    <p:extLst>
      <p:ext uri="{BB962C8B-B14F-4D97-AF65-F5344CB8AC3E}">
        <p14:creationId xmlns:p14="http://schemas.microsoft.com/office/powerpoint/2010/main" val="2651177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3728" y="1412776"/>
            <a:ext cx="5760640" cy="3456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8</a:t>
            </a:fld>
            <a:endParaRPr lang="ar-IQ"/>
          </a:p>
        </p:txBody>
      </p:sp>
    </p:spTree>
    <p:extLst>
      <p:ext uri="{BB962C8B-B14F-4D97-AF65-F5344CB8AC3E}">
        <p14:creationId xmlns:p14="http://schemas.microsoft.com/office/powerpoint/2010/main" val="2302058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83768" y="1484784"/>
            <a:ext cx="4680519" cy="3672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r>
              <a:rPr lang="en-US" smtClean="0"/>
              <a:t>Al-Madena copy</a:t>
            </a:r>
            <a:endParaRPr lang="ar-IQ"/>
          </a:p>
        </p:txBody>
      </p:sp>
      <p:sp>
        <p:nvSpPr>
          <p:cNvPr id="3" name="Slide Number Placeholder 2"/>
          <p:cNvSpPr>
            <a:spLocks noGrp="1"/>
          </p:cNvSpPr>
          <p:nvPr>
            <p:ph type="sldNum" sz="quarter" idx="12"/>
          </p:nvPr>
        </p:nvSpPr>
        <p:spPr/>
        <p:txBody>
          <a:bodyPr/>
          <a:lstStyle/>
          <a:p>
            <a:fld id="{9FDF092B-14AD-428A-A05B-3AF30895D909}" type="slidenum">
              <a:rPr lang="ar-IQ" smtClean="0"/>
              <a:t>9</a:t>
            </a:fld>
            <a:endParaRPr lang="ar-IQ"/>
          </a:p>
        </p:txBody>
      </p:sp>
    </p:spTree>
    <p:extLst>
      <p:ext uri="{BB962C8B-B14F-4D97-AF65-F5344CB8AC3E}">
        <p14:creationId xmlns:p14="http://schemas.microsoft.com/office/powerpoint/2010/main" val="3419990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1307</Words>
  <Application>Microsoft Office PowerPoint</Application>
  <PresentationFormat>On-screen Show (4:3)</PresentationFormat>
  <Paragraphs>153</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stoma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stoma</dc:title>
  <dc:creator>User</dc:creator>
  <cp:lastModifiedBy>NAWFAL</cp:lastModifiedBy>
  <cp:revision>57</cp:revision>
  <dcterms:created xsi:type="dcterms:W3CDTF">2014-10-13T18:08:37Z</dcterms:created>
  <dcterms:modified xsi:type="dcterms:W3CDTF">2014-10-21T11:41:29Z</dcterms:modified>
</cp:coreProperties>
</file>