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310" r:id="rId3"/>
    <p:sldId id="301" r:id="rId4"/>
    <p:sldId id="302" r:id="rId5"/>
    <p:sldId id="307" r:id="rId6"/>
    <p:sldId id="303" r:id="rId7"/>
    <p:sldId id="304" r:id="rId8"/>
    <p:sldId id="305" r:id="rId9"/>
    <p:sldId id="306" r:id="rId10"/>
    <p:sldId id="257" r:id="rId11"/>
    <p:sldId id="287" r:id="rId12"/>
    <p:sldId id="258" r:id="rId13"/>
    <p:sldId id="260" r:id="rId14"/>
    <p:sldId id="308" r:id="rId15"/>
    <p:sldId id="261" r:id="rId16"/>
    <p:sldId id="262" r:id="rId17"/>
    <p:sldId id="263" r:id="rId18"/>
    <p:sldId id="266" r:id="rId19"/>
    <p:sldId id="267" r:id="rId20"/>
    <p:sldId id="268" r:id="rId21"/>
    <p:sldId id="269" r:id="rId22"/>
    <p:sldId id="270" r:id="rId23"/>
    <p:sldId id="271" r:id="rId24"/>
    <p:sldId id="272" r:id="rId25"/>
    <p:sldId id="278" r:id="rId26"/>
    <p:sldId id="288" r:id="rId27"/>
    <p:sldId id="279" r:id="rId28"/>
    <p:sldId id="280" r:id="rId29"/>
    <p:sldId id="289" r:id="rId30"/>
    <p:sldId id="281" r:id="rId31"/>
    <p:sldId id="290" r:id="rId32"/>
    <p:sldId id="282" r:id="rId33"/>
  </p:sldIdLst>
  <p:sldSz cx="9144000" cy="6858000" type="screen4x3"/>
  <p:notesSz cx="6797675" cy="98567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3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FF03F00-2ADB-4DA8-BE52-3C2C950722E8}" type="datetimeFigureOut">
              <a:rPr lang="en-US" smtClean="0"/>
              <a:pPr/>
              <a:t>10/28/2014</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4350D15-DB39-4A82-8D63-174299CABF2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F03F00-2ADB-4DA8-BE52-3C2C950722E8}" type="datetimeFigureOut">
              <a:rPr lang="en-US" smtClean="0"/>
              <a:pPr/>
              <a:t>10/28/2014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34350D15-DB39-4A82-8D63-174299CABF2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F03F00-2ADB-4DA8-BE52-3C2C950722E8}" type="datetimeFigureOut">
              <a:rPr lang="en-US" smtClean="0"/>
              <a:pPr/>
              <a:t>10/28/2014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34350D15-DB39-4A82-8D63-174299CABF22}"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E9335BF-0297-46D3-B40C-55FAEB3ACAFD}" type="datetime1">
              <a:rPr lang="en-US" smtClean="0"/>
              <a:pPr/>
              <a:t>10/28/2014</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GB" smtClean="0">
                <a:solidFill>
                  <a:srgbClr val="2DA2BF">
                    <a:tint val="20000"/>
                  </a:srgbClr>
                </a:solidFill>
              </a:rPr>
              <a:t>Al-Madena copy</a:t>
            </a:r>
            <a:endParaRPr lang="en-GB">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E6C4215-2A2E-45DE-8226-9CE4C78CA6C1}" type="slidenum">
              <a:rPr lang="en-GB" smtClean="0"/>
              <a:pPr/>
              <a:t>‹#›</a:t>
            </a:fld>
            <a:endParaRPr lang="en-GB"/>
          </a:p>
        </p:txBody>
      </p:sp>
    </p:spTree>
    <p:extLst>
      <p:ext uri="{BB962C8B-B14F-4D97-AF65-F5344CB8AC3E}">
        <p14:creationId xmlns:p14="http://schemas.microsoft.com/office/powerpoint/2010/main" val="2975178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2BC041-98F5-4BE5-8E6D-424F308F41BF}" type="datetime1">
              <a:rPr lang="en-US" smtClean="0">
                <a:solidFill>
                  <a:prstClr val="black"/>
                </a:solidFill>
              </a:rPr>
              <a:pPr/>
              <a:t>10/28/2014</a:t>
            </a:fld>
            <a:endParaRPr lang="en-GB">
              <a:solidFill>
                <a:prstClr val="black"/>
              </a:solidFill>
            </a:endParaRPr>
          </a:p>
        </p:txBody>
      </p:sp>
      <p:sp>
        <p:nvSpPr>
          <p:cNvPr id="5" name="Footer Placeholder 4"/>
          <p:cNvSpPr>
            <a:spLocks noGrp="1"/>
          </p:cNvSpPr>
          <p:nvPr>
            <p:ph type="ftr" sz="quarter" idx="11"/>
          </p:nvPr>
        </p:nvSpPr>
        <p:spPr/>
        <p:txBody>
          <a:bodyPr/>
          <a:lstStyle>
            <a:extLst/>
          </a:lstStyle>
          <a:p>
            <a:r>
              <a:rPr lang="en-GB" smtClean="0">
                <a:solidFill>
                  <a:prstClr val="black"/>
                </a:solidFill>
              </a:rPr>
              <a:t>Al-Madena copy</a:t>
            </a:r>
            <a:endParaRPr lang="en-GB">
              <a:solidFill>
                <a:prstClr val="black"/>
              </a:solidFill>
            </a:endParaRPr>
          </a:p>
        </p:txBody>
      </p:sp>
      <p:sp>
        <p:nvSpPr>
          <p:cNvPr id="6" name="Slide Number Placeholder 5"/>
          <p:cNvSpPr>
            <a:spLocks noGrp="1"/>
          </p:cNvSpPr>
          <p:nvPr>
            <p:ph type="sldNum" sz="quarter" idx="12"/>
          </p:nvPr>
        </p:nvSpPr>
        <p:spPr/>
        <p:txBody>
          <a:bodyPr/>
          <a:lstStyle>
            <a:extLst/>
          </a:lstStyle>
          <a:p>
            <a:fld id="{3E6C4215-2A2E-45DE-8226-9CE4C78CA6C1}" type="slidenum">
              <a:rPr lang="en-GB" smtClean="0">
                <a:solidFill>
                  <a:prstClr val="black"/>
                </a:solidFill>
              </a:rPr>
              <a:pPr/>
              <a:t>‹#›</a:t>
            </a:fld>
            <a:endParaRPr lang="en-GB">
              <a:solidFill>
                <a:prstClr val="black"/>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2413414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0F41C03-DBFA-4D66-B51C-9B78BD9520B0}" type="datetime1">
              <a:rPr lang="en-US" smtClean="0">
                <a:solidFill>
                  <a:prstClr val="white"/>
                </a:solidFill>
              </a:rPr>
              <a:pPr/>
              <a:t>10/28/2014</a:t>
            </a:fld>
            <a:endParaRPr lang="en-GB">
              <a:solidFill>
                <a:prstClr val="white"/>
              </a:solidFill>
            </a:endParaRPr>
          </a:p>
        </p:txBody>
      </p:sp>
      <p:sp>
        <p:nvSpPr>
          <p:cNvPr id="5" name="Footer Placeholder 4"/>
          <p:cNvSpPr>
            <a:spLocks noGrp="1"/>
          </p:cNvSpPr>
          <p:nvPr>
            <p:ph type="ftr" sz="quarter" idx="11"/>
          </p:nvPr>
        </p:nvSpPr>
        <p:spPr/>
        <p:txBody>
          <a:bodyPr/>
          <a:lstStyle>
            <a:extLst/>
          </a:lstStyle>
          <a:p>
            <a:r>
              <a:rPr lang="en-GB" smtClean="0">
                <a:solidFill>
                  <a:prstClr val="white"/>
                </a:solidFill>
              </a:rPr>
              <a:t>Al-Madena copy</a:t>
            </a:r>
            <a:endParaRPr lang="en-GB">
              <a:solidFill>
                <a:prstClr val="white"/>
              </a:solidFill>
            </a:endParaRPr>
          </a:p>
        </p:txBody>
      </p:sp>
      <p:sp>
        <p:nvSpPr>
          <p:cNvPr id="6" name="Slide Number Placeholder 5"/>
          <p:cNvSpPr>
            <a:spLocks noGrp="1"/>
          </p:cNvSpPr>
          <p:nvPr>
            <p:ph type="sldNum" sz="quarter" idx="12"/>
          </p:nvPr>
        </p:nvSpPr>
        <p:spPr/>
        <p:txBody>
          <a:bodyPr/>
          <a:lstStyle>
            <a:extLst/>
          </a:lstStyle>
          <a:p>
            <a:fld id="{3E6C4215-2A2E-45DE-8226-9CE4C78CA6C1}" type="slidenum">
              <a:rPr lang="en-GB" smtClean="0">
                <a:solidFill>
                  <a:prstClr val="white"/>
                </a:solidFill>
              </a:rPr>
              <a:pPr/>
              <a:t>‹#›</a:t>
            </a:fld>
            <a:endParaRPr lang="en-GB">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189247955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CA2A524-1568-4BA4-80E9-7EEF8A35B41F}" type="datetime1">
              <a:rPr lang="en-US" smtClean="0">
                <a:solidFill>
                  <a:prstClr val="white"/>
                </a:solidFill>
              </a:rPr>
              <a:pPr/>
              <a:t>10/28/2014</a:t>
            </a:fld>
            <a:endParaRPr lang="en-GB">
              <a:solidFill>
                <a:prstClr val="white"/>
              </a:solidFill>
            </a:endParaRPr>
          </a:p>
        </p:txBody>
      </p:sp>
      <p:sp>
        <p:nvSpPr>
          <p:cNvPr id="6" name="Footer Placeholder 5"/>
          <p:cNvSpPr>
            <a:spLocks noGrp="1"/>
          </p:cNvSpPr>
          <p:nvPr>
            <p:ph type="ftr" sz="quarter" idx="11"/>
          </p:nvPr>
        </p:nvSpPr>
        <p:spPr/>
        <p:txBody>
          <a:bodyPr/>
          <a:lstStyle>
            <a:extLst/>
          </a:lstStyle>
          <a:p>
            <a:r>
              <a:rPr lang="en-GB" smtClean="0">
                <a:solidFill>
                  <a:prstClr val="white"/>
                </a:solidFill>
              </a:rPr>
              <a:t>Al-Madena copy</a:t>
            </a:r>
            <a:endParaRPr lang="en-GB">
              <a:solidFill>
                <a:prstClr val="white"/>
              </a:solidFill>
            </a:endParaRPr>
          </a:p>
        </p:txBody>
      </p:sp>
      <p:sp>
        <p:nvSpPr>
          <p:cNvPr id="7" name="Slide Number Placeholder 6"/>
          <p:cNvSpPr>
            <a:spLocks noGrp="1"/>
          </p:cNvSpPr>
          <p:nvPr>
            <p:ph type="sldNum" sz="quarter" idx="12"/>
          </p:nvPr>
        </p:nvSpPr>
        <p:spPr/>
        <p:txBody>
          <a:bodyPr/>
          <a:lstStyle>
            <a:extLst/>
          </a:lstStyle>
          <a:p>
            <a:fld id="{3E6C4215-2A2E-45DE-8226-9CE4C78CA6C1}" type="slidenum">
              <a:rPr lang="en-GB" smtClean="0">
                <a:solidFill>
                  <a:prstClr val="white"/>
                </a:solidFill>
              </a:rPr>
              <a:pPr/>
              <a:t>‹#›</a:t>
            </a:fld>
            <a:endParaRPr lang="en-GB">
              <a:solidFill>
                <a:prstClr val="white"/>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456558760"/>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39BCCA7-A978-49B8-96AC-A3C2BBA02346}" type="datetime1">
              <a:rPr lang="en-US" smtClean="0">
                <a:solidFill>
                  <a:prstClr val="black"/>
                </a:solidFill>
              </a:rPr>
              <a:pPr/>
              <a:t>10/28/2014</a:t>
            </a:fld>
            <a:endParaRPr lang="en-GB">
              <a:solidFill>
                <a:prstClr val="black"/>
              </a:solidFill>
            </a:endParaRPr>
          </a:p>
        </p:txBody>
      </p:sp>
      <p:sp>
        <p:nvSpPr>
          <p:cNvPr id="8" name="Footer Placeholder 7"/>
          <p:cNvSpPr>
            <a:spLocks noGrp="1"/>
          </p:cNvSpPr>
          <p:nvPr>
            <p:ph type="ftr" sz="quarter" idx="11"/>
          </p:nvPr>
        </p:nvSpPr>
        <p:spPr/>
        <p:txBody>
          <a:bodyPr/>
          <a:lstStyle>
            <a:extLst/>
          </a:lstStyle>
          <a:p>
            <a:r>
              <a:rPr lang="en-GB" smtClean="0">
                <a:solidFill>
                  <a:prstClr val="black"/>
                </a:solidFill>
              </a:rPr>
              <a:t>Al-Madena copy</a:t>
            </a:r>
            <a:endParaRPr lang="en-GB">
              <a:solidFill>
                <a:prstClr val="black"/>
              </a:solidFill>
            </a:endParaRPr>
          </a:p>
        </p:txBody>
      </p:sp>
      <p:sp>
        <p:nvSpPr>
          <p:cNvPr id="9" name="Slide Number Placeholder 8"/>
          <p:cNvSpPr>
            <a:spLocks noGrp="1"/>
          </p:cNvSpPr>
          <p:nvPr>
            <p:ph type="sldNum" sz="quarter" idx="12"/>
          </p:nvPr>
        </p:nvSpPr>
        <p:spPr/>
        <p:txBody>
          <a:bodyPr/>
          <a:lstStyle>
            <a:extLst/>
          </a:lstStyle>
          <a:p>
            <a:fld id="{3E6C4215-2A2E-45DE-8226-9CE4C78CA6C1}"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2795298447"/>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5E61AE3-DA68-48DD-99A3-146FAC97DD4E}" type="datetime1">
              <a:rPr lang="en-US" smtClean="0">
                <a:solidFill>
                  <a:prstClr val="white"/>
                </a:solidFill>
              </a:rPr>
              <a:pPr/>
              <a:t>10/28/2014</a:t>
            </a:fld>
            <a:endParaRPr lang="en-GB">
              <a:solidFill>
                <a:prstClr val="white"/>
              </a:solidFill>
            </a:endParaRPr>
          </a:p>
        </p:txBody>
      </p:sp>
      <p:sp>
        <p:nvSpPr>
          <p:cNvPr id="4" name="Footer Placeholder 3"/>
          <p:cNvSpPr>
            <a:spLocks noGrp="1"/>
          </p:cNvSpPr>
          <p:nvPr>
            <p:ph type="ftr" sz="quarter" idx="11"/>
          </p:nvPr>
        </p:nvSpPr>
        <p:spPr/>
        <p:txBody>
          <a:bodyPr/>
          <a:lstStyle>
            <a:extLst/>
          </a:lstStyle>
          <a:p>
            <a:r>
              <a:rPr lang="en-GB" smtClean="0">
                <a:solidFill>
                  <a:prstClr val="white"/>
                </a:solidFill>
              </a:rPr>
              <a:t>Al-Madena copy</a:t>
            </a:r>
            <a:endParaRPr lang="en-GB">
              <a:solidFill>
                <a:prstClr val="white"/>
              </a:solidFill>
            </a:endParaRPr>
          </a:p>
        </p:txBody>
      </p:sp>
      <p:sp>
        <p:nvSpPr>
          <p:cNvPr id="5" name="Slide Number Placeholder 4"/>
          <p:cNvSpPr>
            <a:spLocks noGrp="1"/>
          </p:cNvSpPr>
          <p:nvPr>
            <p:ph type="sldNum" sz="quarter" idx="12"/>
          </p:nvPr>
        </p:nvSpPr>
        <p:spPr/>
        <p:txBody>
          <a:bodyPr/>
          <a:lstStyle>
            <a:extLst/>
          </a:lstStyle>
          <a:p>
            <a:fld id="{3E6C4215-2A2E-45DE-8226-9CE4C78CA6C1}" type="slidenum">
              <a:rPr lang="en-GB" smtClean="0">
                <a:solidFill>
                  <a:prstClr val="white"/>
                </a:solidFill>
              </a:rPr>
              <a:pPr/>
              <a:t>‹#›</a:t>
            </a:fld>
            <a:endParaRPr lang="en-GB">
              <a:solidFill>
                <a:prstClr val="white"/>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1281891206"/>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19BBB96-CBE4-4719-A5DB-E540F9C34FF4}" type="datetime1">
              <a:rPr lang="en-US" smtClean="0">
                <a:solidFill>
                  <a:prstClr val="black"/>
                </a:solidFill>
              </a:rPr>
              <a:pPr/>
              <a:t>10/28/2014</a:t>
            </a:fld>
            <a:endParaRPr lang="en-GB">
              <a:solidFill>
                <a:prstClr val="black"/>
              </a:solidFill>
            </a:endParaRPr>
          </a:p>
        </p:txBody>
      </p:sp>
      <p:sp>
        <p:nvSpPr>
          <p:cNvPr id="3" name="Footer Placeholder 2"/>
          <p:cNvSpPr>
            <a:spLocks noGrp="1"/>
          </p:cNvSpPr>
          <p:nvPr>
            <p:ph type="ftr" sz="quarter" idx="11"/>
          </p:nvPr>
        </p:nvSpPr>
        <p:spPr/>
        <p:txBody>
          <a:bodyPr/>
          <a:lstStyle>
            <a:extLst/>
          </a:lstStyle>
          <a:p>
            <a:r>
              <a:rPr lang="en-GB" smtClean="0">
                <a:solidFill>
                  <a:prstClr val="black"/>
                </a:solidFill>
              </a:rPr>
              <a:t>Al-Madena copy</a:t>
            </a:r>
            <a:endParaRPr lang="en-GB">
              <a:solidFill>
                <a:prstClr val="black"/>
              </a:solidFill>
            </a:endParaRPr>
          </a:p>
        </p:txBody>
      </p:sp>
      <p:sp>
        <p:nvSpPr>
          <p:cNvPr id="4" name="Slide Number Placeholder 3"/>
          <p:cNvSpPr>
            <a:spLocks noGrp="1"/>
          </p:cNvSpPr>
          <p:nvPr>
            <p:ph type="sldNum" sz="quarter" idx="12"/>
          </p:nvPr>
        </p:nvSpPr>
        <p:spPr/>
        <p:txBody>
          <a:bodyPr/>
          <a:lstStyle>
            <a:extLst/>
          </a:lstStyle>
          <a:p>
            <a:fld id="{3E6C4215-2A2E-45DE-8226-9CE4C78CA6C1}"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4289132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1E6FA69-4BC3-4024-ACBE-3590E8DC02C0}" type="datetime1">
              <a:rPr lang="en-US" smtClean="0">
                <a:solidFill>
                  <a:prstClr val="black"/>
                </a:solidFill>
              </a:rPr>
              <a:pPr/>
              <a:t>10/28/2014</a:t>
            </a:fld>
            <a:endParaRPr lang="en-GB">
              <a:solidFill>
                <a:prstClr val="black"/>
              </a:solidFill>
            </a:endParaRPr>
          </a:p>
        </p:txBody>
      </p:sp>
      <p:sp>
        <p:nvSpPr>
          <p:cNvPr id="6" name="Footer Placeholder 5"/>
          <p:cNvSpPr>
            <a:spLocks noGrp="1"/>
          </p:cNvSpPr>
          <p:nvPr>
            <p:ph type="ftr" sz="quarter" idx="11"/>
          </p:nvPr>
        </p:nvSpPr>
        <p:spPr/>
        <p:txBody>
          <a:bodyPr/>
          <a:lstStyle>
            <a:extLst/>
          </a:lstStyle>
          <a:p>
            <a:r>
              <a:rPr lang="en-GB" smtClean="0">
                <a:solidFill>
                  <a:prstClr val="black"/>
                </a:solidFill>
              </a:rPr>
              <a:t>Al-Madena copy</a:t>
            </a:r>
            <a:endParaRPr lang="en-GB">
              <a:solidFill>
                <a:prstClr val="black"/>
              </a:solidFill>
            </a:endParaRPr>
          </a:p>
        </p:txBody>
      </p:sp>
      <p:sp>
        <p:nvSpPr>
          <p:cNvPr id="7" name="Slide Number Placeholder 6"/>
          <p:cNvSpPr>
            <a:spLocks noGrp="1"/>
          </p:cNvSpPr>
          <p:nvPr>
            <p:ph type="sldNum" sz="quarter" idx="12"/>
          </p:nvPr>
        </p:nvSpPr>
        <p:spPr/>
        <p:txBody>
          <a:bodyPr/>
          <a:lstStyle>
            <a:extLst/>
          </a:lstStyle>
          <a:p>
            <a:fld id="{3E6C4215-2A2E-45DE-8226-9CE4C78CA6C1}"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38485410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FF03F00-2ADB-4DA8-BE52-3C2C950722E8}" type="datetimeFigureOut">
              <a:rPr lang="en-US" smtClean="0"/>
              <a:pPr/>
              <a:t>10/28/2014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34350D15-DB39-4A82-8D63-174299CABF22}"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6FF709A-99A0-4CF1-87D6-97572B431189}" type="datetime1">
              <a:rPr lang="en-US" smtClean="0">
                <a:solidFill>
                  <a:prstClr val="white"/>
                </a:solidFill>
              </a:rPr>
              <a:pPr/>
              <a:t>10/28/2014</a:t>
            </a:fld>
            <a:endParaRPr lang="en-GB">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GB" smtClean="0">
                <a:solidFill>
                  <a:prstClr val="white"/>
                </a:solidFill>
              </a:rPr>
              <a:t>Al-Madena copy</a:t>
            </a:r>
            <a:endParaRPr lang="en-GB">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E6C4215-2A2E-45DE-8226-9CE4C78CA6C1}" type="slidenum">
              <a:rPr lang="en-GB" smtClean="0">
                <a:solidFill>
                  <a:prstClr val="white"/>
                </a:solidFill>
              </a:rPr>
              <a:pPr/>
              <a:t>‹#›</a:t>
            </a:fld>
            <a:endParaRPr lang="en-GB">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3109402429"/>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26C920-B776-4C28-89C6-0ECE570FF40D}" type="datetime1">
              <a:rPr lang="en-US" smtClean="0">
                <a:solidFill>
                  <a:prstClr val="black"/>
                </a:solidFill>
              </a:rPr>
              <a:pPr/>
              <a:t>10/28/2014</a:t>
            </a:fld>
            <a:endParaRPr lang="en-GB">
              <a:solidFill>
                <a:prstClr val="black"/>
              </a:solidFill>
            </a:endParaRPr>
          </a:p>
        </p:txBody>
      </p:sp>
      <p:sp>
        <p:nvSpPr>
          <p:cNvPr id="5" name="Footer Placeholder 4"/>
          <p:cNvSpPr>
            <a:spLocks noGrp="1"/>
          </p:cNvSpPr>
          <p:nvPr>
            <p:ph type="ftr" sz="quarter" idx="11"/>
          </p:nvPr>
        </p:nvSpPr>
        <p:spPr/>
        <p:txBody>
          <a:bodyPr/>
          <a:lstStyle>
            <a:extLst/>
          </a:lstStyle>
          <a:p>
            <a:r>
              <a:rPr lang="en-GB" smtClean="0">
                <a:solidFill>
                  <a:prstClr val="black"/>
                </a:solidFill>
              </a:rPr>
              <a:t>Al-Madena copy</a:t>
            </a:r>
            <a:endParaRPr lang="en-GB">
              <a:solidFill>
                <a:prstClr val="black"/>
              </a:solidFill>
            </a:endParaRPr>
          </a:p>
        </p:txBody>
      </p:sp>
      <p:sp>
        <p:nvSpPr>
          <p:cNvPr id="6" name="Slide Number Placeholder 5"/>
          <p:cNvSpPr>
            <a:spLocks noGrp="1"/>
          </p:cNvSpPr>
          <p:nvPr>
            <p:ph type="sldNum" sz="quarter" idx="12"/>
          </p:nvPr>
        </p:nvSpPr>
        <p:spPr/>
        <p:txBody>
          <a:bodyPr/>
          <a:lstStyle>
            <a:extLst/>
          </a:lstStyle>
          <a:p>
            <a:fld id="{3E6C4215-2A2E-45DE-8226-9CE4C78CA6C1}"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26429301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1401DD-F298-42C5-B19C-F471069CD278}" type="datetime1">
              <a:rPr lang="en-US" smtClean="0">
                <a:solidFill>
                  <a:prstClr val="black"/>
                </a:solidFill>
              </a:rPr>
              <a:pPr/>
              <a:t>10/28/2014</a:t>
            </a:fld>
            <a:endParaRPr lang="en-GB">
              <a:solidFill>
                <a:prstClr val="black"/>
              </a:solidFill>
            </a:endParaRPr>
          </a:p>
        </p:txBody>
      </p:sp>
      <p:sp>
        <p:nvSpPr>
          <p:cNvPr id="5" name="Footer Placeholder 4"/>
          <p:cNvSpPr>
            <a:spLocks noGrp="1"/>
          </p:cNvSpPr>
          <p:nvPr>
            <p:ph type="ftr" sz="quarter" idx="11"/>
          </p:nvPr>
        </p:nvSpPr>
        <p:spPr/>
        <p:txBody>
          <a:bodyPr/>
          <a:lstStyle>
            <a:extLst/>
          </a:lstStyle>
          <a:p>
            <a:r>
              <a:rPr lang="en-GB" smtClean="0">
                <a:solidFill>
                  <a:prstClr val="black"/>
                </a:solidFill>
              </a:rPr>
              <a:t>Al-Madena copy</a:t>
            </a:r>
            <a:endParaRPr lang="en-GB">
              <a:solidFill>
                <a:prstClr val="black"/>
              </a:solidFill>
            </a:endParaRPr>
          </a:p>
        </p:txBody>
      </p:sp>
      <p:sp>
        <p:nvSpPr>
          <p:cNvPr id="6" name="Slide Number Placeholder 5"/>
          <p:cNvSpPr>
            <a:spLocks noGrp="1"/>
          </p:cNvSpPr>
          <p:nvPr>
            <p:ph type="sldNum" sz="quarter" idx="12"/>
          </p:nvPr>
        </p:nvSpPr>
        <p:spPr/>
        <p:txBody>
          <a:bodyPr/>
          <a:lstStyle>
            <a:extLst/>
          </a:lstStyle>
          <a:p>
            <a:fld id="{3E6C4215-2A2E-45DE-8226-9CE4C78CA6C1}"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3627122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FF03F00-2ADB-4DA8-BE52-3C2C950722E8}" type="datetimeFigureOut">
              <a:rPr lang="en-US" smtClean="0"/>
              <a:pPr/>
              <a:t>10/28/2014</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34350D15-DB39-4A82-8D63-174299CABF22}"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FF03F00-2ADB-4DA8-BE52-3C2C950722E8}" type="datetimeFigureOut">
              <a:rPr lang="en-US" smtClean="0"/>
              <a:pPr/>
              <a:t>10/28/2014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34350D15-DB39-4A82-8D63-174299CABF22}"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FF03F00-2ADB-4DA8-BE52-3C2C950722E8}" type="datetimeFigureOut">
              <a:rPr lang="en-US" smtClean="0"/>
              <a:pPr/>
              <a:t>10/28/2014</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34350D15-DB39-4A82-8D63-174299CABF22}"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FF03F00-2ADB-4DA8-BE52-3C2C950722E8}" type="datetimeFigureOut">
              <a:rPr lang="en-US" smtClean="0"/>
              <a:pPr/>
              <a:t>10/28/2014</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34350D15-DB39-4A82-8D63-174299CABF22}"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FF03F00-2ADB-4DA8-BE52-3C2C950722E8}" type="datetimeFigureOut">
              <a:rPr lang="en-US" smtClean="0"/>
              <a:pPr/>
              <a:t>10/28/2014</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34350D15-DB39-4A82-8D63-174299CABF2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FF03F00-2ADB-4DA8-BE52-3C2C950722E8}" type="datetimeFigureOut">
              <a:rPr lang="en-US" smtClean="0"/>
              <a:pPr/>
              <a:t>10/28/2014</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34350D15-DB39-4A82-8D63-174299CABF22}"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FF03F00-2ADB-4DA8-BE52-3C2C950722E8}" type="datetimeFigureOut">
              <a:rPr lang="en-US" smtClean="0"/>
              <a:pPr/>
              <a:t>10/28/2014</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4350D15-DB39-4A82-8D63-174299CABF22}"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FF03F00-2ADB-4DA8-BE52-3C2C950722E8}" type="datetimeFigureOut">
              <a:rPr lang="en-US" smtClean="0"/>
              <a:pPr/>
              <a:t>10/28/2014</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4350D15-DB39-4A82-8D63-174299CABF2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3DF7D0E-FFC7-4409-B634-9D4BBDF9A381}" type="datetime1">
              <a:rPr lang="en-US" smtClean="0">
                <a:solidFill>
                  <a:prstClr val="black"/>
                </a:solidFill>
              </a:rPr>
              <a:pPr/>
              <a:t>10/28/2014</a:t>
            </a:fld>
            <a:endParaRPr lang="en-GB">
              <a:solidFill>
                <a:prstClr val="black"/>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GB" smtClean="0">
                <a:solidFill>
                  <a:prstClr val="black"/>
                </a:solidFill>
              </a:rPr>
              <a:t>Al-Madena copy</a:t>
            </a:r>
            <a:endParaRPr lang="en-GB">
              <a:solidFill>
                <a:prstClr val="black"/>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E6C4215-2A2E-45DE-8226-9CE4C78CA6C1}" type="slidenum">
              <a:rPr lang="en-GB" smtClean="0">
                <a:solidFill>
                  <a:prstClr val="black"/>
                </a:solidFill>
              </a:rPr>
              <a:pPr/>
              <a:t>‹#›</a:t>
            </a:fld>
            <a:endParaRPr lang="en-GB">
              <a:solidFill>
                <a:prstClr val="black"/>
              </a:solidFill>
            </a:endParaRPr>
          </a:p>
        </p:txBody>
      </p:sp>
    </p:spTree>
    <p:extLst>
      <p:ext uri="{BB962C8B-B14F-4D97-AF65-F5344CB8AC3E}">
        <p14:creationId xmlns:p14="http://schemas.microsoft.com/office/powerpoint/2010/main" val="4030599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r>
              <a:rPr lang="en-GB" sz="8000" dirty="0" smtClean="0">
                <a:solidFill>
                  <a:srgbClr val="FF0000"/>
                </a:solidFill>
              </a:rPr>
              <a:t>Liver surgery</a:t>
            </a:r>
          </a:p>
          <a:p>
            <a:pPr algn="ctr">
              <a:buNone/>
            </a:pPr>
            <a:r>
              <a:rPr lang="en-GB" sz="4000" dirty="0" err="1" smtClean="0">
                <a:solidFill>
                  <a:srgbClr val="FF0000"/>
                </a:solidFill>
              </a:rPr>
              <a:t>Dr.Muayad</a:t>
            </a:r>
            <a:r>
              <a:rPr lang="en-GB" sz="4000" dirty="0" smtClean="0">
                <a:solidFill>
                  <a:srgbClr val="FF0000"/>
                </a:solidFill>
              </a:rPr>
              <a:t> </a:t>
            </a:r>
            <a:r>
              <a:rPr lang="en-GB" sz="4000" dirty="0" err="1" smtClean="0">
                <a:solidFill>
                  <a:srgbClr val="FF0000"/>
                </a:solidFill>
              </a:rPr>
              <a:t>Abass</a:t>
            </a:r>
            <a:r>
              <a:rPr lang="en-GB" sz="4000" dirty="0" smtClean="0">
                <a:solidFill>
                  <a:srgbClr val="FF0000"/>
                </a:solidFill>
              </a:rPr>
              <a:t> </a:t>
            </a:r>
            <a:r>
              <a:rPr lang="en-GB" sz="4000" dirty="0" err="1" smtClean="0">
                <a:solidFill>
                  <a:srgbClr val="FF0000"/>
                </a:solidFill>
              </a:rPr>
              <a:t>Fadhel</a:t>
            </a:r>
            <a:endParaRPr lang="en-GB" sz="4000" dirty="0" smtClean="0">
              <a:solidFill>
                <a:srgbClr val="FF0000"/>
              </a:solidFill>
            </a:endParaRPr>
          </a:p>
          <a:p>
            <a:pPr algn="ctr">
              <a:buNone/>
            </a:pPr>
            <a:r>
              <a:rPr lang="en-GB" sz="4000" dirty="0" smtClean="0">
                <a:solidFill>
                  <a:srgbClr val="FF0000"/>
                </a:solidFill>
              </a:rPr>
              <a:t>Surgery department </a:t>
            </a:r>
          </a:p>
          <a:p>
            <a:pPr algn="ctr">
              <a:buNone/>
            </a:pPr>
            <a:r>
              <a:rPr lang="en-GB" sz="4000" dirty="0" smtClean="0">
                <a:solidFill>
                  <a:srgbClr val="FF0000"/>
                </a:solidFill>
              </a:rPr>
              <a:t>Medical college –</a:t>
            </a:r>
            <a:r>
              <a:rPr lang="en-GB" sz="4000" smtClean="0">
                <a:solidFill>
                  <a:srgbClr val="FF0000"/>
                </a:solidFill>
              </a:rPr>
              <a:t>Baghdad university No.2</a:t>
            </a:r>
            <a:endParaRPr lang="en-GB" sz="4000" dirty="0">
              <a:solidFill>
                <a:srgbClr val="FF0000"/>
              </a:solidFill>
            </a:endParaRPr>
          </a:p>
        </p:txBody>
      </p:sp>
      <p:sp>
        <p:nvSpPr>
          <p:cNvPr id="3" name="Title 2"/>
          <p:cNvSpPr>
            <a:spLocks noGrp="1"/>
          </p:cNvSpPr>
          <p:nvPr>
            <p:ph type="title"/>
          </p:nvPr>
        </p:nvSpPr>
        <p:spPr/>
        <p:txBody>
          <a:bodyPr/>
          <a:lstStyle/>
          <a:p>
            <a:endParaRPr lang="en-GB" dirty="0"/>
          </a:p>
        </p:txBody>
      </p:sp>
      <p:sp>
        <p:nvSpPr>
          <p:cNvPr id="4" name="Footer Placeholder 3"/>
          <p:cNvSpPr>
            <a:spLocks noGrp="1"/>
          </p:cNvSpPr>
          <p:nvPr>
            <p:ph type="ftr" sz="quarter" idx="11"/>
          </p:nvPr>
        </p:nvSpPr>
        <p:spPr/>
        <p:txBody>
          <a:bodyPr/>
          <a:lstStyle/>
          <a:p>
            <a:r>
              <a:rPr lang="en-GB" dirty="0" smtClean="0">
                <a:solidFill>
                  <a:prstClr val="black"/>
                </a:solidFill>
              </a:rPr>
              <a:t>Al-</a:t>
            </a:r>
            <a:r>
              <a:rPr lang="en-GB" dirty="0" err="1" smtClean="0">
                <a:solidFill>
                  <a:prstClr val="black"/>
                </a:solidFill>
              </a:rPr>
              <a:t>Madena</a:t>
            </a:r>
            <a:r>
              <a:rPr lang="en-GB" dirty="0" smtClean="0">
                <a:solidFill>
                  <a:prstClr val="black"/>
                </a:solidFill>
              </a:rPr>
              <a:t> copy</a:t>
            </a:r>
            <a:endParaRPr lang="en-GB" dirty="0">
              <a:solidFill>
                <a:prstClr val="black"/>
              </a:solidFill>
            </a:endParaRPr>
          </a:p>
        </p:txBody>
      </p:sp>
      <p:sp>
        <p:nvSpPr>
          <p:cNvPr id="5" name="Slide Number Placeholder 4"/>
          <p:cNvSpPr>
            <a:spLocks noGrp="1"/>
          </p:cNvSpPr>
          <p:nvPr>
            <p:ph type="sldNum" sz="quarter" idx="12"/>
          </p:nvPr>
        </p:nvSpPr>
        <p:spPr/>
        <p:txBody>
          <a:bodyPr/>
          <a:lstStyle/>
          <a:p>
            <a:fld id="{3E6C4215-2A2E-45DE-8226-9CE4C78CA6C1}"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2122794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Active cysts contain a large number of smaller daughter cysts  and rupture can</a:t>
            </a:r>
          </a:p>
          <a:p>
            <a:pPr>
              <a:buNone/>
            </a:pPr>
            <a:r>
              <a:rPr lang="en-GB" dirty="0" smtClean="0"/>
              <a:t>   result in these implanting and growing within the peritoneal cavity</a:t>
            </a:r>
          </a:p>
          <a:p>
            <a:r>
              <a:rPr lang="en-GB" dirty="0" smtClean="0"/>
              <a:t>Liver cysts can also rupture through the diaphragm, producing an </a:t>
            </a:r>
            <a:r>
              <a:rPr lang="en-GB" dirty="0" err="1" smtClean="0"/>
              <a:t>empyema</a:t>
            </a:r>
            <a:r>
              <a:rPr lang="en-GB" dirty="0" smtClean="0"/>
              <a:t>, into the </a:t>
            </a:r>
            <a:r>
              <a:rPr lang="en-GB" dirty="0" err="1" smtClean="0"/>
              <a:t>biliary</a:t>
            </a:r>
            <a:r>
              <a:rPr lang="en-GB" dirty="0" smtClean="0"/>
              <a:t> tract, producing obstructive jaundice, or into the stomach.</a:t>
            </a:r>
            <a:endParaRPr lang="en-GB" dirty="0"/>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GB" dirty="0" smtClean="0"/>
          </a:p>
          <a:p>
            <a:r>
              <a:rPr lang="en-GB" dirty="0" smtClean="0">
                <a:solidFill>
                  <a:srgbClr val="FF0000"/>
                </a:solidFill>
              </a:rPr>
              <a:t>Diagnosis:</a:t>
            </a:r>
          </a:p>
          <a:p>
            <a:r>
              <a:rPr lang="en-GB" dirty="0" smtClean="0"/>
              <a:t> on ultrasound </a:t>
            </a:r>
            <a:r>
              <a:rPr lang="en-GB" dirty="0" err="1" smtClean="0"/>
              <a:t>multiloculated</a:t>
            </a:r>
            <a:r>
              <a:rPr lang="en-GB" dirty="0" smtClean="0"/>
              <a:t> cyst</a:t>
            </a:r>
          </a:p>
          <a:p>
            <a:r>
              <a:rPr lang="en-GB" dirty="0" smtClean="0"/>
              <a:t>  CT scan finding of a floating membrane         within the cysts .</a:t>
            </a:r>
          </a:p>
          <a:p>
            <a:r>
              <a:rPr lang="en-GB" dirty="0" smtClean="0"/>
              <a:t> Clinical and radiological diagnosis can be </a:t>
            </a:r>
            <a:r>
              <a:rPr lang="en-GB" dirty="0" smtClean="0">
                <a:solidFill>
                  <a:srgbClr val="FF0000"/>
                </a:solidFill>
              </a:rPr>
              <a:t>supported</a:t>
            </a:r>
            <a:r>
              <a:rPr lang="en-GB" dirty="0" smtClean="0"/>
              <a:t> by serology for antibodies to </a:t>
            </a:r>
            <a:r>
              <a:rPr lang="en-GB" dirty="0" err="1" smtClean="0"/>
              <a:t>hydatid</a:t>
            </a:r>
            <a:r>
              <a:rPr lang="en-GB" dirty="0" smtClean="0"/>
              <a:t> antigen in the form of an enzyme-linked </a:t>
            </a:r>
            <a:r>
              <a:rPr lang="en-GB" dirty="0" err="1" smtClean="0"/>
              <a:t>immunosorbent</a:t>
            </a:r>
            <a:r>
              <a:rPr lang="en-GB" dirty="0" smtClean="0"/>
              <a:t> assay (</a:t>
            </a:r>
            <a:r>
              <a:rPr lang="en-GB" dirty="0" smtClean="0">
                <a:solidFill>
                  <a:srgbClr val="FF0000"/>
                </a:solidFill>
              </a:rPr>
              <a:t>ELISA</a:t>
            </a:r>
            <a:r>
              <a:rPr lang="en-GB" dirty="0" smtClean="0"/>
              <a:t>).</a:t>
            </a:r>
          </a:p>
          <a:p>
            <a:endParaRPr lang="en-GB" dirty="0" smtClean="0"/>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solidFill>
                  <a:srgbClr val="FF0000"/>
                </a:solidFill>
              </a:rPr>
              <a:t>Treatment:</a:t>
            </a:r>
            <a:r>
              <a:rPr lang="en-GB" dirty="0" smtClean="0"/>
              <a:t> </a:t>
            </a:r>
          </a:p>
          <a:p>
            <a:r>
              <a:rPr lang="en-GB" dirty="0" smtClean="0"/>
              <a:t> In </a:t>
            </a:r>
            <a:r>
              <a:rPr lang="en-GB" dirty="0" smtClean="0">
                <a:solidFill>
                  <a:srgbClr val="FF0000"/>
                </a:solidFill>
              </a:rPr>
              <a:t>the first instance</a:t>
            </a:r>
            <a:r>
              <a:rPr lang="en-GB" dirty="0" smtClean="0"/>
              <a:t>, a course of </a:t>
            </a:r>
            <a:r>
              <a:rPr lang="en-GB" dirty="0" err="1" smtClean="0">
                <a:solidFill>
                  <a:srgbClr val="FF0000"/>
                </a:solidFill>
              </a:rPr>
              <a:t>albendazole</a:t>
            </a:r>
            <a:r>
              <a:rPr lang="en-GB" dirty="0" smtClean="0">
                <a:solidFill>
                  <a:srgbClr val="FF0000"/>
                </a:solidFill>
              </a:rPr>
              <a:t> or </a:t>
            </a:r>
            <a:r>
              <a:rPr lang="en-GB" dirty="0" err="1" smtClean="0">
                <a:solidFill>
                  <a:srgbClr val="FF0000"/>
                </a:solidFill>
              </a:rPr>
              <a:t>mebendazole</a:t>
            </a:r>
            <a:r>
              <a:rPr lang="en-GB" dirty="0" smtClean="0"/>
              <a:t> may be tried. </a:t>
            </a:r>
          </a:p>
          <a:p>
            <a:r>
              <a:rPr lang="en-GB" dirty="0" smtClean="0"/>
              <a:t>Failure to respond to medical treatment usually requires </a:t>
            </a:r>
            <a:r>
              <a:rPr lang="en-GB" dirty="0" smtClean="0">
                <a:solidFill>
                  <a:srgbClr val="FF0000"/>
                </a:solidFill>
              </a:rPr>
              <a:t>surgical intervention</a:t>
            </a:r>
            <a:r>
              <a:rPr lang="en-GB" dirty="0" smtClean="0"/>
              <a:t>, </a:t>
            </a:r>
          </a:p>
          <a:p>
            <a:r>
              <a:rPr lang="en-GB" dirty="0" smtClean="0"/>
              <a:t> </a:t>
            </a:r>
            <a:r>
              <a:rPr lang="en-GB" dirty="0" err="1" smtClean="0">
                <a:solidFill>
                  <a:srgbClr val="FF0000"/>
                </a:solidFill>
              </a:rPr>
              <a:t>percutaneous</a:t>
            </a:r>
            <a:r>
              <a:rPr lang="en-GB" dirty="0" smtClean="0">
                <a:solidFill>
                  <a:srgbClr val="FF0000"/>
                </a:solidFill>
              </a:rPr>
              <a:t> treatments </a:t>
            </a:r>
            <a:r>
              <a:rPr lang="en-GB" dirty="0" smtClean="0"/>
              <a:t>with </a:t>
            </a:r>
            <a:r>
              <a:rPr lang="en-GB" dirty="0" smtClean="0">
                <a:solidFill>
                  <a:srgbClr val="FF0000"/>
                </a:solidFill>
              </a:rPr>
              <a:t>hypertonic saline and alcohol</a:t>
            </a:r>
            <a:r>
              <a:rPr lang="en-GB" dirty="0" smtClean="0"/>
              <a:t> have been attempted. </a:t>
            </a:r>
          </a:p>
          <a:p>
            <a:r>
              <a:rPr lang="en-GB" dirty="0" smtClean="0"/>
              <a:t>The surgical options :</a:t>
            </a:r>
          </a:p>
          <a:p>
            <a:r>
              <a:rPr lang="en-GB" dirty="0" smtClean="0"/>
              <a:t> liver resection or </a:t>
            </a:r>
          </a:p>
          <a:p>
            <a:r>
              <a:rPr lang="en-GB" dirty="0" smtClean="0"/>
              <a:t>local excision of the cysts or </a:t>
            </a:r>
          </a:p>
          <a:p>
            <a:r>
              <a:rPr lang="en-GB" dirty="0" smtClean="0"/>
              <a:t>de-roofing with evacuation of the contents.</a:t>
            </a:r>
          </a:p>
          <a:p>
            <a:endParaRPr lang="en-GB" dirty="0"/>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GB" b="1" dirty="0" err="1"/>
              <a:t>Hydatid</a:t>
            </a:r>
            <a:r>
              <a:rPr lang="en-GB" b="1" dirty="0"/>
              <a:t> cyst of the liver – </a:t>
            </a:r>
            <a:endParaRPr lang="en-GB" b="1" dirty="0" smtClean="0"/>
          </a:p>
          <a:p>
            <a:r>
              <a:rPr lang="en-GB" b="1" dirty="0" smtClean="0"/>
              <a:t>treatment</a:t>
            </a:r>
            <a:endParaRPr lang="en-GB" b="1" dirty="0"/>
          </a:p>
          <a:p>
            <a:r>
              <a:rPr lang="en-GB" dirty="0"/>
              <a:t>■ </a:t>
            </a:r>
            <a:r>
              <a:rPr lang="en-GB" b="1" dirty="0"/>
              <a:t>Ideally managed in a tertiary unit by a multidisciplinary</a:t>
            </a:r>
          </a:p>
          <a:p>
            <a:r>
              <a:rPr lang="en-GB" b="1" dirty="0"/>
              <a:t>team of </a:t>
            </a:r>
            <a:r>
              <a:rPr lang="en-GB" b="1" dirty="0" err="1"/>
              <a:t>hepatobiliary</a:t>
            </a:r>
            <a:r>
              <a:rPr lang="en-GB" b="1" dirty="0"/>
              <a:t> surgeon, physician and</a:t>
            </a:r>
          </a:p>
          <a:p>
            <a:r>
              <a:rPr lang="en-GB" b="1" dirty="0"/>
              <a:t>interventional radiologist</a:t>
            </a:r>
          </a:p>
          <a:p>
            <a:r>
              <a:rPr lang="en-GB" dirty="0"/>
              <a:t>■ </a:t>
            </a:r>
            <a:r>
              <a:rPr lang="en-GB" b="1" dirty="0"/>
              <a:t>Leave </a:t>
            </a:r>
            <a:r>
              <a:rPr lang="en-GB" b="1" dirty="0">
                <a:solidFill>
                  <a:srgbClr val="FF0000"/>
                </a:solidFill>
              </a:rPr>
              <a:t>asymptomatic and inactive cysts alone</a:t>
            </a:r>
            <a:r>
              <a:rPr lang="en-GB" b="1" dirty="0"/>
              <a:t> – monitor</a:t>
            </a:r>
          </a:p>
          <a:p>
            <a:r>
              <a:rPr lang="en-GB" b="1" dirty="0"/>
              <a:t>size by ultrasound</a:t>
            </a:r>
          </a:p>
          <a:p>
            <a:r>
              <a:rPr lang="en-GB" dirty="0"/>
              <a:t>■ </a:t>
            </a:r>
            <a:r>
              <a:rPr lang="en-GB" b="1" dirty="0">
                <a:solidFill>
                  <a:srgbClr val="FF0000"/>
                </a:solidFill>
              </a:rPr>
              <a:t>Active cysts should first be treated by a full course of</a:t>
            </a:r>
          </a:p>
          <a:p>
            <a:r>
              <a:rPr lang="en-GB" b="1" dirty="0" err="1">
                <a:solidFill>
                  <a:srgbClr val="FF0000"/>
                </a:solidFill>
              </a:rPr>
              <a:t>albendazole</a:t>
            </a:r>
            <a:endParaRPr lang="en-GB" b="1" dirty="0">
              <a:solidFill>
                <a:srgbClr val="FF0000"/>
              </a:solidFill>
            </a:endParaRPr>
          </a:p>
          <a:p>
            <a:r>
              <a:rPr lang="en-GB" dirty="0"/>
              <a:t>■ </a:t>
            </a:r>
            <a:r>
              <a:rPr lang="en-GB" b="1" dirty="0"/>
              <a:t>Several procedures are available – </a:t>
            </a:r>
            <a:r>
              <a:rPr lang="en-GB" b="1" dirty="0">
                <a:solidFill>
                  <a:srgbClr val="FF0000"/>
                </a:solidFill>
              </a:rPr>
              <a:t>PAIR</a:t>
            </a:r>
            <a:r>
              <a:rPr lang="en-GB" b="1" dirty="0"/>
              <a:t>, </a:t>
            </a:r>
            <a:r>
              <a:rPr lang="en-GB" b="1" dirty="0" err="1">
                <a:solidFill>
                  <a:srgbClr val="FF0000"/>
                </a:solidFill>
              </a:rPr>
              <a:t>pericystectomy</a:t>
            </a:r>
            <a:endParaRPr lang="en-GB" b="1" dirty="0">
              <a:solidFill>
                <a:srgbClr val="FF0000"/>
              </a:solidFill>
            </a:endParaRPr>
          </a:p>
          <a:p>
            <a:r>
              <a:rPr lang="en-GB" b="1" dirty="0">
                <a:solidFill>
                  <a:srgbClr val="FF0000"/>
                </a:solidFill>
              </a:rPr>
              <a:t>with </a:t>
            </a:r>
            <a:r>
              <a:rPr lang="en-GB" b="1" dirty="0" err="1">
                <a:solidFill>
                  <a:srgbClr val="FF0000"/>
                </a:solidFill>
              </a:rPr>
              <a:t>omentoplasty</a:t>
            </a:r>
            <a:r>
              <a:rPr lang="en-GB" b="1" dirty="0">
                <a:solidFill>
                  <a:srgbClr val="FF0000"/>
                </a:solidFill>
              </a:rPr>
              <a:t> </a:t>
            </a:r>
            <a:r>
              <a:rPr lang="en-GB" b="1" dirty="0"/>
              <a:t>and </a:t>
            </a:r>
            <a:r>
              <a:rPr lang="en-GB" b="1" dirty="0">
                <a:solidFill>
                  <a:srgbClr val="FF0000"/>
                </a:solidFill>
              </a:rPr>
              <a:t>hepatic </a:t>
            </a:r>
            <a:r>
              <a:rPr lang="en-GB" b="1" dirty="0" err="1">
                <a:solidFill>
                  <a:srgbClr val="FF0000"/>
                </a:solidFill>
              </a:rPr>
              <a:t>segmentectomy</a:t>
            </a:r>
            <a:r>
              <a:rPr lang="en-GB" b="1" dirty="0"/>
              <a:t>; it is</a:t>
            </a:r>
          </a:p>
          <a:p>
            <a:r>
              <a:rPr lang="en-GB" b="1" dirty="0"/>
              <a:t>important to choose the most appropriate option</a:t>
            </a:r>
          </a:p>
          <a:p>
            <a:r>
              <a:rPr lang="en-GB" dirty="0"/>
              <a:t>■ </a:t>
            </a:r>
            <a:r>
              <a:rPr lang="en-GB" b="1" dirty="0"/>
              <a:t>Increasingly, a </a:t>
            </a:r>
            <a:r>
              <a:rPr lang="en-GB" b="1" dirty="0">
                <a:solidFill>
                  <a:srgbClr val="FF0000"/>
                </a:solidFill>
              </a:rPr>
              <a:t>laparoscopic approach </a:t>
            </a:r>
            <a:r>
              <a:rPr lang="en-GB" b="1" dirty="0"/>
              <a:t>is being tried</a:t>
            </a: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1732837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solidFill>
                  <a:srgbClr val="FF0000"/>
                </a:solidFill>
              </a:rPr>
              <a:t>active </a:t>
            </a:r>
            <a:r>
              <a:rPr lang="en-GB" dirty="0" err="1" smtClean="0">
                <a:solidFill>
                  <a:srgbClr val="FF0000"/>
                </a:solidFill>
              </a:rPr>
              <a:t>hydatid</a:t>
            </a:r>
            <a:r>
              <a:rPr lang="en-GB" dirty="0" smtClean="0">
                <a:solidFill>
                  <a:srgbClr val="FF0000"/>
                </a:solidFill>
              </a:rPr>
              <a:t> daughters </a:t>
            </a:r>
            <a:r>
              <a:rPr lang="en-GB" dirty="0" smtClean="0"/>
              <a:t>should be avoided by continuing drug therapy with </a:t>
            </a:r>
            <a:r>
              <a:rPr lang="en-GB" dirty="0" err="1" smtClean="0">
                <a:solidFill>
                  <a:srgbClr val="FF0000"/>
                </a:solidFill>
              </a:rPr>
              <a:t>albendazole</a:t>
            </a:r>
            <a:r>
              <a:rPr lang="en-GB" dirty="0" smtClean="0"/>
              <a:t> and adding </a:t>
            </a:r>
            <a:r>
              <a:rPr lang="en-GB" dirty="0" err="1" smtClean="0">
                <a:solidFill>
                  <a:srgbClr val="FF0000"/>
                </a:solidFill>
              </a:rPr>
              <a:t>peroperative</a:t>
            </a:r>
            <a:r>
              <a:rPr lang="en-GB" dirty="0" smtClean="0">
                <a:solidFill>
                  <a:srgbClr val="FF0000"/>
                </a:solidFill>
              </a:rPr>
              <a:t> </a:t>
            </a:r>
            <a:r>
              <a:rPr lang="en-GB" dirty="0" err="1" smtClean="0">
                <a:solidFill>
                  <a:srgbClr val="FF0000"/>
                </a:solidFill>
              </a:rPr>
              <a:t>praziquantel</a:t>
            </a:r>
            <a:r>
              <a:rPr lang="en-GB" dirty="0" smtClean="0"/>
              <a:t>.</a:t>
            </a:r>
          </a:p>
          <a:p>
            <a:r>
              <a:rPr lang="en-GB" dirty="0" smtClean="0"/>
              <a:t>This should be combined with </a:t>
            </a:r>
            <a:r>
              <a:rPr lang="en-GB" dirty="0" smtClean="0">
                <a:solidFill>
                  <a:srgbClr val="FF0000"/>
                </a:solidFill>
              </a:rPr>
              <a:t>packing of the peritoneal cavity with hypertonic </a:t>
            </a:r>
            <a:r>
              <a:rPr lang="en-GB" dirty="0" smtClean="0"/>
              <a:t>(20%) </a:t>
            </a:r>
            <a:r>
              <a:rPr lang="en-GB" dirty="0" smtClean="0">
                <a:solidFill>
                  <a:srgbClr val="FF0000"/>
                </a:solidFill>
              </a:rPr>
              <a:t>saline-soaked packs </a:t>
            </a:r>
            <a:r>
              <a:rPr lang="en-GB" dirty="0" smtClean="0"/>
              <a:t>and instilling  into the cyst before it is opened.</a:t>
            </a:r>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 A </a:t>
            </a:r>
            <a:r>
              <a:rPr lang="en-GB" dirty="0" err="1" smtClean="0">
                <a:solidFill>
                  <a:srgbClr val="FF0000"/>
                </a:solidFill>
              </a:rPr>
              <a:t>biliary</a:t>
            </a:r>
            <a:r>
              <a:rPr lang="en-GB" dirty="0" smtClean="0">
                <a:solidFill>
                  <a:srgbClr val="FF0000"/>
                </a:solidFill>
              </a:rPr>
              <a:t> communication  </a:t>
            </a:r>
            <a:r>
              <a:rPr lang="en-GB" dirty="0" smtClean="0"/>
              <a:t>should be actively sought and </a:t>
            </a:r>
            <a:r>
              <a:rPr lang="en-GB" dirty="0" smtClean="0">
                <a:solidFill>
                  <a:srgbClr val="FF0000"/>
                </a:solidFill>
              </a:rPr>
              <a:t>sutured</a:t>
            </a:r>
            <a:r>
              <a:rPr lang="en-GB" dirty="0" smtClean="0"/>
              <a:t>.</a:t>
            </a:r>
          </a:p>
          <a:p>
            <a:r>
              <a:rPr lang="en-GB" dirty="0" smtClean="0"/>
              <a:t> The residual cavity may become </a:t>
            </a:r>
            <a:r>
              <a:rPr lang="en-GB" dirty="0" smtClean="0">
                <a:solidFill>
                  <a:srgbClr val="FF0000"/>
                </a:solidFill>
              </a:rPr>
              <a:t>infected</a:t>
            </a:r>
            <a:r>
              <a:rPr lang="en-GB" dirty="0" smtClean="0"/>
              <a:t>, and this may be reduced, as may </a:t>
            </a:r>
            <a:r>
              <a:rPr lang="en-GB" dirty="0" smtClean="0">
                <a:solidFill>
                  <a:srgbClr val="FF0000"/>
                </a:solidFill>
              </a:rPr>
              <a:t>bile leakage</a:t>
            </a:r>
            <a:r>
              <a:rPr lang="en-GB" dirty="0" smtClean="0"/>
              <a:t>, by packing the space with </a:t>
            </a:r>
            <a:r>
              <a:rPr lang="en-GB" dirty="0" err="1" smtClean="0"/>
              <a:t>pedicled</a:t>
            </a:r>
            <a:r>
              <a:rPr lang="en-GB" dirty="0" smtClean="0"/>
              <a:t> greater </a:t>
            </a:r>
            <a:r>
              <a:rPr lang="en-GB" dirty="0" err="1" smtClean="0"/>
              <a:t>omentum</a:t>
            </a:r>
            <a:r>
              <a:rPr lang="en-GB" dirty="0" smtClean="0"/>
              <a:t> (an </a:t>
            </a:r>
            <a:r>
              <a:rPr lang="en-GB" dirty="0" err="1" smtClean="0">
                <a:solidFill>
                  <a:srgbClr val="FF0000"/>
                </a:solidFill>
              </a:rPr>
              <a:t>omentoplasty</a:t>
            </a:r>
            <a:r>
              <a:rPr lang="en-GB" dirty="0" smtClean="0"/>
              <a:t>).</a:t>
            </a:r>
            <a:endParaRPr lang="en-GB" dirty="0"/>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 Calcified cysts may well be dead. .</a:t>
            </a:r>
          </a:p>
          <a:p>
            <a:r>
              <a:rPr lang="en-GB" dirty="0" smtClean="0"/>
              <a:t> Rupture of daughter </a:t>
            </a:r>
            <a:r>
              <a:rPr lang="en-GB" dirty="0" err="1" smtClean="0"/>
              <a:t>hydatids</a:t>
            </a:r>
            <a:r>
              <a:rPr lang="en-GB" dirty="0" smtClean="0"/>
              <a:t> into the </a:t>
            </a:r>
            <a:r>
              <a:rPr lang="en-GB" dirty="0" err="1" smtClean="0"/>
              <a:t>biliary</a:t>
            </a:r>
            <a:r>
              <a:rPr lang="en-GB" dirty="0" smtClean="0"/>
              <a:t> tract may result in </a:t>
            </a:r>
            <a:r>
              <a:rPr lang="en-GB" dirty="0" smtClean="0">
                <a:solidFill>
                  <a:srgbClr val="FF0000"/>
                </a:solidFill>
              </a:rPr>
              <a:t>obstructive jaundice </a:t>
            </a:r>
            <a:r>
              <a:rPr lang="en-GB" dirty="0" smtClean="0"/>
              <a:t>or </a:t>
            </a:r>
            <a:r>
              <a:rPr lang="en-GB" dirty="0" smtClean="0">
                <a:solidFill>
                  <a:srgbClr val="FF0000"/>
                </a:solidFill>
              </a:rPr>
              <a:t>acute </a:t>
            </a:r>
            <a:r>
              <a:rPr lang="en-GB" dirty="0" err="1" smtClean="0">
                <a:solidFill>
                  <a:srgbClr val="FF0000"/>
                </a:solidFill>
              </a:rPr>
              <a:t>cholangitis</a:t>
            </a:r>
            <a:r>
              <a:rPr lang="en-GB" dirty="0" smtClean="0"/>
              <a:t>. </a:t>
            </a:r>
          </a:p>
          <a:p>
            <a:r>
              <a:rPr lang="en-GB" dirty="0" smtClean="0"/>
              <a:t>This may be treated by </a:t>
            </a:r>
            <a:r>
              <a:rPr lang="en-GB" dirty="0" smtClean="0">
                <a:solidFill>
                  <a:srgbClr val="FF0000"/>
                </a:solidFill>
              </a:rPr>
              <a:t>endoscopic clearance of the daughter cysts</a:t>
            </a:r>
            <a:r>
              <a:rPr lang="en-GB" dirty="0" smtClean="0"/>
              <a:t> prior to </a:t>
            </a:r>
            <a:r>
              <a:rPr lang="en-GB" dirty="0" smtClean="0">
                <a:solidFill>
                  <a:srgbClr val="FF0000"/>
                </a:solidFill>
              </a:rPr>
              <a:t>cyst removal from the liver.</a:t>
            </a:r>
          </a:p>
          <a:p>
            <a:endParaRPr lang="en-GB" dirty="0"/>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b="1" dirty="0" smtClean="0">
                <a:solidFill>
                  <a:srgbClr val="FF0000"/>
                </a:solidFill>
              </a:rPr>
              <a:t>Benign liver tumours</a:t>
            </a:r>
          </a:p>
          <a:p>
            <a:r>
              <a:rPr lang="en-GB" b="1" i="1" dirty="0" err="1" smtClean="0">
                <a:solidFill>
                  <a:srgbClr val="FF0000"/>
                </a:solidFill>
              </a:rPr>
              <a:t>Haemangiomas</a:t>
            </a:r>
            <a:endParaRPr lang="en-GB" b="1" i="1" dirty="0" smtClean="0">
              <a:solidFill>
                <a:srgbClr val="FF0000"/>
              </a:solidFill>
            </a:endParaRPr>
          </a:p>
          <a:p>
            <a:r>
              <a:rPr lang="en-GB" dirty="0" smtClean="0"/>
              <a:t> most common liver lesions</a:t>
            </a:r>
          </a:p>
          <a:p>
            <a:r>
              <a:rPr lang="en-GB" dirty="0" smtClean="0"/>
              <a:t>They consist of an abnormal plexus of vessels, and their nature is usually apparent on ultrasound. </a:t>
            </a:r>
          </a:p>
          <a:p>
            <a:r>
              <a:rPr lang="en-GB" dirty="0" smtClean="0"/>
              <a:t>    If </a:t>
            </a:r>
            <a:r>
              <a:rPr lang="en-GB" dirty="0" smtClean="0">
                <a:solidFill>
                  <a:srgbClr val="FF0000"/>
                </a:solidFill>
              </a:rPr>
              <a:t>diagnostic uncertainty </a:t>
            </a:r>
            <a:r>
              <a:rPr lang="en-GB" dirty="0" smtClean="0"/>
              <a:t>exists, </a:t>
            </a:r>
            <a:r>
              <a:rPr lang="en-GB" dirty="0" smtClean="0">
                <a:solidFill>
                  <a:srgbClr val="FF0000"/>
                </a:solidFill>
              </a:rPr>
              <a:t>CT scanning</a:t>
            </a:r>
            <a:r>
              <a:rPr lang="en-GB" dirty="0" smtClean="0"/>
              <a:t> with </a:t>
            </a:r>
            <a:r>
              <a:rPr lang="en-GB" dirty="0" smtClean="0">
                <a:solidFill>
                  <a:srgbClr val="FF0000"/>
                </a:solidFill>
              </a:rPr>
              <a:t>delayed contrast enhancement shows the characteristic appearance</a:t>
            </a:r>
            <a:r>
              <a:rPr lang="en-GB" dirty="0" smtClean="0"/>
              <a:t> of slow contrast enhancement due to small vessel</a:t>
            </a:r>
          </a:p>
          <a:p>
            <a:pPr>
              <a:buNone/>
            </a:pPr>
            <a:r>
              <a:rPr lang="en-GB" dirty="0" smtClean="0"/>
              <a:t>      uptake in the haemangioma. </a:t>
            </a:r>
          </a:p>
        </p:txBody>
      </p:sp>
      <p:sp>
        <p:nvSpPr>
          <p:cNvPr id="3" name="Title 2"/>
          <p:cNvSpPr>
            <a:spLocks noGrp="1"/>
          </p:cNvSpPr>
          <p:nvPr>
            <p:ph type="title"/>
          </p:nvPr>
        </p:nvSpPr>
        <p:spPr/>
        <p:txBody>
          <a:bodyPr/>
          <a:lstStyle/>
          <a:p>
            <a:pPr algn="ctr"/>
            <a:r>
              <a:rPr lang="en-GB" dirty="0" smtClean="0">
                <a:solidFill>
                  <a:srgbClr val="FF0000"/>
                </a:solidFill>
              </a:rPr>
              <a:t>LIVER TUMOURS</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 Lesions </a:t>
            </a:r>
            <a:r>
              <a:rPr lang="en-GB" dirty="0" smtClean="0">
                <a:solidFill>
                  <a:srgbClr val="FF0000"/>
                </a:solidFill>
              </a:rPr>
              <a:t>found incidentally </a:t>
            </a:r>
            <a:r>
              <a:rPr lang="en-GB" dirty="0" smtClean="0"/>
              <a:t>require confirmation of their nature and no further treatment. </a:t>
            </a:r>
          </a:p>
          <a:p>
            <a:r>
              <a:rPr lang="en-GB" dirty="0" smtClean="0"/>
              <a:t>The </a:t>
            </a:r>
            <a:r>
              <a:rPr lang="en-GB" dirty="0" smtClean="0">
                <a:solidFill>
                  <a:srgbClr val="FF0000"/>
                </a:solidFill>
              </a:rPr>
              <a:t>management</a:t>
            </a:r>
            <a:r>
              <a:rPr lang="en-GB" dirty="0" smtClean="0"/>
              <a:t> of ‘giant’ </a:t>
            </a:r>
            <a:r>
              <a:rPr lang="en-GB" dirty="0" err="1" smtClean="0"/>
              <a:t>haemangiomas</a:t>
            </a:r>
            <a:endParaRPr lang="en-GB" dirty="0" smtClean="0"/>
          </a:p>
          <a:p>
            <a:r>
              <a:rPr lang="en-GB" dirty="0" smtClean="0"/>
              <a:t>  is more controversial Occasional reports of rupture of </a:t>
            </a:r>
            <a:r>
              <a:rPr lang="en-GB" dirty="0" err="1" smtClean="0"/>
              <a:t>haemangiomas</a:t>
            </a:r>
            <a:r>
              <a:rPr lang="en-GB" dirty="0" smtClean="0"/>
              <a:t> have led some to consider resection for the large lesions,</a:t>
            </a:r>
          </a:p>
          <a:p>
            <a:endParaRPr lang="en-GB" dirty="0"/>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 They </a:t>
            </a:r>
            <a:r>
              <a:rPr lang="en-GB" dirty="0" smtClean="0">
                <a:solidFill>
                  <a:srgbClr val="FF0000"/>
                </a:solidFill>
              </a:rPr>
              <a:t>have  little if any malignant potential</a:t>
            </a:r>
            <a:r>
              <a:rPr lang="en-GB" dirty="0" smtClean="0"/>
              <a:t>, and this is not indication for surgery.</a:t>
            </a:r>
          </a:p>
          <a:p>
            <a:r>
              <a:rPr lang="en-GB" dirty="0" err="1" smtClean="0">
                <a:solidFill>
                  <a:srgbClr val="FF0000"/>
                </a:solidFill>
              </a:rPr>
              <a:t>Percutaneous</a:t>
            </a:r>
            <a:r>
              <a:rPr lang="en-GB" dirty="0" smtClean="0">
                <a:solidFill>
                  <a:srgbClr val="FF0000"/>
                </a:solidFill>
              </a:rPr>
              <a:t> biopsy</a:t>
            </a:r>
            <a:r>
              <a:rPr lang="en-GB" dirty="0" smtClean="0"/>
              <a:t> of these lesions should be </a:t>
            </a:r>
            <a:r>
              <a:rPr lang="en-GB" dirty="0" smtClean="0">
                <a:solidFill>
                  <a:srgbClr val="FF0000"/>
                </a:solidFill>
              </a:rPr>
              <a:t>avoided</a:t>
            </a:r>
            <a:r>
              <a:rPr lang="en-GB" dirty="0" smtClean="0"/>
              <a:t> as they are vascular lesions and may bleed profusely into the peritoneal cavity.</a:t>
            </a:r>
            <a:endParaRPr lang="en-GB" dirty="0"/>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b="1" dirty="0" smtClean="0">
                <a:solidFill>
                  <a:srgbClr val="00B050"/>
                </a:solidFill>
              </a:rPr>
              <a:t>Ascending </a:t>
            </a:r>
            <a:r>
              <a:rPr lang="en-GB" b="1" dirty="0" err="1" smtClean="0">
                <a:solidFill>
                  <a:srgbClr val="00B050"/>
                </a:solidFill>
              </a:rPr>
              <a:t>cholangitis</a:t>
            </a:r>
            <a:endParaRPr lang="en-GB" b="1" dirty="0" smtClean="0">
              <a:solidFill>
                <a:srgbClr val="00B050"/>
              </a:solidFill>
            </a:endParaRPr>
          </a:p>
          <a:p>
            <a:r>
              <a:rPr lang="en-GB" dirty="0" smtClean="0"/>
              <a:t>Ascending bacterial infection of the </a:t>
            </a:r>
            <a:r>
              <a:rPr lang="en-GB" dirty="0" err="1" smtClean="0">
                <a:solidFill>
                  <a:srgbClr val="FF0000"/>
                </a:solidFill>
              </a:rPr>
              <a:t>biliary</a:t>
            </a:r>
            <a:r>
              <a:rPr lang="en-GB" dirty="0" smtClean="0">
                <a:solidFill>
                  <a:srgbClr val="FF0000"/>
                </a:solidFill>
              </a:rPr>
              <a:t> tract </a:t>
            </a:r>
            <a:r>
              <a:rPr lang="en-GB" dirty="0" smtClean="0"/>
              <a:t>is usually associated  with </a:t>
            </a:r>
            <a:r>
              <a:rPr lang="en-GB" dirty="0" smtClean="0">
                <a:solidFill>
                  <a:srgbClr val="FF0000"/>
                </a:solidFill>
              </a:rPr>
              <a:t>obstruction</a:t>
            </a:r>
            <a:r>
              <a:rPr lang="en-GB" dirty="0" smtClean="0"/>
              <a:t> and presents with </a:t>
            </a:r>
            <a:r>
              <a:rPr lang="en-GB" dirty="0" smtClean="0">
                <a:solidFill>
                  <a:srgbClr val="FF0000"/>
                </a:solidFill>
              </a:rPr>
              <a:t>clinical jaundice</a:t>
            </a:r>
            <a:r>
              <a:rPr lang="en-GB" dirty="0" smtClean="0"/>
              <a:t>, </a:t>
            </a:r>
            <a:r>
              <a:rPr lang="en-GB" dirty="0" smtClean="0">
                <a:solidFill>
                  <a:srgbClr val="FF0000"/>
                </a:solidFill>
              </a:rPr>
              <a:t>rigors</a:t>
            </a:r>
            <a:r>
              <a:rPr lang="en-GB" dirty="0" smtClean="0"/>
              <a:t> and a </a:t>
            </a:r>
            <a:r>
              <a:rPr lang="en-GB" dirty="0" smtClean="0">
                <a:solidFill>
                  <a:srgbClr val="FF0000"/>
                </a:solidFill>
              </a:rPr>
              <a:t>tender </a:t>
            </a:r>
            <a:r>
              <a:rPr lang="en-GB" dirty="0" err="1" smtClean="0">
                <a:solidFill>
                  <a:srgbClr val="FF0000"/>
                </a:solidFill>
              </a:rPr>
              <a:t>hepatomegaly</a:t>
            </a:r>
            <a:r>
              <a:rPr lang="en-GB" dirty="0" smtClean="0"/>
              <a:t>. </a:t>
            </a:r>
          </a:p>
          <a:p>
            <a:r>
              <a:rPr lang="en-GB" dirty="0" smtClean="0"/>
              <a:t>   The </a:t>
            </a:r>
            <a:r>
              <a:rPr lang="en-GB" dirty="0" smtClean="0">
                <a:solidFill>
                  <a:srgbClr val="FF0000"/>
                </a:solidFill>
              </a:rPr>
              <a:t>diagnosis</a:t>
            </a:r>
            <a:r>
              <a:rPr lang="en-GB" dirty="0" smtClean="0"/>
              <a:t> is confirmed by the finding of </a:t>
            </a:r>
            <a:r>
              <a:rPr lang="en-GB" dirty="0" smtClean="0">
                <a:solidFill>
                  <a:srgbClr val="FF0000"/>
                </a:solidFill>
              </a:rPr>
              <a:t>dilated bile ducts on ultrasound</a:t>
            </a:r>
            <a:r>
              <a:rPr lang="en-GB" dirty="0" smtClean="0"/>
              <a:t>, an </a:t>
            </a:r>
            <a:r>
              <a:rPr lang="en-GB" dirty="0" smtClean="0">
                <a:solidFill>
                  <a:srgbClr val="FF0000"/>
                </a:solidFill>
              </a:rPr>
              <a:t>obstructive picture of liver function tests </a:t>
            </a:r>
            <a:r>
              <a:rPr lang="en-GB" dirty="0" smtClean="0"/>
              <a:t>and the </a:t>
            </a:r>
            <a:r>
              <a:rPr lang="en-GB" dirty="0" smtClean="0">
                <a:solidFill>
                  <a:srgbClr val="FF0000"/>
                </a:solidFill>
              </a:rPr>
              <a:t>isolation of an organism from the blood on culture. </a:t>
            </a:r>
          </a:p>
          <a:p>
            <a:r>
              <a:rPr lang="en-GB" dirty="0" smtClean="0"/>
              <a:t> The condition is a </a:t>
            </a:r>
            <a:r>
              <a:rPr lang="en-GB" dirty="0" smtClean="0">
                <a:solidFill>
                  <a:srgbClr val="FF0000"/>
                </a:solidFill>
              </a:rPr>
              <a:t>medical emergency</a:t>
            </a:r>
            <a:r>
              <a:rPr lang="en-GB" dirty="0" smtClean="0"/>
              <a:t>, and delay in appropriate treatment results in </a:t>
            </a:r>
            <a:r>
              <a:rPr lang="en-GB" dirty="0" smtClean="0">
                <a:solidFill>
                  <a:srgbClr val="FF0000"/>
                </a:solidFill>
              </a:rPr>
              <a:t>organ failure secondary to septicaemia. </a:t>
            </a:r>
          </a:p>
        </p:txBody>
      </p:sp>
      <p:sp>
        <p:nvSpPr>
          <p:cNvPr id="2" name="Title 1"/>
          <p:cNvSpPr>
            <a:spLocks noGrp="1"/>
          </p:cNvSpPr>
          <p:nvPr>
            <p:ph type="title"/>
          </p:nvPr>
        </p:nvSpPr>
        <p:spPr/>
        <p:txBody>
          <a:bodyPr/>
          <a:lstStyle/>
          <a:p>
            <a:pPr algn="ctr"/>
            <a:r>
              <a:rPr lang="en-GB" b="1" dirty="0" smtClean="0">
                <a:solidFill>
                  <a:srgbClr val="FF0000"/>
                </a:solidFill>
              </a:rPr>
              <a:t>LIVER INFECTIONS</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endParaRPr lang="en-GB" b="1" i="1" dirty="0" smtClean="0"/>
          </a:p>
          <a:p>
            <a:r>
              <a:rPr lang="en-GB" dirty="0" smtClean="0">
                <a:solidFill>
                  <a:srgbClr val="FF0000"/>
                </a:solidFill>
              </a:rPr>
              <a:t>Rare </a:t>
            </a:r>
            <a:r>
              <a:rPr lang="en-GB" dirty="0" smtClean="0"/>
              <a:t>benign liver tumours.</a:t>
            </a:r>
          </a:p>
          <a:p>
            <a:r>
              <a:rPr lang="en-GB" dirty="0" smtClean="0"/>
              <a:t> Imaging by CT demonstrates a </a:t>
            </a:r>
            <a:r>
              <a:rPr lang="en-GB" dirty="0" smtClean="0">
                <a:solidFill>
                  <a:srgbClr val="FF0000"/>
                </a:solidFill>
              </a:rPr>
              <a:t>well-circumscribed and vascular solid tumour</a:t>
            </a:r>
            <a:r>
              <a:rPr lang="en-GB" dirty="0" smtClean="0"/>
              <a:t>. </a:t>
            </a:r>
          </a:p>
          <a:p>
            <a:r>
              <a:rPr lang="en-GB" dirty="0" smtClean="0"/>
              <a:t>They usually  develop in an otherwise normal liver. </a:t>
            </a:r>
          </a:p>
          <a:p>
            <a:r>
              <a:rPr lang="en-GB" dirty="0" smtClean="0"/>
              <a:t>Unfortunately, there are no characteristic radiological features to differentiate these lesions</a:t>
            </a:r>
          </a:p>
          <a:p>
            <a:pPr>
              <a:buNone/>
            </a:pPr>
            <a:r>
              <a:rPr lang="en-GB" dirty="0" smtClean="0"/>
              <a:t>    from malignant tumours. </a:t>
            </a:r>
          </a:p>
          <a:p>
            <a:r>
              <a:rPr lang="en-GB" dirty="0" smtClean="0"/>
              <a:t>  Angiography will demonstrate a well developed</a:t>
            </a:r>
          </a:p>
          <a:p>
            <a:pPr>
              <a:buNone/>
            </a:pPr>
            <a:r>
              <a:rPr lang="en-GB" dirty="0" smtClean="0"/>
              <a:t>     peripheral arterialisation of the tumour. </a:t>
            </a:r>
            <a:endParaRPr lang="en-GB" dirty="0"/>
          </a:p>
        </p:txBody>
      </p:sp>
      <p:sp>
        <p:nvSpPr>
          <p:cNvPr id="3" name="Title 2"/>
          <p:cNvSpPr>
            <a:spLocks noGrp="1"/>
          </p:cNvSpPr>
          <p:nvPr>
            <p:ph type="title"/>
          </p:nvPr>
        </p:nvSpPr>
        <p:spPr/>
        <p:txBody>
          <a:bodyPr/>
          <a:lstStyle/>
          <a:p>
            <a:r>
              <a:rPr lang="en-GB" i="1" dirty="0" smtClean="0">
                <a:solidFill>
                  <a:srgbClr val="FF0000"/>
                </a:solidFill>
              </a:rPr>
              <a:t>Hepatic adenoma</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Confirmation  of the nature of these lesions is required by either </a:t>
            </a:r>
            <a:r>
              <a:rPr lang="en-GB" dirty="0" err="1" smtClean="0">
                <a:solidFill>
                  <a:srgbClr val="FF0000"/>
                </a:solidFill>
              </a:rPr>
              <a:t>percutaneous</a:t>
            </a:r>
            <a:r>
              <a:rPr lang="en-GB" dirty="0" smtClean="0">
                <a:solidFill>
                  <a:srgbClr val="FF0000"/>
                </a:solidFill>
              </a:rPr>
              <a:t> biopsy </a:t>
            </a:r>
            <a:r>
              <a:rPr lang="en-GB" dirty="0" smtClean="0"/>
              <a:t>or </a:t>
            </a:r>
            <a:r>
              <a:rPr lang="en-GB" dirty="0" smtClean="0">
                <a:solidFill>
                  <a:srgbClr val="FF0000"/>
                </a:solidFill>
              </a:rPr>
              <a:t>resection with histological confirmation</a:t>
            </a:r>
            <a:r>
              <a:rPr lang="en-GB" dirty="0" smtClean="0"/>
              <a:t>. </a:t>
            </a:r>
          </a:p>
          <a:p>
            <a:r>
              <a:rPr lang="en-GB" dirty="0" smtClean="0"/>
              <a:t>These tumours are thought to have malignant potential, and resection is therefore the treatment of choice. </a:t>
            </a:r>
          </a:p>
          <a:p>
            <a:r>
              <a:rPr lang="en-GB" dirty="0" smtClean="0"/>
              <a:t> An </a:t>
            </a:r>
            <a:r>
              <a:rPr lang="en-GB" dirty="0" smtClean="0">
                <a:solidFill>
                  <a:srgbClr val="FF0000"/>
                </a:solidFill>
              </a:rPr>
              <a:t>association with sex hormones </a:t>
            </a:r>
            <a:r>
              <a:rPr lang="en-GB" dirty="0" smtClean="0"/>
              <a:t>(including the oral contraceptive pill) is well recognised, and </a:t>
            </a:r>
            <a:r>
              <a:rPr lang="en-GB" dirty="0" smtClean="0">
                <a:solidFill>
                  <a:srgbClr val="FF0000"/>
                </a:solidFill>
              </a:rPr>
              <a:t>regression of symptomatic adenomas </a:t>
            </a:r>
            <a:r>
              <a:rPr lang="en-GB" dirty="0" smtClean="0"/>
              <a:t>on withdrawal of hormone stimulation is well documented.</a:t>
            </a:r>
          </a:p>
          <a:p>
            <a:endParaRPr lang="en-GB" dirty="0"/>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 unusual benign condition of unknown aetiology .</a:t>
            </a:r>
          </a:p>
          <a:p>
            <a:r>
              <a:rPr lang="en-GB" dirty="0" smtClean="0"/>
              <a:t>there is a </a:t>
            </a:r>
            <a:r>
              <a:rPr lang="en-GB" dirty="0" smtClean="0">
                <a:solidFill>
                  <a:srgbClr val="FF0000"/>
                </a:solidFill>
              </a:rPr>
              <a:t>focal overgrowth of functioning liver tissue supported by fibrous </a:t>
            </a:r>
            <a:r>
              <a:rPr lang="en-GB" dirty="0" err="1" smtClean="0">
                <a:solidFill>
                  <a:srgbClr val="FF0000"/>
                </a:solidFill>
              </a:rPr>
              <a:t>stroma</a:t>
            </a:r>
            <a:r>
              <a:rPr lang="en-GB" dirty="0" smtClean="0"/>
              <a:t>.</a:t>
            </a:r>
          </a:p>
          <a:p>
            <a:r>
              <a:rPr lang="en-GB" dirty="0" smtClean="0"/>
              <a:t>Patients are usually </a:t>
            </a:r>
            <a:r>
              <a:rPr lang="en-GB" dirty="0" smtClean="0">
                <a:solidFill>
                  <a:srgbClr val="FF0000"/>
                </a:solidFill>
              </a:rPr>
              <a:t>middle-aged females</a:t>
            </a:r>
            <a:r>
              <a:rPr lang="en-GB" dirty="0" smtClean="0"/>
              <a:t>, </a:t>
            </a:r>
            <a:endParaRPr lang="en-GB" dirty="0"/>
          </a:p>
        </p:txBody>
      </p:sp>
      <p:sp>
        <p:nvSpPr>
          <p:cNvPr id="3" name="Title 2"/>
          <p:cNvSpPr>
            <a:spLocks noGrp="1"/>
          </p:cNvSpPr>
          <p:nvPr>
            <p:ph type="title"/>
          </p:nvPr>
        </p:nvSpPr>
        <p:spPr/>
        <p:txBody>
          <a:bodyPr>
            <a:normAutofit fontScale="90000"/>
          </a:bodyPr>
          <a:lstStyle/>
          <a:p>
            <a:pPr algn="ctr"/>
            <a:r>
              <a:rPr lang="en-GB" dirty="0" smtClean="0">
                <a:solidFill>
                  <a:srgbClr val="FF0000"/>
                </a:solidFill>
              </a:rPr>
              <a:t>Focal nodular hyperplasia</a:t>
            </a:r>
            <a:br>
              <a:rPr lang="en-GB" dirty="0" smtClean="0">
                <a:solidFill>
                  <a:srgbClr val="FF0000"/>
                </a:solidFill>
              </a:rPr>
            </a:br>
            <a:endParaRPr lang="en-GB"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 </a:t>
            </a:r>
            <a:r>
              <a:rPr lang="en-GB" dirty="0" smtClean="0">
                <a:solidFill>
                  <a:srgbClr val="FF0000"/>
                </a:solidFill>
              </a:rPr>
              <a:t>Ultrasound</a:t>
            </a:r>
            <a:r>
              <a:rPr lang="en-GB" dirty="0" smtClean="0"/>
              <a:t> shows a </a:t>
            </a:r>
            <a:r>
              <a:rPr lang="en-GB" dirty="0" smtClean="0">
                <a:solidFill>
                  <a:srgbClr val="FF0000"/>
                </a:solidFill>
              </a:rPr>
              <a:t>solid tumour mass </a:t>
            </a:r>
            <a:r>
              <a:rPr lang="en-GB" dirty="0" smtClean="0"/>
              <a:t>but does not help in discrimination. </a:t>
            </a:r>
          </a:p>
          <a:p>
            <a:r>
              <a:rPr lang="en-GB" dirty="0" smtClean="0">
                <a:solidFill>
                  <a:srgbClr val="FF0000"/>
                </a:solidFill>
              </a:rPr>
              <a:t>Contrast CT </a:t>
            </a:r>
            <a:r>
              <a:rPr lang="en-GB" dirty="0" smtClean="0"/>
              <a:t>may show </a:t>
            </a:r>
            <a:r>
              <a:rPr lang="en-GB" dirty="0" smtClean="0">
                <a:solidFill>
                  <a:srgbClr val="FF0000"/>
                </a:solidFill>
              </a:rPr>
              <a:t>central scarring </a:t>
            </a:r>
            <a:r>
              <a:rPr lang="en-GB" dirty="0" smtClean="0"/>
              <a:t>and evidence of a well-vascularised lesion.</a:t>
            </a:r>
          </a:p>
          <a:p>
            <a:r>
              <a:rPr lang="en-GB" dirty="0" smtClean="0"/>
              <a:t> A </a:t>
            </a:r>
            <a:r>
              <a:rPr lang="en-GB" dirty="0" smtClean="0">
                <a:solidFill>
                  <a:srgbClr val="FF0000"/>
                </a:solidFill>
              </a:rPr>
              <a:t>sulphur colloid liver scan </a:t>
            </a:r>
            <a:r>
              <a:rPr lang="en-GB" dirty="0" smtClean="0"/>
              <a:t>may be useful.</a:t>
            </a:r>
          </a:p>
          <a:p>
            <a:pPr>
              <a:buNone/>
            </a:pPr>
            <a:r>
              <a:rPr lang="en-GB" dirty="0" smtClean="0"/>
              <a:t>    FNH contain both </a:t>
            </a:r>
            <a:r>
              <a:rPr lang="en-GB" dirty="0" err="1" smtClean="0"/>
              <a:t>hepatocytes</a:t>
            </a:r>
            <a:r>
              <a:rPr lang="en-GB" dirty="0" smtClean="0"/>
              <a:t> and </a:t>
            </a:r>
            <a:r>
              <a:rPr lang="en-GB" dirty="0" err="1" smtClean="0"/>
              <a:t>Kupffer</a:t>
            </a:r>
            <a:r>
              <a:rPr lang="en-GB" dirty="0" smtClean="0"/>
              <a:t> cells. The latter take up the colloid allowing differentiation of FNH from either a benign adenoma or a primary or metastatic cancer, neither of which contains a significant number of </a:t>
            </a:r>
            <a:r>
              <a:rPr lang="en-GB" dirty="0" err="1" smtClean="0"/>
              <a:t>Kupffer</a:t>
            </a:r>
            <a:r>
              <a:rPr lang="en-GB" dirty="0" smtClean="0"/>
              <a:t> cells.</a:t>
            </a:r>
            <a:endParaRPr lang="en-GB" dirty="0"/>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GB" dirty="0" smtClean="0"/>
              <a:t>Primary liver cancer (HCC) is </a:t>
            </a:r>
            <a:r>
              <a:rPr lang="en-GB" dirty="0" smtClean="0">
                <a:solidFill>
                  <a:srgbClr val="FF0000"/>
                </a:solidFill>
              </a:rPr>
              <a:t>one of the world’s most common cancers</a:t>
            </a:r>
            <a:r>
              <a:rPr lang="en-GB" dirty="0" smtClean="0"/>
              <a:t>, and its </a:t>
            </a:r>
            <a:r>
              <a:rPr lang="en-GB" dirty="0" smtClean="0">
                <a:solidFill>
                  <a:srgbClr val="FF0000"/>
                </a:solidFill>
              </a:rPr>
              <a:t>incidence</a:t>
            </a:r>
            <a:r>
              <a:rPr lang="en-GB" dirty="0" smtClean="0"/>
              <a:t> is expected to </a:t>
            </a:r>
            <a:r>
              <a:rPr lang="en-GB" dirty="0" smtClean="0">
                <a:solidFill>
                  <a:srgbClr val="FF0000"/>
                </a:solidFill>
              </a:rPr>
              <a:t>rise rapidly </a:t>
            </a:r>
            <a:r>
              <a:rPr lang="en-GB" dirty="0" smtClean="0"/>
              <a:t>over the next decade due to the association with chronic liver disease, particularly HBV and HCV. </a:t>
            </a:r>
          </a:p>
          <a:p>
            <a:r>
              <a:rPr lang="en-GB" dirty="0" smtClean="0"/>
              <a:t>Many patients known to have chronic liver disease are now being </a:t>
            </a:r>
            <a:r>
              <a:rPr lang="en-GB" dirty="0" smtClean="0">
                <a:solidFill>
                  <a:srgbClr val="FF0000"/>
                </a:solidFill>
              </a:rPr>
              <a:t>screened</a:t>
            </a:r>
            <a:r>
              <a:rPr lang="en-GB" dirty="0" smtClean="0"/>
              <a:t> for the development of HCC by </a:t>
            </a:r>
            <a:r>
              <a:rPr lang="en-GB" dirty="0" smtClean="0">
                <a:solidFill>
                  <a:srgbClr val="FF0000"/>
                </a:solidFill>
              </a:rPr>
              <a:t>serial ultrasound scans </a:t>
            </a:r>
            <a:r>
              <a:rPr lang="en-GB" dirty="0" smtClean="0"/>
              <a:t>of the liver or serum measurements of  </a:t>
            </a:r>
            <a:r>
              <a:rPr lang="en-GB" dirty="0" err="1" smtClean="0">
                <a:solidFill>
                  <a:srgbClr val="FF0000"/>
                </a:solidFill>
              </a:rPr>
              <a:t>alphafetoprotein</a:t>
            </a:r>
            <a:r>
              <a:rPr lang="en-GB" dirty="0" smtClean="0">
                <a:solidFill>
                  <a:srgbClr val="FF0000"/>
                </a:solidFill>
              </a:rPr>
              <a:t> (AFP). </a:t>
            </a:r>
          </a:p>
          <a:p>
            <a:r>
              <a:rPr lang="en-GB" dirty="0" smtClean="0"/>
              <a:t>Patients often present in </a:t>
            </a:r>
            <a:r>
              <a:rPr lang="en-GB" dirty="0" smtClean="0">
                <a:solidFill>
                  <a:srgbClr val="FF0000"/>
                </a:solidFill>
              </a:rPr>
              <a:t>middle age</a:t>
            </a:r>
            <a:r>
              <a:rPr lang="en-GB" dirty="0" smtClean="0"/>
              <a:t>,  either because of the </a:t>
            </a:r>
            <a:r>
              <a:rPr lang="en-GB" dirty="0" smtClean="0">
                <a:solidFill>
                  <a:srgbClr val="FF0000"/>
                </a:solidFill>
              </a:rPr>
              <a:t>symptoms of chronic liver disease </a:t>
            </a:r>
            <a:r>
              <a:rPr lang="en-GB" dirty="0" smtClean="0"/>
              <a:t>(malaise,</a:t>
            </a:r>
          </a:p>
          <a:p>
            <a:r>
              <a:rPr lang="en-GB" dirty="0" smtClean="0"/>
              <a:t>weakness, jaundice, ascites, </a:t>
            </a:r>
            <a:r>
              <a:rPr lang="en-GB" dirty="0" err="1" smtClean="0"/>
              <a:t>variceal</a:t>
            </a:r>
            <a:r>
              <a:rPr lang="en-GB" dirty="0" smtClean="0"/>
              <a:t> </a:t>
            </a:r>
            <a:r>
              <a:rPr lang="en-GB" dirty="0" err="1" smtClean="0"/>
              <a:t>bleed,encephalopathy</a:t>
            </a:r>
            <a:r>
              <a:rPr lang="en-GB" dirty="0" smtClean="0"/>
              <a:t>)</a:t>
            </a:r>
            <a:endParaRPr lang="en-GB" dirty="0"/>
          </a:p>
        </p:txBody>
      </p:sp>
      <p:sp>
        <p:nvSpPr>
          <p:cNvPr id="3" name="Title 2"/>
          <p:cNvSpPr>
            <a:spLocks noGrp="1"/>
          </p:cNvSpPr>
          <p:nvPr>
            <p:ph type="title"/>
          </p:nvPr>
        </p:nvSpPr>
        <p:spPr/>
        <p:txBody>
          <a:bodyPr>
            <a:normAutofit fontScale="90000"/>
          </a:bodyPr>
          <a:lstStyle/>
          <a:p>
            <a:pPr algn="ctr"/>
            <a:r>
              <a:rPr lang="en-GB" dirty="0" err="1" smtClean="0">
                <a:solidFill>
                  <a:srgbClr val="FF0000"/>
                </a:solidFill>
              </a:rPr>
              <a:t>Hepatocellular</a:t>
            </a:r>
            <a:r>
              <a:rPr lang="en-GB" dirty="0" smtClean="0">
                <a:solidFill>
                  <a:srgbClr val="FF0000"/>
                </a:solidFill>
              </a:rPr>
              <a:t> carcinoma</a:t>
            </a: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Or with the </a:t>
            </a:r>
            <a:r>
              <a:rPr lang="en-GB" dirty="0" smtClean="0">
                <a:solidFill>
                  <a:srgbClr val="FF0000"/>
                </a:solidFill>
              </a:rPr>
              <a:t>anorexia and weight loss </a:t>
            </a:r>
            <a:r>
              <a:rPr lang="en-GB" dirty="0" smtClean="0"/>
              <a:t>of an </a:t>
            </a:r>
            <a:r>
              <a:rPr lang="en-GB" dirty="0" smtClean="0">
                <a:solidFill>
                  <a:srgbClr val="FF0000"/>
                </a:solidFill>
              </a:rPr>
              <a:t>advanced cancer</a:t>
            </a:r>
            <a:r>
              <a:rPr lang="en-GB" dirty="0" smtClean="0"/>
              <a:t>. </a:t>
            </a:r>
          </a:p>
          <a:p>
            <a:r>
              <a:rPr lang="en-GB" dirty="0" smtClean="0"/>
              <a:t>The </a:t>
            </a:r>
            <a:r>
              <a:rPr lang="en-GB" dirty="0" smtClean="0">
                <a:solidFill>
                  <a:srgbClr val="FF0000"/>
                </a:solidFill>
              </a:rPr>
              <a:t>surgical treatment options </a:t>
            </a:r>
            <a:r>
              <a:rPr lang="en-GB" dirty="0" smtClean="0"/>
              <a:t>include </a:t>
            </a:r>
            <a:r>
              <a:rPr lang="en-GB" dirty="0" smtClean="0">
                <a:solidFill>
                  <a:srgbClr val="FF0000"/>
                </a:solidFill>
              </a:rPr>
              <a:t>resection of the tumour</a:t>
            </a:r>
            <a:r>
              <a:rPr lang="en-GB" dirty="0" smtClean="0"/>
              <a:t> and </a:t>
            </a:r>
            <a:r>
              <a:rPr lang="en-GB" dirty="0" smtClean="0">
                <a:solidFill>
                  <a:srgbClr val="FF0000"/>
                </a:solidFill>
              </a:rPr>
              <a:t>liver transplantation</a:t>
            </a:r>
            <a:r>
              <a:rPr lang="en-GB" dirty="0" smtClean="0"/>
              <a:t>. </a:t>
            </a:r>
          </a:p>
          <a:p>
            <a:r>
              <a:rPr lang="en-GB" dirty="0" smtClean="0"/>
              <a:t>Which option is most appropriate for an</a:t>
            </a:r>
          </a:p>
          <a:p>
            <a:r>
              <a:rPr lang="en-GB" dirty="0" smtClean="0"/>
              <a:t>individual patient depends on the </a:t>
            </a:r>
          </a:p>
          <a:p>
            <a:r>
              <a:rPr lang="en-GB" dirty="0">
                <a:solidFill>
                  <a:srgbClr val="FF0000"/>
                </a:solidFill>
              </a:rPr>
              <a:t>-</a:t>
            </a:r>
            <a:r>
              <a:rPr lang="en-GB" dirty="0" smtClean="0">
                <a:solidFill>
                  <a:srgbClr val="FF0000"/>
                </a:solidFill>
              </a:rPr>
              <a:t>stage of the underlying liver disease</a:t>
            </a:r>
            <a:r>
              <a:rPr lang="en-GB" dirty="0" smtClean="0"/>
              <a:t>, </a:t>
            </a:r>
          </a:p>
          <a:p>
            <a:r>
              <a:rPr lang="en-GB" dirty="0">
                <a:solidFill>
                  <a:srgbClr val="FF0000"/>
                </a:solidFill>
              </a:rPr>
              <a:t>-</a:t>
            </a:r>
            <a:r>
              <a:rPr lang="en-GB" dirty="0" smtClean="0">
                <a:solidFill>
                  <a:srgbClr val="FF0000"/>
                </a:solidFill>
              </a:rPr>
              <a:t>the size and site of the tumour</a:t>
            </a:r>
            <a:r>
              <a:rPr lang="en-GB" dirty="0" smtClean="0"/>
              <a:t>, </a:t>
            </a:r>
          </a:p>
          <a:p>
            <a:r>
              <a:rPr lang="en-GB" dirty="0">
                <a:solidFill>
                  <a:srgbClr val="FF0000"/>
                </a:solidFill>
              </a:rPr>
              <a:t>-</a:t>
            </a:r>
            <a:r>
              <a:rPr lang="en-GB" dirty="0" smtClean="0">
                <a:solidFill>
                  <a:srgbClr val="FF0000"/>
                </a:solidFill>
              </a:rPr>
              <a:t>the availability of organ transplantation </a:t>
            </a:r>
          </a:p>
          <a:p>
            <a:r>
              <a:rPr lang="en-GB" dirty="0" smtClean="0">
                <a:solidFill>
                  <a:srgbClr val="FF0000"/>
                </a:solidFill>
              </a:rPr>
              <a:t>- the management of the immunosuppressed patient .</a:t>
            </a:r>
            <a:endParaRPr lang="en-GB" dirty="0">
              <a:solidFill>
                <a:srgbClr val="FF0000"/>
              </a:solidFill>
            </a:endParaRPr>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In addition to a </a:t>
            </a:r>
            <a:r>
              <a:rPr lang="en-GB" dirty="0" smtClean="0">
                <a:solidFill>
                  <a:srgbClr val="FF0000"/>
                </a:solidFill>
              </a:rPr>
              <a:t>general assessment </a:t>
            </a:r>
            <a:r>
              <a:rPr lang="en-GB" dirty="0" smtClean="0"/>
              <a:t>of the patient’s fitness for surgery, </a:t>
            </a:r>
          </a:p>
          <a:p>
            <a:r>
              <a:rPr lang="en-GB" dirty="0" smtClean="0"/>
              <a:t>crucial information is the </a:t>
            </a:r>
            <a:r>
              <a:rPr lang="en-GB" dirty="0" smtClean="0">
                <a:solidFill>
                  <a:srgbClr val="FF0000"/>
                </a:solidFill>
              </a:rPr>
              <a:t>severity of the underlying liver disease</a:t>
            </a:r>
            <a:r>
              <a:rPr lang="en-GB" dirty="0" smtClean="0"/>
              <a:t> and the </a:t>
            </a:r>
            <a:r>
              <a:rPr lang="en-GB" dirty="0" smtClean="0">
                <a:solidFill>
                  <a:srgbClr val="FF0000"/>
                </a:solidFill>
              </a:rPr>
              <a:t>size and site of the tumour. </a:t>
            </a:r>
            <a:endParaRPr lang="en-GB" dirty="0">
              <a:solidFill>
                <a:srgbClr val="FF0000"/>
              </a:solidFill>
            </a:endParaRPr>
          </a:p>
        </p:txBody>
      </p:sp>
      <p:sp>
        <p:nvSpPr>
          <p:cNvPr id="3" name="Title 2"/>
          <p:cNvSpPr>
            <a:spLocks noGrp="1"/>
          </p:cNvSpPr>
          <p:nvPr>
            <p:ph type="title"/>
          </p:nvPr>
        </p:nvSpPr>
        <p:spPr/>
        <p:txBody>
          <a:bodyPr>
            <a:normAutofit fontScale="90000"/>
          </a:bodyPr>
          <a:lstStyle/>
          <a:p>
            <a:r>
              <a:rPr lang="en-GB" sz="3600" i="1" dirty="0">
                <a:solidFill>
                  <a:srgbClr val="FF0000"/>
                </a:solidFill>
              </a:rPr>
              <a:t>Staging and clinical assessment of HCC</a:t>
            </a:r>
            <a:r>
              <a:rPr lang="en-GB" i="1" dirty="0">
                <a:solidFill>
                  <a:srgbClr val="FF0000"/>
                </a:solidFill>
              </a:rPr>
              <a:t/>
            </a:r>
            <a:br>
              <a:rPr lang="en-GB" i="1" dirty="0">
                <a:solidFill>
                  <a:srgbClr val="FF0000"/>
                </a:solidFill>
              </a:rPr>
            </a:b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GB" dirty="0" smtClean="0"/>
          </a:p>
          <a:p>
            <a:r>
              <a:rPr lang="en-GB" dirty="0" smtClean="0"/>
              <a:t>Extensive liver resections in patients with advanced cirrhosis are associated with a high mortality due to liver failure and sepsis. </a:t>
            </a:r>
          </a:p>
          <a:p>
            <a:r>
              <a:rPr lang="en-GB" dirty="0" smtClean="0"/>
              <a:t>In contrast, extensive resections for HCC in a non cirrhotic liver are associated with a low risk of liver failure, and resection rather than transplantation would be the treatment</a:t>
            </a:r>
          </a:p>
          <a:p>
            <a:pPr>
              <a:buNone/>
            </a:pPr>
            <a:r>
              <a:rPr lang="en-GB" dirty="0" smtClean="0"/>
              <a:t>   option of choice.</a:t>
            </a:r>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Tumours often </a:t>
            </a:r>
            <a:r>
              <a:rPr lang="en-GB" dirty="0" smtClean="0">
                <a:solidFill>
                  <a:srgbClr val="FF0000"/>
                </a:solidFill>
              </a:rPr>
              <a:t>metastasise</a:t>
            </a:r>
            <a:r>
              <a:rPr lang="en-GB" dirty="0" smtClean="0"/>
              <a:t> to the </a:t>
            </a:r>
            <a:r>
              <a:rPr lang="en-GB" dirty="0" smtClean="0">
                <a:solidFill>
                  <a:srgbClr val="FF0000"/>
                </a:solidFill>
              </a:rPr>
              <a:t>lung</a:t>
            </a:r>
            <a:r>
              <a:rPr lang="en-GB" dirty="0" smtClean="0"/>
              <a:t> and </a:t>
            </a:r>
            <a:r>
              <a:rPr lang="en-GB" dirty="0" smtClean="0">
                <a:solidFill>
                  <a:srgbClr val="FF0000"/>
                </a:solidFill>
              </a:rPr>
              <a:t>bone</a:t>
            </a:r>
          </a:p>
          <a:p>
            <a:r>
              <a:rPr lang="en-GB" dirty="0" smtClean="0"/>
              <a:t>and, therefore, a </a:t>
            </a:r>
            <a:r>
              <a:rPr lang="en-GB" dirty="0" smtClean="0">
                <a:solidFill>
                  <a:srgbClr val="FF0000"/>
                </a:solidFill>
              </a:rPr>
              <a:t>chest CT scan </a:t>
            </a:r>
            <a:r>
              <a:rPr lang="en-GB" dirty="0" smtClean="0"/>
              <a:t>and a </a:t>
            </a:r>
            <a:r>
              <a:rPr lang="en-GB" dirty="0" smtClean="0">
                <a:solidFill>
                  <a:srgbClr val="FF0000"/>
                </a:solidFill>
              </a:rPr>
              <a:t>bone scan are useful staging </a:t>
            </a:r>
            <a:r>
              <a:rPr lang="en-GB" dirty="0" smtClean="0"/>
              <a:t>investigations. </a:t>
            </a:r>
          </a:p>
          <a:p>
            <a:r>
              <a:rPr lang="en-GB" dirty="0" smtClean="0"/>
              <a:t>Evidence of </a:t>
            </a:r>
            <a:r>
              <a:rPr lang="en-GB" dirty="0" err="1" smtClean="0">
                <a:solidFill>
                  <a:srgbClr val="FF0000"/>
                </a:solidFill>
              </a:rPr>
              <a:t>intraperitoneal</a:t>
            </a:r>
            <a:r>
              <a:rPr lang="en-GB" dirty="0" smtClean="0">
                <a:solidFill>
                  <a:srgbClr val="FF0000"/>
                </a:solidFill>
              </a:rPr>
              <a:t> disease </a:t>
            </a:r>
            <a:r>
              <a:rPr lang="en-GB" dirty="0" smtClean="0"/>
              <a:t>is difficult</a:t>
            </a:r>
          </a:p>
          <a:p>
            <a:r>
              <a:rPr lang="en-GB" dirty="0" smtClean="0"/>
              <a:t>to determine by CT scan, and l</a:t>
            </a:r>
            <a:r>
              <a:rPr lang="en-GB" dirty="0" smtClean="0">
                <a:solidFill>
                  <a:srgbClr val="FF0000"/>
                </a:solidFill>
              </a:rPr>
              <a:t>aparoscopy</a:t>
            </a:r>
            <a:r>
              <a:rPr lang="en-GB" dirty="0" smtClean="0"/>
              <a:t> may be useful for this purpose. </a:t>
            </a:r>
          </a:p>
          <a:p>
            <a:endParaRPr lang="en-GB" dirty="0"/>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The surgical approach should remove the known cancer with a </a:t>
            </a:r>
            <a:r>
              <a:rPr lang="en-GB" dirty="0" smtClean="0">
                <a:solidFill>
                  <a:srgbClr val="FF0000"/>
                </a:solidFill>
              </a:rPr>
              <a:t>1-to 2-cm </a:t>
            </a:r>
            <a:r>
              <a:rPr lang="en-GB" dirty="0" smtClean="0"/>
              <a:t>margin of unaffected liver tissue. </a:t>
            </a:r>
          </a:p>
          <a:p>
            <a:r>
              <a:rPr lang="en-GB" dirty="0" smtClean="0"/>
              <a:t>In patients with associated chronic liver disease, the volume of liver </a:t>
            </a:r>
            <a:r>
              <a:rPr lang="en-GB" dirty="0" err="1" smtClean="0"/>
              <a:t>resected</a:t>
            </a:r>
            <a:r>
              <a:rPr lang="en-GB" dirty="0" smtClean="0"/>
              <a:t> should</a:t>
            </a:r>
          </a:p>
          <a:p>
            <a:pPr>
              <a:buNone/>
            </a:pPr>
            <a:r>
              <a:rPr lang="en-GB" dirty="0" smtClean="0"/>
              <a:t> be minimised to reduce the incidence of postoperative liver failure. </a:t>
            </a:r>
          </a:p>
          <a:p>
            <a:r>
              <a:rPr lang="en-GB" dirty="0" smtClean="0">
                <a:solidFill>
                  <a:srgbClr val="FF0000"/>
                </a:solidFill>
              </a:rPr>
              <a:t>Local or segmental resections </a:t>
            </a:r>
            <a:r>
              <a:rPr lang="en-GB" dirty="0" smtClean="0"/>
              <a:t>are preferred to major resections .</a:t>
            </a:r>
          </a:p>
        </p:txBody>
      </p:sp>
      <p:sp>
        <p:nvSpPr>
          <p:cNvPr id="3" name="Title 2"/>
          <p:cNvSpPr>
            <a:spLocks noGrp="1"/>
          </p:cNvSpPr>
          <p:nvPr>
            <p:ph type="title"/>
          </p:nvPr>
        </p:nvSpPr>
        <p:spPr/>
        <p:txBody>
          <a:bodyPr>
            <a:normAutofit fontScale="90000"/>
          </a:bodyPr>
          <a:lstStyle/>
          <a:p>
            <a:r>
              <a:rPr lang="en-GB" i="1" dirty="0" smtClean="0">
                <a:solidFill>
                  <a:srgbClr val="FF0000"/>
                </a:solidFill>
              </a:rPr>
              <a:t>Surgical approach to HCC</a:t>
            </a:r>
            <a:r>
              <a:rPr lang="en-GB" i="1" dirty="0" smtClean="0"/>
              <a:t/>
            </a:r>
            <a:br>
              <a:rPr lang="en-GB" i="1" dirty="0" smtClean="0"/>
            </a:b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dirty="0" smtClean="0"/>
              <a:t>Once the diagnosis has been confirmed, the patient should be </a:t>
            </a:r>
            <a:r>
              <a:rPr lang="en-GB" dirty="0" smtClean="0">
                <a:solidFill>
                  <a:srgbClr val="FF0000"/>
                </a:solidFill>
              </a:rPr>
              <a:t>commenced on a first-line antibiotic </a:t>
            </a:r>
            <a:r>
              <a:rPr lang="en-GB" dirty="0" smtClean="0"/>
              <a:t>(e.g. Third generation cephalosporin) and </a:t>
            </a:r>
            <a:r>
              <a:rPr lang="en-GB" dirty="0" smtClean="0">
                <a:solidFill>
                  <a:srgbClr val="FF0000"/>
                </a:solidFill>
              </a:rPr>
              <a:t>rehydrated</a:t>
            </a:r>
            <a:r>
              <a:rPr lang="en-GB" dirty="0" smtClean="0"/>
              <a:t>, and arrangement  should be made for </a:t>
            </a:r>
            <a:r>
              <a:rPr lang="en-GB" dirty="0" smtClean="0">
                <a:solidFill>
                  <a:srgbClr val="FF0000"/>
                </a:solidFill>
              </a:rPr>
              <a:t>endoscopic or </a:t>
            </a:r>
            <a:r>
              <a:rPr lang="en-GB" dirty="0" err="1" smtClean="0">
                <a:solidFill>
                  <a:srgbClr val="FF0000"/>
                </a:solidFill>
              </a:rPr>
              <a:t>percutaneous</a:t>
            </a:r>
            <a:r>
              <a:rPr lang="en-GB" dirty="0" smtClean="0">
                <a:solidFill>
                  <a:srgbClr val="FF0000"/>
                </a:solidFill>
              </a:rPr>
              <a:t> </a:t>
            </a:r>
            <a:r>
              <a:rPr lang="en-GB" dirty="0" err="1" smtClean="0">
                <a:solidFill>
                  <a:srgbClr val="FF0000"/>
                </a:solidFill>
              </a:rPr>
              <a:t>transhepatic</a:t>
            </a:r>
            <a:r>
              <a:rPr lang="en-GB" dirty="0" smtClean="0">
                <a:solidFill>
                  <a:srgbClr val="FF0000"/>
                </a:solidFill>
              </a:rPr>
              <a:t> drainage of the </a:t>
            </a:r>
            <a:r>
              <a:rPr lang="en-GB" dirty="0" err="1" smtClean="0">
                <a:solidFill>
                  <a:srgbClr val="FF0000"/>
                </a:solidFill>
              </a:rPr>
              <a:t>biliary</a:t>
            </a:r>
            <a:r>
              <a:rPr lang="en-GB" dirty="0" smtClean="0">
                <a:solidFill>
                  <a:srgbClr val="FF0000"/>
                </a:solidFill>
              </a:rPr>
              <a:t> tree</a:t>
            </a:r>
            <a:r>
              <a:rPr lang="en-GB" dirty="0" smtClean="0"/>
              <a:t>. </a:t>
            </a:r>
          </a:p>
          <a:p>
            <a:r>
              <a:rPr lang="en-GB" dirty="0" smtClean="0"/>
              <a:t> </a:t>
            </a:r>
            <a:r>
              <a:rPr lang="en-GB" dirty="0" err="1" smtClean="0">
                <a:solidFill>
                  <a:srgbClr val="FF0000"/>
                </a:solidFill>
              </a:rPr>
              <a:t>Biliary</a:t>
            </a:r>
            <a:r>
              <a:rPr lang="en-GB" dirty="0" smtClean="0">
                <a:solidFill>
                  <a:srgbClr val="FF0000"/>
                </a:solidFill>
              </a:rPr>
              <a:t> stone </a:t>
            </a:r>
            <a:r>
              <a:rPr lang="en-GB" dirty="0" smtClean="0"/>
              <a:t>disease is a common predisposing factor, and the causative </a:t>
            </a:r>
            <a:r>
              <a:rPr lang="en-GB" dirty="0" err="1" smtClean="0"/>
              <a:t>ductal</a:t>
            </a:r>
            <a:r>
              <a:rPr lang="en-GB" dirty="0" smtClean="0"/>
              <a:t> stones may be removed at the time of endoscopic </a:t>
            </a:r>
            <a:r>
              <a:rPr lang="en-GB" dirty="0" err="1" smtClean="0"/>
              <a:t>cholangiography</a:t>
            </a:r>
            <a:r>
              <a:rPr lang="en-GB" dirty="0" smtClean="0"/>
              <a:t> by </a:t>
            </a:r>
            <a:r>
              <a:rPr lang="en-GB" dirty="0" smtClean="0">
                <a:solidFill>
                  <a:srgbClr val="FF0000"/>
                </a:solidFill>
              </a:rPr>
              <a:t>endoscopic </a:t>
            </a:r>
            <a:r>
              <a:rPr lang="en-GB" dirty="0" err="1" smtClean="0">
                <a:solidFill>
                  <a:srgbClr val="FF0000"/>
                </a:solidFill>
              </a:rPr>
              <a:t>sphincterotomy</a:t>
            </a:r>
            <a:r>
              <a:rPr lang="en-GB" dirty="0" smtClean="0"/>
              <a:t>.</a:t>
            </a:r>
          </a:p>
          <a:p>
            <a:endParaRPr lang="en-GB" dirty="0"/>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GB" dirty="0" smtClean="0"/>
              <a:t>The </a:t>
            </a:r>
            <a:r>
              <a:rPr lang="en-GB" dirty="0" smtClean="0">
                <a:solidFill>
                  <a:srgbClr val="FF0000"/>
                </a:solidFill>
              </a:rPr>
              <a:t>majority of patients </a:t>
            </a:r>
            <a:r>
              <a:rPr lang="en-GB" dirty="0" smtClean="0"/>
              <a:t>diagnosed with HCC will not be amenable to surgical resection because of the advanced stage of the cancer or the severity of the underlying liver disease. </a:t>
            </a:r>
          </a:p>
          <a:p>
            <a:r>
              <a:rPr lang="en-GB" dirty="0" smtClean="0"/>
              <a:t>These patients can be offered local ablative treatments such as </a:t>
            </a:r>
            <a:r>
              <a:rPr lang="en-GB" dirty="0" err="1" smtClean="0">
                <a:solidFill>
                  <a:srgbClr val="FF0000"/>
                </a:solidFill>
              </a:rPr>
              <a:t>transarterial</a:t>
            </a:r>
            <a:r>
              <a:rPr lang="en-GB" dirty="0" smtClean="0">
                <a:solidFill>
                  <a:srgbClr val="FF0000"/>
                </a:solidFill>
              </a:rPr>
              <a:t> </a:t>
            </a:r>
            <a:r>
              <a:rPr lang="en-GB" dirty="0" err="1" smtClean="0">
                <a:solidFill>
                  <a:srgbClr val="FF0000"/>
                </a:solidFill>
              </a:rPr>
              <a:t>embolisation</a:t>
            </a:r>
            <a:r>
              <a:rPr lang="en-GB" dirty="0" smtClean="0"/>
              <a:t> (TAE), </a:t>
            </a:r>
            <a:r>
              <a:rPr lang="en-GB" dirty="0" err="1" smtClean="0">
                <a:solidFill>
                  <a:srgbClr val="FF0000"/>
                </a:solidFill>
              </a:rPr>
              <a:t>transarterial</a:t>
            </a:r>
            <a:r>
              <a:rPr lang="en-GB" dirty="0" smtClean="0">
                <a:solidFill>
                  <a:srgbClr val="FF0000"/>
                </a:solidFill>
              </a:rPr>
              <a:t> </a:t>
            </a:r>
            <a:r>
              <a:rPr lang="en-GB" dirty="0" err="1" smtClean="0">
                <a:solidFill>
                  <a:srgbClr val="FF0000"/>
                </a:solidFill>
              </a:rPr>
              <a:t>chemoembolisation</a:t>
            </a:r>
            <a:endParaRPr lang="en-GB" dirty="0" smtClean="0">
              <a:solidFill>
                <a:srgbClr val="FF0000"/>
              </a:solidFill>
            </a:endParaRPr>
          </a:p>
          <a:p>
            <a:r>
              <a:rPr lang="en-GB" dirty="0" smtClean="0"/>
              <a:t>(TACE), </a:t>
            </a:r>
            <a:r>
              <a:rPr lang="en-GB" dirty="0" err="1" smtClean="0">
                <a:solidFill>
                  <a:srgbClr val="FF0000"/>
                </a:solidFill>
              </a:rPr>
              <a:t>percutaneous</a:t>
            </a:r>
            <a:r>
              <a:rPr lang="en-GB" dirty="0" smtClean="0">
                <a:solidFill>
                  <a:srgbClr val="FF0000"/>
                </a:solidFill>
              </a:rPr>
              <a:t> ethanol ablation (PEA) or RFA</a:t>
            </a:r>
          </a:p>
          <a:p>
            <a:endParaRPr lang="en-GB" dirty="0"/>
          </a:p>
        </p:txBody>
      </p:sp>
      <p:sp>
        <p:nvSpPr>
          <p:cNvPr id="3" name="Title 2"/>
          <p:cNvSpPr>
            <a:spLocks noGrp="1"/>
          </p:cNvSpPr>
          <p:nvPr>
            <p:ph type="title"/>
          </p:nvPr>
        </p:nvSpPr>
        <p:spPr/>
        <p:txBody>
          <a:bodyPr>
            <a:noAutofit/>
          </a:bodyPr>
          <a:lstStyle/>
          <a:p>
            <a:pPr algn="ctr"/>
            <a:r>
              <a:rPr lang="en-GB" sz="2800" i="1" dirty="0" smtClean="0">
                <a:solidFill>
                  <a:srgbClr val="FF0000"/>
                </a:solidFill>
              </a:rPr>
              <a:t>Non-surgical therapy for </a:t>
            </a:r>
            <a:r>
              <a:rPr lang="en-GB" sz="2800" i="1" dirty="0" err="1" smtClean="0">
                <a:solidFill>
                  <a:srgbClr val="FF0000"/>
                </a:solidFill>
              </a:rPr>
              <a:t>hepatocellular</a:t>
            </a:r>
            <a:r>
              <a:rPr lang="en-GB" sz="2800" i="1" dirty="0" smtClean="0">
                <a:solidFill>
                  <a:srgbClr val="FF0000"/>
                </a:solidFill>
              </a:rPr>
              <a:t> carcinoma</a:t>
            </a:r>
            <a:r>
              <a:rPr lang="en-GB" sz="2800" i="1" dirty="0" smtClean="0"/>
              <a:t/>
            </a:r>
            <a:br>
              <a:rPr lang="en-GB" sz="2800" i="1" dirty="0" smtClean="0"/>
            </a:br>
            <a:endParaRPr lang="en-GB"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There is little evidence that adjuvant chemotherapy will improve the prognosis of patients following resection of HCC, and it may damage the function of the liver in those with underlying chronic liver disease. </a:t>
            </a:r>
          </a:p>
          <a:p>
            <a:r>
              <a:rPr lang="en-GB" dirty="0" smtClean="0"/>
              <a:t>AFP is a clinically useful tumour marker for follow-up, although its low sensitivity would suggest that imaging should also be used.</a:t>
            </a:r>
            <a:endParaRPr lang="en-GB" dirty="0"/>
          </a:p>
        </p:txBody>
      </p:sp>
      <p:sp>
        <p:nvSpPr>
          <p:cNvPr id="3" name="Title 2"/>
          <p:cNvSpPr>
            <a:spLocks noGrp="1"/>
          </p:cNvSpPr>
          <p:nvPr>
            <p:ph type="title"/>
          </p:nvPr>
        </p:nvSpPr>
        <p:spPr/>
        <p:txBody>
          <a:bodyPr>
            <a:normAutofit fontScale="90000"/>
          </a:bodyPr>
          <a:lstStyle/>
          <a:p>
            <a:r>
              <a:rPr lang="en-GB" i="1" dirty="0" smtClean="0">
                <a:solidFill>
                  <a:srgbClr val="FF0000"/>
                </a:solidFill>
              </a:rPr>
              <a:t>Follow-up and adjuvant treatment</a:t>
            </a:r>
            <a:br>
              <a:rPr lang="en-GB" i="1" dirty="0" smtClean="0">
                <a:solidFill>
                  <a:srgbClr val="FF0000"/>
                </a:solidFill>
              </a:rPr>
            </a:br>
            <a:endParaRPr lang="en-GB"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smtClean="0"/>
              <a:t>The aetiology of a </a:t>
            </a:r>
            <a:r>
              <a:rPr lang="en-GB" dirty="0" err="1" smtClean="0"/>
              <a:t>pyogenic</a:t>
            </a:r>
            <a:r>
              <a:rPr lang="en-GB" dirty="0" smtClean="0"/>
              <a:t> liver abscess is </a:t>
            </a:r>
            <a:r>
              <a:rPr lang="en-GB" dirty="0" smtClean="0">
                <a:solidFill>
                  <a:srgbClr val="FF0000"/>
                </a:solidFill>
              </a:rPr>
              <a:t>unexplained in the majority of patients</a:t>
            </a:r>
            <a:r>
              <a:rPr lang="en-GB" dirty="0" smtClean="0"/>
              <a:t>. </a:t>
            </a:r>
          </a:p>
          <a:p>
            <a:r>
              <a:rPr lang="en-GB" dirty="0" smtClean="0"/>
              <a:t>It has an increased incidence in the </a:t>
            </a:r>
            <a:r>
              <a:rPr lang="en-GB" dirty="0" smtClean="0">
                <a:solidFill>
                  <a:srgbClr val="FF0000"/>
                </a:solidFill>
              </a:rPr>
              <a:t>elderly</a:t>
            </a:r>
            <a:r>
              <a:rPr lang="en-GB" dirty="0" smtClean="0"/>
              <a:t>, </a:t>
            </a:r>
            <a:r>
              <a:rPr lang="en-GB" dirty="0" smtClean="0">
                <a:solidFill>
                  <a:srgbClr val="FF0000"/>
                </a:solidFill>
              </a:rPr>
              <a:t>diabetics </a:t>
            </a:r>
            <a:r>
              <a:rPr lang="en-GB" dirty="0" smtClean="0"/>
              <a:t>and the </a:t>
            </a:r>
            <a:r>
              <a:rPr lang="en-GB" dirty="0" err="1" smtClean="0">
                <a:solidFill>
                  <a:srgbClr val="FF0000"/>
                </a:solidFill>
              </a:rPr>
              <a:t>immunosuppressed</a:t>
            </a:r>
            <a:r>
              <a:rPr lang="en-GB" dirty="0" smtClean="0"/>
              <a:t>, who usually present with </a:t>
            </a:r>
            <a:r>
              <a:rPr lang="en-GB" dirty="0" smtClean="0">
                <a:solidFill>
                  <a:srgbClr val="FF0000"/>
                </a:solidFill>
              </a:rPr>
              <a:t>anorexia</a:t>
            </a:r>
            <a:r>
              <a:rPr lang="en-GB" dirty="0" smtClean="0"/>
              <a:t>, </a:t>
            </a:r>
            <a:r>
              <a:rPr lang="en-GB" dirty="0" smtClean="0">
                <a:solidFill>
                  <a:srgbClr val="FF0000"/>
                </a:solidFill>
              </a:rPr>
              <a:t>fevers</a:t>
            </a:r>
            <a:r>
              <a:rPr lang="en-GB" dirty="0" smtClean="0"/>
              <a:t> and </a:t>
            </a:r>
            <a:r>
              <a:rPr lang="en-GB" dirty="0" smtClean="0">
                <a:solidFill>
                  <a:srgbClr val="FF0000"/>
                </a:solidFill>
              </a:rPr>
              <a:t>malaise</a:t>
            </a:r>
            <a:r>
              <a:rPr lang="en-GB" dirty="0" smtClean="0"/>
              <a:t>, accompanied by </a:t>
            </a:r>
            <a:r>
              <a:rPr lang="en-GB" dirty="0" smtClean="0">
                <a:solidFill>
                  <a:srgbClr val="FF0000"/>
                </a:solidFill>
              </a:rPr>
              <a:t>right upper quadrant discomfort. </a:t>
            </a:r>
          </a:p>
          <a:p>
            <a:r>
              <a:rPr lang="en-GB" dirty="0" smtClean="0"/>
              <a:t>  The </a:t>
            </a:r>
            <a:r>
              <a:rPr lang="en-GB" dirty="0" smtClean="0">
                <a:solidFill>
                  <a:srgbClr val="FF0000"/>
                </a:solidFill>
              </a:rPr>
              <a:t>diagnosis is suggested </a:t>
            </a:r>
            <a:r>
              <a:rPr lang="en-GB" dirty="0" smtClean="0"/>
              <a:t>by the finding of a </a:t>
            </a:r>
            <a:r>
              <a:rPr lang="en-GB" dirty="0" err="1" smtClean="0">
                <a:solidFill>
                  <a:srgbClr val="FF0000"/>
                </a:solidFill>
              </a:rPr>
              <a:t>multiloculated</a:t>
            </a:r>
            <a:r>
              <a:rPr lang="en-GB" dirty="0" smtClean="0">
                <a:solidFill>
                  <a:srgbClr val="FF0000"/>
                </a:solidFill>
              </a:rPr>
              <a:t> cystic mass on ultrasound or CT scan.</a:t>
            </a:r>
          </a:p>
          <a:p>
            <a:r>
              <a:rPr lang="en-GB" dirty="0" smtClean="0"/>
              <a:t>And  is </a:t>
            </a:r>
            <a:r>
              <a:rPr lang="en-GB" dirty="0" smtClean="0">
                <a:solidFill>
                  <a:srgbClr val="FF0000"/>
                </a:solidFill>
              </a:rPr>
              <a:t>confirmed by aspiration for culture and sensitivity. </a:t>
            </a:r>
          </a:p>
          <a:p>
            <a:endParaRPr lang="en-GB" dirty="0"/>
          </a:p>
        </p:txBody>
      </p:sp>
      <p:sp>
        <p:nvSpPr>
          <p:cNvPr id="2" name="Title 1"/>
          <p:cNvSpPr>
            <a:spLocks noGrp="1"/>
          </p:cNvSpPr>
          <p:nvPr>
            <p:ph type="title"/>
          </p:nvPr>
        </p:nvSpPr>
        <p:spPr/>
        <p:txBody>
          <a:bodyPr/>
          <a:lstStyle/>
          <a:p>
            <a:pPr algn="ctr"/>
            <a:r>
              <a:rPr lang="en-GB" dirty="0" err="1" smtClean="0">
                <a:solidFill>
                  <a:srgbClr val="FF0000"/>
                </a:solidFill>
              </a:rPr>
              <a:t>Pyogenic</a:t>
            </a:r>
            <a:r>
              <a:rPr lang="en-GB" dirty="0" smtClean="0">
                <a:solidFill>
                  <a:srgbClr val="FF0000"/>
                </a:solidFill>
              </a:rPr>
              <a:t> liver abscess</a:t>
            </a:r>
          </a:p>
        </p:txBody>
      </p:sp>
    </p:spTree>
    <p:extLst>
      <p:ext uri="{BB962C8B-B14F-4D97-AF65-F5344CB8AC3E}">
        <p14:creationId xmlns:p14="http://schemas.microsoft.com/office/powerpoint/2010/main" val="2353913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The most </a:t>
            </a:r>
            <a:r>
              <a:rPr lang="en-GB" dirty="0" smtClean="0">
                <a:solidFill>
                  <a:srgbClr val="FF0000"/>
                </a:solidFill>
              </a:rPr>
              <a:t>common organisms </a:t>
            </a:r>
            <a:r>
              <a:rPr lang="en-GB" dirty="0" smtClean="0"/>
              <a:t>are </a:t>
            </a:r>
            <a:r>
              <a:rPr lang="en-GB" i="1" dirty="0" smtClean="0">
                <a:solidFill>
                  <a:srgbClr val="FF0000"/>
                </a:solidFill>
              </a:rPr>
              <a:t>Streptococcus </a:t>
            </a:r>
            <a:r>
              <a:rPr lang="en-GB" i="1" dirty="0" err="1" smtClean="0">
                <a:solidFill>
                  <a:srgbClr val="FF0000"/>
                </a:solidFill>
              </a:rPr>
              <a:t>milleri</a:t>
            </a:r>
            <a:r>
              <a:rPr lang="en-GB" i="1" dirty="0" smtClean="0">
                <a:solidFill>
                  <a:srgbClr val="FF0000"/>
                </a:solidFill>
              </a:rPr>
              <a:t> </a:t>
            </a:r>
            <a:r>
              <a:rPr lang="en-GB" i="1" dirty="0" smtClean="0"/>
              <a:t>and </a:t>
            </a:r>
            <a:r>
              <a:rPr lang="en-GB" i="1" dirty="0" smtClean="0">
                <a:solidFill>
                  <a:srgbClr val="FF0000"/>
                </a:solidFill>
              </a:rPr>
              <a:t>Escherichia coli</a:t>
            </a:r>
            <a:r>
              <a:rPr lang="en-GB" i="1" dirty="0" smtClean="0"/>
              <a:t>, but other enteric organisms such as </a:t>
            </a:r>
            <a:r>
              <a:rPr lang="en-GB" i="1" dirty="0" smtClean="0">
                <a:solidFill>
                  <a:srgbClr val="FF0000"/>
                </a:solidFill>
              </a:rPr>
              <a:t>Streptococcus </a:t>
            </a:r>
            <a:r>
              <a:rPr lang="en-GB" i="1" dirty="0" err="1" smtClean="0">
                <a:solidFill>
                  <a:srgbClr val="FF0000"/>
                </a:solidFill>
              </a:rPr>
              <a:t>faecalis</a:t>
            </a:r>
            <a:r>
              <a:rPr lang="en-GB" i="1" dirty="0" smtClean="0"/>
              <a:t>, </a:t>
            </a:r>
            <a:r>
              <a:rPr lang="en-GB" i="1" dirty="0" err="1" smtClean="0">
                <a:solidFill>
                  <a:srgbClr val="FF0000"/>
                </a:solidFill>
              </a:rPr>
              <a:t>Klebsiella</a:t>
            </a:r>
            <a:r>
              <a:rPr lang="en-GB" i="1" dirty="0" smtClean="0">
                <a:solidFill>
                  <a:srgbClr val="FF0000"/>
                </a:solidFill>
              </a:rPr>
              <a:t> </a:t>
            </a:r>
            <a:r>
              <a:rPr lang="en-GB" i="1" dirty="0" smtClean="0"/>
              <a:t>and </a:t>
            </a:r>
            <a:r>
              <a:rPr lang="en-GB" i="1" dirty="0" smtClean="0">
                <a:solidFill>
                  <a:srgbClr val="FF0000"/>
                </a:solidFill>
              </a:rPr>
              <a:t>Proteus </a:t>
            </a:r>
            <a:r>
              <a:rPr lang="en-GB" i="1" dirty="0" err="1" smtClean="0">
                <a:solidFill>
                  <a:srgbClr val="FF0000"/>
                </a:solidFill>
              </a:rPr>
              <a:t>vulgaris</a:t>
            </a:r>
            <a:r>
              <a:rPr lang="en-GB" i="1" dirty="0" smtClean="0">
                <a:solidFill>
                  <a:srgbClr val="FF0000"/>
                </a:solidFill>
              </a:rPr>
              <a:t> </a:t>
            </a:r>
            <a:r>
              <a:rPr lang="en-GB" i="1" dirty="0" smtClean="0"/>
              <a:t>also occur, and mixed growths </a:t>
            </a:r>
            <a:r>
              <a:rPr lang="en-GB" dirty="0" smtClean="0"/>
              <a:t>are common. </a:t>
            </a:r>
          </a:p>
          <a:p>
            <a:r>
              <a:rPr lang="en-GB" dirty="0" smtClean="0"/>
              <a:t>Treatment is with antibiotics and ultrasound-guided aspiration.</a:t>
            </a:r>
          </a:p>
          <a:p>
            <a:r>
              <a:rPr lang="en-GB" dirty="0" smtClean="0"/>
              <a:t>First-line antibiotics to be used are a penicillin, </a:t>
            </a:r>
            <a:r>
              <a:rPr lang="en-GB" dirty="0" err="1" smtClean="0"/>
              <a:t>aminoglycoside</a:t>
            </a:r>
            <a:r>
              <a:rPr lang="en-GB" dirty="0" smtClean="0"/>
              <a:t>  and </a:t>
            </a:r>
            <a:r>
              <a:rPr lang="en-GB" dirty="0" err="1" smtClean="0"/>
              <a:t>metronidazole</a:t>
            </a:r>
            <a:r>
              <a:rPr lang="en-GB" dirty="0" smtClean="0"/>
              <a:t> or a cephalosporin and </a:t>
            </a:r>
            <a:r>
              <a:rPr lang="en-GB" dirty="0" err="1" smtClean="0"/>
              <a:t>metronidazole</a:t>
            </a:r>
            <a:r>
              <a:rPr lang="en-GB" dirty="0" smtClean="0"/>
              <a:t>.</a:t>
            </a:r>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err="1" smtClean="0">
                <a:solidFill>
                  <a:srgbClr val="FF0000"/>
                </a:solidFill>
              </a:rPr>
              <a:t>Percutaneous</a:t>
            </a:r>
            <a:r>
              <a:rPr lang="en-GB" dirty="0" smtClean="0">
                <a:solidFill>
                  <a:srgbClr val="FF0000"/>
                </a:solidFill>
              </a:rPr>
              <a:t> drainage </a:t>
            </a:r>
            <a:r>
              <a:rPr lang="en-GB" dirty="0" smtClean="0"/>
              <a:t>without ultrasound guidance should be  avoided as an </a:t>
            </a:r>
            <a:r>
              <a:rPr lang="en-GB" dirty="0" err="1" smtClean="0"/>
              <a:t>empyema</a:t>
            </a:r>
            <a:r>
              <a:rPr lang="en-GB" dirty="0" smtClean="0"/>
              <a:t> may follow drainage through the pleural</a:t>
            </a:r>
          </a:p>
          <a:p>
            <a:pPr>
              <a:buNone/>
            </a:pPr>
            <a:r>
              <a:rPr lang="en-GB" dirty="0" smtClean="0"/>
              <a:t>   space. </a:t>
            </a:r>
          </a:p>
          <a:p>
            <a:r>
              <a:rPr lang="en-GB" dirty="0" smtClean="0"/>
              <a:t>   A </a:t>
            </a:r>
            <a:r>
              <a:rPr lang="en-GB" dirty="0" smtClean="0">
                <a:solidFill>
                  <a:srgbClr val="FF0000"/>
                </a:solidFill>
              </a:rPr>
              <a:t>source for the liver abscess </a:t>
            </a:r>
            <a:r>
              <a:rPr lang="en-GB" dirty="0" smtClean="0"/>
              <a:t>should be sought, </a:t>
            </a:r>
            <a:r>
              <a:rPr lang="en-GB" dirty="0" smtClean="0">
                <a:solidFill>
                  <a:srgbClr val="FF0000"/>
                </a:solidFill>
              </a:rPr>
              <a:t>particularly  from the colon</a:t>
            </a:r>
            <a:r>
              <a:rPr lang="en-GB" dirty="0" smtClean="0"/>
              <a:t>. </a:t>
            </a:r>
          </a:p>
          <a:p>
            <a:r>
              <a:rPr lang="en-GB" dirty="0" smtClean="0"/>
              <a:t>    </a:t>
            </a:r>
          </a:p>
          <a:p>
            <a:endParaRPr lang="en-GB" dirty="0"/>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i="1" dirty="0" err="1" smtClean="0">
                <a:solidFill>
                  <a:srgbClr val="FF0000"/>
                </a:solidFill>
              </a:rPr>
              <a:t>Entamoeba</a:t>
            </a:r>
            <a:r>
              <a:rPr lang="en-GB" i="1" dirty="0" smtClean="0">
                <a:solidFill>
                  <a:srgbClr val="FF0000"/>
                </a:solidFill>
              </a:rPr>
              <a:t> </a:t>
            </a:r>
            <a:r>
              <a:rPr lang="en-GB" i="1" dirty="0" err="1" smtClean="0">
                <a:solidFill>
                  <a:srgbClr val="FF0000"/>
                </a:solidFill>
              </a:rPr>
              <a:t>histolytica</a:t>
            </a:r>
            <a:r>
              <a:rPr lang="en-GB" i="1" dirty="0" smtClean="0">
                <a:solidFill>
                  <a:srgbClr val="FF0000"/>
                </a:solidFill>
              </a:rPr>
              <a:t> </a:t>
            </a:r>
            <a:r>
              <a:rPr lang="en-GB" i="1" dirty="0" smtClean="0"/>
              <a:t>is endemic in many parts of the world. It</a:t>
            </a:r>
            <a:r>
              <a:rPr lang="en-GB" dirty="0" smtClean="0"/>
              <a:t> exists in </a:t>
            </a:r>
            <a:r>
              <a:rPr lang="en-GB" dirty="0" smtClean="0">
                <a:solidFill>
                  <a:srgbClr val="FF0000"/>
                </a:solidFill>
              </a:rPr>
              <a:t>vegetative form </a:t>
            </a:r>
            <a:r>
              <a:rPr lang="en-GB" dirty="0" smtClean="0"/>
              <a:t>outside the body and is spread by the</a:t>
            </a:r>
          </a:p>
          <a:p>
            <a:pPr>
              <a:buNone/>
            </a:pPr>
            <a:r>
              <a:rPr lang="en-GB" dirty="0" smtClean="0"/>
              <a:t> </a:t>
            </a:r>
            <a:r>
              <a:rPr lang="en-GB" dirty="0" err="1" smtClean="0">
                <a:solidFill>
                  <a:srgbClr val="FF0000"/>
                </a:solidFill>
              </a:rPr>
              <a:t>faeco</a:t>
            </a:r>
            <a:r>
              <a:rPr lang="en-GB" dirty="0" smtClean="0">
                <a:solidFill>
                  <a:srgbClr val="FF0000"/>
                </a:solidFill>
              </a:rPr>
              <a:t>-oral route</a:t>
            </a:r>
            <a:r>
              <a:rPr lang="en-GB" dirty="0" smtClean="0"/>
              <a:t>. </a:t>
            </a:r>
          </a:p>
          <a:p>
            <a:r>
              <a:rPr lang="en-GB" dirty="0" smtClean="0"/>
              <a:t>  The most common presentation is with </a:t>
            </a:r>
            <a:r>
              <a:rPr lang="en-GB" dirty="0" smtClean="0">
                <a:solidFill>
                  <a:srgbClr val="FF0000"/>
                </a:solidFill>
              </a:rPr>
              <a:t>dysentery,</a:t>
            </a:r>
          </a:p>
          <a:p>
            <a:r>
              <a:rPr lang="en-GB" dirty="0" smtClean="0"/>
              <a:t>but it may also present with an </a:t>
            </a:r>
            <a:r>
              <a:rPr lang="en-GB" dirty="0" smtClean="0">
                <a:solidFill>
                  <a:srgbClr val="FF0000"/>
                </a:solidFill>
              </a:rPr>
              <a:t>amoebic abscess</a:t>
            </a:r>
            <a:r>
              <a:rPr lang="en-GB" dirty="0" smtClean="0"/>
              <a:t>, the common sites being </a:t>
            </a:r>
            <a:r>
              <a:rPr lang="en-GB" dirty="0" err="1" smtClean="0">
                <a:solidFill>
                  <a:srgbClr val="FF0000"/>
                </a:solidFill>
              </a:rPr>
              <a:t>paracaecal</a:t>
            </a:r>
            <a:r>
              <a:rPr lang="en-GB" dirty="0" smtClean="0">
                <a:solidFill>
                  <a:srgbClr val="FF0000"/>
                </a:solidFill>
              </a:rPr>
              <a:t> and in the liver. </a:t>
            </a:r>
          </a:p>
          <a:p>
            <a:r>
              <a:rPr lang="en-GB" dirty="0" smtClean="0">
                <a:solidFill>
                  <a:srgbClr val="FF0000"/>
                </a:solidFill>
              </a:rPr>
              <a:t>   </a:t>
            </a:r>
            <a:endParaRPr lang="en-GB" dirty="0">
              <a:solidFill>
                <a:srgbClr val="FF0000"/>
              </a:solidFill>
            </a:endParaRPr>
          </a:p>
        </p:txBody>
      </p:sp>
      <p:sp>
        <p:nvSpPr>
          <p:cNvPr id="2" name="Title 1"/>
          <p:cNvSpPr>
            <a:spLocks noGrp="1"/>
          </p:cNvSpPr>
          <p:nvPr>
            <p:ph type="title"/>
          </p:nvPr>
        </p:nvSpPr>
        <p:spPr/>
        <p:txBody>
          <a:bodyPr>
            <a:normAutofit fontScale="90000"/>
          </a:bodyPr>
          <a:lstStyle/>
          <a:p>
            <a:pPr algn="ctr"/>
            <a:r>
              <a:rPr lang="en-GB" sz="4400" dirty="0" smtClean="0">
                <a:solidFill>
                  <a:srgbClr val="FF0000"/>
                </a:solidFill>
              </a:rPr>
              <a:t>Amoebic liver abscess</a:t>
            </a: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GB" dirty="0" smtClean="0"/>
              <a:t>The </a:t>
            </a:r>
            <a:r>
              <a:rPr lang="en-GB" dirty="0" smtClean="0">
                <a:solidFill>
                  <a:srgbClr val="FF0000"/>
                </a:solidFill>
              </a:rPr>
              <a:t>amoebic cyst </a:t>
            </a:r>
            <a:r>
              <a:rPr lang="en-GB" dirty="0" smtClean="0"/>
              <a:t>is  ingested and develops into the </a:t>
            </a:r>
            <a:r>
              <a:rPr lang="en-GB" dirty="0" err="1" smtClean="0">
                <a:solidFill>
                  <a:srgbClr val="FF0000"/>
                </a:solidFill>
              </a:rPr>
              <a:t>trophozoite</a:t>
            </a:r>
            <a:r>
              <a:rPr lang="en-GB" dirty="0" smtClean="0">
                <a:solidFill>
                  <a:srgbClr val="FF0000"/>
                </a:solidFill>
              </a:rPr>
              <a:t> form in the colon</a:t>
            </a:r>
            <a:r>
              <a:rPr lang="en-GB" dirty="0" smtClean="0"/>
              <a:t>, and then passes through the </a:t>
            </a:r>
            <a:r>
              <a:rPr lang="en-GB" dirty="0" smtClean="0">
                <a:solidFill>
                  <a:srgbClr val="FF0000"/>
                </a:solidFill>
              </a:rPr>
              <a:t>bowel wall and to the liver via the portal blood. </a:t>
            </a:r>
          </a:p>
          <a:p>
            <a:r>
              <a:rPr lang="en-GB" dirty="0" smtClean="0">
                <a:solidFill>
                  <a:srgbClr val="FF0000"/>
                </a:solidFill>
              </a:rPr>
              <a:t>Diagnosis is by isolation of the parasite from the liver lesion or the stool </a:t>
            </a:r>
            <a:r>
              <a:rPr lang="en-GB" dirty="0" smtClean="0"/>
              <a:t>and confirming its nature by microscopy.   </a:t>
            </a:r>
          </a:p>
          <a:p>
            <a:r>
              <a:rPr lang="en-GB" dirty="0" smtClean="0"/>
              <a:t>   often patients with clinical signs of an amoebic abscess will be treated empirically with </a:t>
            </a:r>
            <a:r>
              <a:rPr lang="en-GB" dirty="0" err="1" smtClean="0">
                <a:solidFill>
                  <a:srgbClr val="FF0000"/>
                </a:solidFill>
              </a:rPr>
              <a:t>metronidazole</a:t>
            </a:r>
            <a:r>
              <a:rPr lang="en-GB" dirty="0" smtClean="0">
                <a:solidFill>
                  <a:srgbClr val="FF0000"/>
                </a:solidFill>
              </a:rPr>
              <a:t> </a:t>
            </a:r>
            <a:r>
              <a:rPr lang="en-GB" dirty="0" smtClean="0"/>
              <a:t>(750 mg </a:t>
            </a:r>
            <a:r>
              <a:rPr lang="en-GB" dirty="0" err="1" smtClean="0"/>
              <a:t>t.d.s</a:t>
            </a:r>
            <a:r>
              <a:rPr lang="en-GB" dirty="0" smtClean="0"/>
              <a:t>. for 5–10 days) and</a:t>
            </a:r>
          </a:p>
          <a:p>
            <a:pPr>
              <a:buNone/>
            </a:pPr>
            <a:r>
              <a:rPr lang="en-GB" dirty="0" smtClean="0"/>
              <a:t> investigated further only if they do not respond.</a:t>
            </a:r>
          </a:p>
          <a:p>
            <a:endParaRPr lang="en-GB" dirty="0"/>
          </a:p>
        </p:txBody>
      </p:sp>
      <p:sp>
        <p:nvSpPr>
          <p:cNvPr id="3" name="Title 2"/>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 very common condition in countries around the Mediterranean.</a:t>
            </a:r>
          </a:p>
          <a:p>
            <a:r>
              <a:rPr lang="en-GB" dirty="0" smtClean="0"/>
              <a:t> The causative tapeworm, </a:t>
            </a:r>
            <a:r>
              <a:rPr lang="en-GB" i="1" dirty="0" err="1" smtClean="0">
                <a:solidFill>
                  <a:srgbClr val="FF0000"/>
                </a:solidFill>
              </a:rPr>
              <a:t>Echinococcus</a:t>
            </a:r>
            <a:r>
              <a:rPr lang="en-GB" i="1" dirty="0" smtClean="0">
                <a:solidFill>
                  <a:srgbClr val="FF0000"/>
                </a:solidFill>
              </a:rPr>
              <a:t> </a:t>
            </a:r>
            <a:r>
              <a:rPr lang="en-GB" i="1" dirty="0" err="1" smtClean="0">
                <a:solidFill>
                  <a:srgbClr val="FF0000"/>
                </a:solidFill>
              </a:rPr>
              <a:t>granulosus</a:t>
            </a:r>
            <a:r>
              <a:rPr lang="en-GB" i="1" dirty="0" smtClean="0"/>
              <a:t>, </a:t>
            </a:r>
            <a:r>
              <a:rPr lang="en-GB" dirty="0" smtClean="0"/>
              <a:t>is present in the </a:t>
            </a:r>
            <a:r>
              <a:rPr lang="en-GB" dirty="0" smtClean="0">
                <a:solidFill>
                  <a:srgbClr val="FF0000"/>
                </a:solidFill>
              </a:rPr>
              <a:t>dog intestine</a:t>
            </a:r>
            <a:r>
              <a:rPr lang="en-GB" dirty="0" smtClean="0"/>
              <a:t>, and </a:t>
            </a:r>
            <a:r>
              <a:rPr lang="en-GB" dirty="0" smtClean="0">
                <a:solidFill>
                  <a:srgbClr val="FF0000"/>
                </a:solidFill>
              </a:rPr>
              <a:t>ova are ingested by humans </a:t>
            </a:r>
            <a:r>
              <a:rPr lang="en-GB" dirty="0" smtClean="0"/>
              <a:t>and pass in the </a:t>
            </a:r>
            <a:r>
              <a:rPr lang="en-GB" dirty="0" smtClean="0">
                <a:solidFill>
                  <a:srgbClr val="FF0000"/>
                </a:solidFill>
              </a:rPr>
              <a:t>portal blood to the liver</a:t>
            </a:r>
            <a:r>
              <a:rPr lang="en-GB" dirty="0" smtClean="0"/>
              <a:t>. </a:t>
            </a:r>
          </a:p>
          <a:p>
            <a:r>
              <a:rPr lang="en-GB" dirty="0" smtClean="0"/>
              <a:t>Presentation:</a:t>
            </a:r>
          </a:p>
          <a:p>
            <a:r>
              <a:rPr lang="en-GB" dirty="0" smtClean="0"/>
              <a:t> upper abdominal discomfort </a:t>
            </a:r>
          </a:p>
          <a:p>
            <a:r>
              <a:rPr lang="en-GB" dirty="0" smtClean="0"/>
              <a:t> acute abdomen after minor abdominal trauma due to rupture of the cyst into the peritoneal cavity. </a:t>
            </a:r>
          </a:p>
          <a:p>
            <a:endParaRPr lang="en-GB" dirty="0"/>
          </a:p>
        </p:txBody>
      </p:sp>
      <p:sp>
        <p:nvSpPr>
          <p:cNvPr id="2" name="Title 1"/>
          <p:cNvSpPr>
            <a:spLocks noGrp="1"/>
          </p:cNvSpPr>
          <p:nvPr>
            <p:ph type="title"/>
          </p:nvPr>
        </p:nvSpPr>
        <p:spPr/>
        <p:txBody>
          <a:bodyPr>
            <a:normAutofit fontScale="90000"/>
          </a:bodyPr>
          <a:lstStyle/>
          <a:p>
            <a:pPr algn="ctr"/>
            <a:r>
              <a:rPr lang="en-GB" dirty="0" err="1" smtClean="0">
                <a:solidFill>
                  <a:srgbClr val="FF0000"/>
                </a:solidFill>
              </a:rPr>
              <a:t>Hydatid</a:t>
            </a:r>
            <a:r>
              <a:rPr lang="en-GB" dirty="0" smtClean="0">
                <a:solidFill>
                  <a:srgbClr val="FF0000"/>
                </a:solidFill>
              </a:rPr>
              <a:t> liver disease</a:t>
            </a: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1807</Words>
  <Application>Microsoft Office PowerPoint</Application>
  <PresentationFormat>On-screen Show (4:3)</PresentationFormat>
  <Paragraphs>145</Paragraphs>
  <Slides>31</Slides>
  <Notes>0</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Concourse</vt:lpstr>
      <vt:lpstr>1_Concourse</vt:lpstr>
      <vt:lpstr>PowerPoint Presentation</vt:lpstr>
      <vt:lpstr>LIVER INFECTIONS</vt:lpstr>
      <vt:lpstr>PowerPoint Presentation</vt:lpstr>
      <vt:lpstr>Pyogenic liver abscess</vt:lpstr>
      <vt:lpstr>PowerPoint Presentation</vt:lpstr>
      <vt:lpstr>PowerPoint Presentation</vt:lpstr>
      <vt:lpstr>Amoebic liver abscess </vt:lpstr>
      <vt:lpstr>PowerPoint Presentation</vt:lpstr>
      <vt:lpstr>Hydatid liver disease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LIVER TUMOURS</vt:lpstr>
      <vt:lpstr>PowerPoint Presentation</vt:lpstr>
      <vt:lpstr>PowerPoint Presentation</vt:lpstr>
      <vt:lpstr>Hepatic adenoma</vt:lpstr>
      <vt:lpstr>PowerPoint Presentation</vt:lpstr>
      <vt:lpstr>Focal nodular hyperplasia </vt:lpstr>
      <vt:lpstr>PowerPoint Presentation</vt:lpstr>
      <vt:lpstr>Hepatocellular carcinoma </vt:lpstr>
      <vt:lpstr>PowerPoint Presentation</vt:lpstr>
      <vt:lpstr>Staging and clinical assessment of HCC </vt:lpstr>
      <vt:lpstr>PowerPoint Presentation</vt:lpstr>
      <vt:lpstr>PowerPoint Presentation</vt:lpstr>
      <vt:lpstr>Surgical approach to HCC </vt:lpstr>
      <vt:lpstr>Non-surgical therapy for hepatocellular carcinoma </vt:lpstr>
      <vt:lpstr>Follow-up and adjuvant treatment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muayad</dc:creator>
  <cp:lastModifiedBy>NAWFAL</cp:lastModifiedBy>
  <cp:revision>11</cp:revision>
  <cp:lastPrinted>2014-10-28T12:49:25Z</cp:lastPrinted>
  <dcterms:created xsi:type="dcterms:W3CDTF">2013-11-24T19:31:06Z</dcterms:created>
  <dcterms:modified xsi:type="dcterms:W3CDTF">2014-10-28T12:49:27Z</dcterms:modified>
</cp:coreProperties>
</file>