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6">
  <p:sldMasterIdLst>
    <p:sldMasterId id="2147483814" r:id="rId1"/>
  </p:sldMasterIdLst>
  <p:notesMasterIdLst>
    <p:notesMasterId r:id="rId20"/>
  </p:notesMasterIdLst>
  <p:sldIdLst>
    <p:sldId id="256" r:id="rId2"/>
    <p:sldId id="277" r:id="rId3"/>
    <p:sldId id="324" r:id="rId4"/>
    <p:sldId id="258" r:id="rId5"/>
    <p:sldId id="329" r:id="rId6"/>
    <p:sldId id="331" r:id="rId7"/>
    <p:sldId id="332" r:id="rId8"/>
    <p:sldId id="335" r:id="rId9"/>
    <p:sldId id="337" r:id="rId10"/>
    <p:sldId id="279" r:id="rId11"/>
    <p:sldId id="340" r:id="rId12"/>
    <p:sldId id="341" r:id="rId13"/>
    <p:sldId id="334" r:id="rId14"/>
    <p:sldId id="336" r:id="rId15"/>
    <p:sldId id="320" r:id="rId16"/>
    <p:sldId id="339" r:id="rId17"/>
    <p:sldId id="296" r:id="rId18"/>
    <p:sldId id="263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Berlin Sans FB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FFFF"/>
    <a:srgbClr val="FF6600"/>
    <a:srgbClr val="FF0066"/>
    <a:srgbClr val="333300"/>
    <a:srgbClr val="FFFF00"/>
    <a:srgbClr val="CC3300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85" autoAdjust="0"/>
    <p:restoredTop sz="99822" autoAdjust="0"/>
  </p:normalViewPr>
  <p:slideViewPr>
    <p:cSldViewPr>
      <p:cViewPr>
        <p:scale>
          <a:sx n="60" d="100"/>
          <a:sy n="60" d="100"/>
        </p:scale>
        <p:origin x="-145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49EA9D-5407-4393-99A6-687170B9C07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05334668-57D2-4197-85CE-9E0D7C647CC3}">
      <dgm:prSet custT="1"/>
      <dgm:spPr>
        <a:solidFill>
          <a:srgbClr val="0000FF">
            <a:alpha val="50000"/>
          </a:srgbClr>
        </a:solidFill>
        <a:ln w="76200">
          <a:prstDash val="solid"/>
        </a:ln>
      </dgm:spPr>
      <dgm:t>
        <a:bodyPr vert="horz"/>
        <a:lstStyle/>
        <a:p>
          <a:pPr rtl="0"/>
          <a:endParaRPr lang="en-US" sz="20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rtl="0"/>
          <a:endParaRPr lang="en-US" sz="20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rtl="0"/>
          <a:endParaRPr lang="en-US" sz="20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 The </a:t>
          </a:r>
          <a:r>
            <a:rPr lang="en-US" sz="2000" b="1" u="sng" dirty="0" smtClean="0">
              <a:solidFill>
                <a:srgbClr val="FF0066"/>
              </a:solidFill>
              <a:latin typeface="Aharoni" pitchFamily="2" charset="-79"/>
              <a:cs typeface="Aharoni" pitchFamily="2" charset="-79"/>
            </a:rPr>
            <a:t>Widal test </a:t>
          </a:r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is mostly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of historical interest 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is </a:t>
          </a:r>
          <a:r>
            <a:rPr lang="en-US" sz="2000" b="1" dirty="0" smtClean="0">
              <a:solidFill>
                <a:srgbClr val="FF0066"/>
              </a:solidFill>
              <a:latin typeface="Aharoni" pitchFamily="2" charset="-79"/>
              <a:cs typeface="Aharoni" pitchFamily="2" charset="-79"/>
            </a:rPr>
            <a:t>highly nonspecific</a:t>
          </a:r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 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especially in endemic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areas where cross-    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reacting antigens from    </a:t>
          </a:r>
        </a:p>
        <a:p>
          <a:pPr rtl="0"/>
          <a:r>
            <a:rPr lang="en-US" sz="20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similar organisms are common</a:t>
          </a:r>
          <a:r>
            <a:rPr lang="ar-SA" sz="2000" dirty="0" smtClean="0">
              <a:solidFill>
                <a:srgbClr val="FFFF00"/>
              </a:solidFill>
              <a:latin typeface="Aharoni" pitchFamily="2" charset="-79"/>
            </a:rPr>
            <a:t> </a:t>
          </a:r>
          <a:endParaRPr lang="en-US" sz="2000" dirty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</dgm:t>
    </dgm:pt>
    <dgm:pt modelId="{5DA4A692-98E9-4775-8B9E-E3A660805799}" type="sibTrans" cxnId="{64B7547D-E403-436A-9B46-7FBF944143DD}">
      <dgm:prSet/>
      <dgm:spPr/>
      <dgm:t>
        <a:bodyPr/>
        <a:lstStyle/>
        <a:p>
          <a:pPr rtl="1"/>
          <a:endParaRPr lang="ar-IQ" sz="3200">
            <a:latin typeface="Aharoni" pitchFamily="2" charset="-79"/>
          </a:endParaRPr>
        </a:p>
      </dgm:t>
    </dgm:pt>
    <dgm:pt modelId="{ECEAAD3A-2935-4E53-BC7A-FA8899D88C92}" type="parTrans" cxnId="{64B7547D-E403-436A-9B46-7FBF944143DD}">
      <dgm:prSet/>
      <dgm:spPr/>
      <dgm:t>
        <a:bodyPr/>
        <a:lstStyle/>
        <a:p>
          <a:pPr rtl="1"/>
          <a:endParaRPr lang="ar-IQ" sz="3200">
            <a:latin typeface="Aharoni" pitchFamily="2" charset="-79"/>
          </a:endParaRPr>
        </a:p>
      </dgm:t>
    </dgm:pt>
    <dgm:pt modelId="{6739016C-06AB-4FC2-BF0C-A6EFF8F8CB40}">
      <dgm:prSet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FF0000"/>
              </a:solidFill>
              <a:latin typeface="Tw Cen MT" pitchFamily="34" charset="0"/>
              <a:cs typeface="Calibri" pitchFamily="34" charset="0"/>
            </a:rPr>
            <a:t>False positives and False negative limits the utility of the test.</a:t>
          </a:r>
        </a:p>
      </dgm:t>
    </dgm:pt>
    <dgm:pt modelId="{FCF2CF96-2126-49C9-B79F-94CB4B258C39}" type="parTrans" cxnId="{55FF2573-2165-41B7-8111-3C07572251DD}">
      <dgm:prSet/>
      <dgm:spPr/>
      <dgm:t>
        <a:bodyPr/>
        <a:lstStyle/>
        <a:p>
          <a:endParaRPr lang="en-US"/>
        </a:p>
      </dgm:t>
    </dgm:pt>
    <dgm:pt modelId="{D9EC7E61-1B12-492B-9E77-A63F79A3F380}" type="sibTrans" cxnId="{55FF2573-2165-41B7-8111-3C07572251DD}">
      <dgm:prSet/>
      <dgm:spPr/>
      <dgm:t>
        <a:bodyPr/>
        <a:lstStyle/>
        <a:p>
          <a:endParaRPr lang="en-US"/>
        </a:p>
      </dgm:t>
    </dgm:pt>
    <dgm:pt modelId="{F395765D-AE3C-47C7-88F0-81C9A3CEE141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0000FF"/>
              </a:solidFill>
              <a:latin typeface="Tw Cen MT" pitchFamily="34" charset="0"/>
              <a:cs typeface="Calibri" pitchFamily="34" charset="0"/>
            </a:rPr>
            <a:t>Cross reactions limits the specificity</a:t>
          </a:r>
        </a:p>
      </dgm:t>
    </dgm:pt>
    <dgm:pt modelId="{1D7A9528-C478-4164-91BF-FBBA1186C454}" type="parTrans" cxnId="{9A82EBA9-6B74-4ABE-860E-F8216681AF89}">
      <dgm:prSet/>
      <dgm:spPr/>
      <dgm:t>
        <a:bodyPr/>
        <a:lstStyle/>
        <a:p>
          <a:endParaRPr lang="en-US"/>
        </a:p>
      </dgm:t>
    </dgm:pt>
    <dgm:pt modelId="{1424D781-7E47-42A6-867A-30291A4CE955}" type="sibTrans" cxnId="{9A82EBA9-6B74-4ABE-860E-F8216681AF89}">
      <dgm:prSet/>
      <dgm:spPr/>
      <dgm:t>
        <a:bodyPr/>
        <a:lstStyle/>
        <a:p>
          <a:endParaRPr lang="en-US"/>
        </a:p>
      </dgm:t>
    </dgm:pt>
    <dgm:pt modelId="{B5970611-AEC1-4F41-A132-8488757EA0AF}" type="pres">
      <dgm:prSet presAssocID="{D149EA9D-5407-4393-99A6-687170B9C07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6F5FB0-5A15-4645-84CE-7DB4BACA2D08}" type="pres">
      <dgm:prSet presAssocID="{05334668-57D2-4197-85CE-9E0D7C647CC3}" presName="circ1" presStyleLbl="vennNode1" presStyleIdx="0" presStyleCnt="3" custScaleX="172167" custScaleY="124596" custLinFactNeighborX="0" custLinFactNeighborY="-26969"/>
      <dgm:spPr/>
      <dgm:t>
        <a:bodyPr/>
        <a:lstStyle/>
        <a:p>
          <a:endParaRPr lang="en-US"/>
        </a:p>
      </dgm:t>
    </dgm:pt>
    <dgm:pt modelId="{2B3BF099-FBAC-4876-BDC2-3914C7F57B53}" type="pres">
      <dgm:prSet presAssocID="{05334668-57D2-4197-85CE-9E0D7C647CC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25258-F033-4EB3-B8D0-62785B1F1347}" type="pres">
      <dgm:prSet presAssocID="{6739016C-06AB-4FC2-BF0C-A6EFF8F8CB40}" presName="circ2" presStyleLbl="vennNode1" presStyleIdx="1" presStyleCnt="3" custLinFactNeighborX="11457" custLinFactNeighborY="20597"/>
      <dgm:spPr/>
      <dgm:t>
        <a:bodyPr/>
        <a:lstStyle/>
        <a:p>
          <a:endParaRPr lang="en-US"/>
        </a:p>
      </dgm:t>
    </dgm:pt>
    <dgm:pt modelId="{E32EC387-961C-4860-BFB9-BB0C4F5099A2}" type="pres">
      <dgm:prSet presAssocID="{6739016C-06AB-4FC2-BF0C-A6EFF8F8CB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0F639-CC5D-468D-93AD-32ED79398755}" type="pres">
      <dgm:prSet presAssocID="{F395765D-AE3C-47C7-88F0-81C9A3CEE141}" presName="circ3" presStyleLbl="vennNode1" presStyleIdx="2" presStyleCnt="3" custLinFactNeighborY="20059"/>
      <dgm:spPr/>
      <dgm:t>
        <a:bodyPr/>
        <a:lstStyle/>
        <a:p>
          <a:endParaRPr lang="en-US"/>
        </a:p>
      </dgm:t>
    </dgm:pt>
    <dgm:pt modelId="{3F4BE906-5CFA-400C-91B8-A25241CFA8B5}" type="pres">
      <dgm:prSet presAssocID="{F395765D-AE3C-47C7-88F0-81C9A3CEE14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FF2573-2165-41B7-8111-3C07572251DD}" srcId="{D149EA9D-5407-4393-99A6-687170B9C071}" destId="{6739016C-06AB-4FC2-BF0C-A6EFF8F8CB40}" srcOrd="1" destOrd="0" parTransId="{FCF2CF96-2126-49C9-B79F-94CB4B258C39}" sibTransId="{D9EC7E61-1B12-492B-9E77-A63F79A3F380}"/>
    <dgm:cxn modelId="{C39FBBAA-5761-462F-9D06-7B7A80968892}" type="presOf" srcId="{05334668-57D2-4197-85CE-9E0D7C647CC3}" destId="{2B3BF099-FBAC-4876-BDC2-3914C7F57B53}" srcOrd="1" destOrd="0" presId="urn:microsoft.com/office/officeart/2005/8/layout/venn1"/>
    <dgm:cxn modelId="{9C707EAB-7BC6-4DBA-8B1F-CF8999BB00AB}" type="presOf" srcId="{6739016C-06AB-4FC2-BF0C-A6EFF8F8CB40}" destId="{FB925258-F033-4EB3-B8D0-62785B1F1347}" srcOrd="0" destOrd="0" presId="urn:microsoft.com/office/officeart/2005/8/layout/venn1"/>
    <dgm:cxn modelId="{2F8EB363-E860-469D-992C-6FAAEFB9159B}" type="presOf" srcId="{05334668-57D2-4197-85CE-9E0D7C647CC3}" destId="{826F5FB0-5A15-4645-84CE-7DB4BACA2D08}" srcOrd="0" destOrd="0" presId="urn:microsoft.com/office/officeart/2005/8/layout/venn1"/>
    <dgm:cxn modelId="{E0E66FE3-4461-4511-A2F6-9DBA158C72D8}" type="presOf" srcId="{F395765D-AE3C-47C7-88F0-81C9A3CEE141}" destId="{3F4BE906-5CFA-400C-91B8-A25241CFA8B5}" srcOrd="1" destOrd="0" presId="urn:microsoft.com/office/officeart/2005/8/layout/venn1"/>
    <dgm:cxn modelId="{80F86414-9331-49E9-BC8E-DA690B03B054}" type="presOf" srcId="{D149EA9D-5407-4393-99A6-687170B9C071}" destId="{B5970611-AEC1-4F41-A132-8488757EA0AF}" srcOrd="0" destOrd="0" presId="urn:microsoft.com/office/officeart/2005/8/layout/venn1"/>
    <dgm:cxn modelId="{64B7547D-E403-436A-9B46-7FBF944143DD}" srcId="{D149EA9D-5407-4393-99A6-687170B9C071}" destId="{05334668-57D2-4197-85CE-9E0D7C647CC3}" srcOrd="0" destOrd="0" parTransId="{ECEAAD3A-2935-4E53-BC7A-FA8899D88C92}" sibTransId="{5DA4A692-98E9-4775-8B9E-E3A660805799}"/>
    <dgm:cxn modelId="{9A82EBA9-6B74-4ABE-860E-F8216681AF89}" srcId="{D149EA9D-5407-4393-99A6-687170B9C071}" destId="{F395765D-AE3C-47C7-88F0-81C9A3CEE141}" srcOrd="2" destOrd="0" parTransId="{1D7A9528-C478-4164-91BF-FBBA1186C454}" sibTransId="{1424D781-7E47-42A6-867A-30291A4CE955}"/>
    <dgm:cxn modelId="{0D72F85B-5DB9-4835-8137-1374834183C7}" type="presOf" srcId="{6739016C-06AB-4FC2-BF0C-A6EFF8F8CB40}" destId="{E32EC387-961C-4860-BFB9-BB0C4F5099A2}" srcOrd="1" destOrd="0" presId="urn:microsoft.com/office/officeart/2005/8/layout/venn1"/>
    <dgm:cxn modelId="{261FBB41-B02D-4554-A5B2-27622A51A5D8}" type="presOf" srcId="{F395765D-AE3C-47C7-88F0-81C9A3CEE141}" destId="{6AF0F639-CC5D-468D-93AD-32ED79398755}" srcOrd="0" destOrd="0" presId="urn:microsoft.com/office/officeart/2005/8/layout/venn1"/>
    <dgm:cxn modelId="{E5B12847-6A88-44EB-8C5A-48D45A04FB70}" type="presParOf" srcId="{B5970611-AEC1-4F41-A132-8488757EA0AF}" destId="{826F5FB0-5A15-4645-84CE-7DB4BACA2D08}" srcOrd="0" destOrd="0" presId="urn:microsoft.com/office/officeart/2005/8/layout/venn1"/>
    <dgm:cxn modelId="{BAA16D5E-8CCC-44AB-8374-34E8F4944E6F}" type="presParOf" srcId="{B5970611-AEC1-4F41-A132-8488757EA0AF}" destId="{2B3BF099-FBAC-4876-BDC2-3914C7F57B53}" srcOrd="1" destOrd="0" presId="urn:microsoft.com/office/officeart/2005/8/layout/venn1"/>
    <dgm:cxn modelId="{AA0674DB-7435-459A-8AC6-D68B5638F7E5}" type="presParOf" srcId="{B5970611-AEC1-4F41-A132-8488757EA0AF}" destId="{FB925258-F033-4EB3-B8D0-62785B1F1347}" srcOrd="2" destOrd="0" presId="urn:microsoft.com/office/officeart/2005/8/layout/venn1"/>
    <dgm:cxn modelId="{EA10D7EF-FF68-4DB3-9CAC-82C859EB8F40}" type="presParOf" srcId="{B5970611-AEC1-4F41-A132-8488757EA0AF}" destId="{E32EC387-961C-4860-BFB9-BB0C4F5099A2}" srcOrd="3" destOrd="0" presId="urn:microsoft.com/office/officeart/2005/8/layout/venn1"/>
    <dgm:cxn modelId="{94AA6F83-4A60-424D-9360-714D935E1187}" type="presParOf" srcId="{B5970611-AEC1-4F41-A132-8488757EA0AF}" destId="{6AF0F639-CC5D-468D-93AD-32ED79398755}" srcOrd="4" destOrd="0" presId="urn:microsoft.com/office/officeart/2005/8/layout/venn1"/>
    <dgm:cxn modelId="{9919887C-2BE5-4D90-8D0E-2AC274BDC626}" type="presParOf" srcId="{B5970611-AEC1-4F41-A132-8488757EA0AF}" destId="{3F4BE906-5CFA-400C-91B8-A25241CFA8B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6F5FB0-5A15-4645-84CE-7DB4BACA2D08}">
      <dsp:nvSpPr>
        <dsp:cNvPr id="0" name=""/>
        <dsp:cNvSpPr/>
      </dsp:nvSpPr>
      <dsp:spPr>
        <a:xfrm>
          <a:off x="-4" y="0"/>
          <a:ext cx="5040569" cy="3647823"/>
        </a:xfrm>
        <a:prstGeom prst="ellipse">
          <a:avLst/>
        </a:prstGeom>
        <a:solidFill>
          <a:srgbClr val="0000FF">
            <a:alpha val="50000"/>
          </a:srgbClr>
        </a:solidFill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 The </a:t>
          </a:r>
          <a:r>
            <a:rPr lang="en-US" sz="2000" b="1" u="sng" kern="1200" dirty="0" smtClean="0">
              <a:solidFill>
                <a:srgbClr val="FF0066"/>
              </a:solidFill>
              <a:latin typeface="Aharoni" pitchFamily="2" charset="-79"/>
              <a:cs typeface="Aharoni" pitchFamily="2" charset="-79"/>
            </a:rPr>
            <a:t>Widal test </a:t>
          </a: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is mostly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of historical interest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is </a:t>
          </a:r>
          <a:r>
            <a:rPr lang="en-US" sz="2000" b="1" kern="1200" dirty="0" smtClean="0">
              <a:solidFill>
                <a:srgbClr val="FF0066"/>
              </a:solidFill>
              <a:latin typeface="Aharoni" pitchFamily="2" charset="-79"/>
              <a:cs typeface="Aharoni" pitchFamily="2" charset="-79"/>
            </a:rPr>
            <a:t>highly nonspecific</a:t>
          </a: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especially in endemic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areas where cross-   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  reacting antigens from   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rPr>
            <a:t>    similar organisms are common</a:t>
          </a:r>
          <a:r>
            <a:rPr lang="ar-SA" sz="2000" kern="1200" dirty="0" smtClean="0">
              <a:solidFill>
                <a:srgbClr val="FFFF00"/>
              </a:solidFill>
              <a:latin typeface="Aharoni" pitchFamily="2" charset="-79"/>
            </a:rPr>
            <a:t> </a:t>
          </a:r>
          <a:endParaRPr lang="en-US" sz="2000" kern="1200" dirty="0">
            <a:solidFill>
              <a:srgbClr val="FFFF00"/>
            </a:solidFill>
            <a:latin typeface="Aharoni" pitchFamily="2" charset="-79"/>
            <a:cs typeface="Aharoni" pitchFamily="2" charset="-79"/>
          </a:endParaRPr>
        </a:p>
      </dsp:txBody>
      <dsp:txXfrm>
        <a:off x="672071" y="638369"/>
        <a:ext cx="3696417" cy="1641520"/>
      </dsp:txXfrm>
    </dsp:sp>
    <dsp:sp modelId="{FB925258-F033-4EB3-B8D0-62785B1F1347}">
      <dsp:nvSpPr>
        <dsp:cNvPr id="0" name=""/>
        <dsp:cNvSpPr/>
      </dsp:nvSpPr>
      <dsp:spPr>
        <a:xfrm>
          <a:off x="2112838" y="3510464"/>
          <a:ext cx="2927721" cy="2927721"/>
        </a:xfrm>
        <a:prstGeom prst="ellipse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FF0000"/>
              </a:solidFill>
              <a:latin typeface="Tw Cen MT" pitchFamily="34" charset="0"/>
              <a:cs typeface="Calibri" pitchFamily="34" charset="0"/>
            </a:rPr>
            <a:t>False positives and False negative limits the utility of the test.</a:t>
          </a:r>
        </a:p>
      </dsp:txBody>
      <dsp:txXfrm>
        <a:off x="3008233" y="4266792"/>
        <a:ext cx="1756632" cy="1610246"/>
      </dsp:txXfrm>
    </dsp:sp>
    <dsp:sp modelId="{6AF0F639-CC5D-468D-93AD-32ED79398755}">
      <dsp:nvSpPr>
        <dsp:cNvPr id="0" name=""/>
        <dsp:cNvSpPr/>
      </dsp:nvSpPr>
      <dsp:spPr>
        <a:xfrm>
          <a:off x="0" y="3494713"/>
          <a:ext cx="2927721" cy="2927721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0000FF"/>
              </a:solidFill>
              <a:latin typeface="Tw Cen MT" pitchFamily="34" charset="0"/>
              <a:cs typeface="Calibri" pitchFamily="34" charset="0"/>
            </a:rPr>
            <a:t>Cross reactions limits the specificity</a:t>
          </a:r>
        </a:p>
      </dsp:txBody>
      <dsp:txXfrm>
        <a:off x="275693" y="4251041"/>
        <a:ext cx="1756632" cy="1610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5DBED8-8390-45C3-A926-1637F7A02862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299DF-E098-4395-885A-C8CE06862B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3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54" y="234"/>
              <a:ext cx="1874" cy="3627"/>
              <a:chOff x="2992" y="767"/>
              <a:chExt cx="1874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67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19" y="179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54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5" y="96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25" y="2195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6" y="1312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2992" y="2335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23" y="74"/>
              <a:ext cx="356" cy="608"/>
              <a:chOff x="174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4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80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90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288"/>
              <a:ext cx="500" cy="500"/>
              <a:chOff x="1727" y="886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8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1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17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33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53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</p:grpSp>
      <p:sp>
        <p:nvSpPr>
          <p:cNvPr id="20791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792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8C125-0C7F-45EF-8A6A-203E592221C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58620-0C0D-4A5D-9035-4AF87D49A5D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D4B8A-F015-4334-919B-EFAE7571893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16338-F73C-44C8-A3B3-56BD5CCC5E2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A2864-4B79-4BA8-9A0A-56876F84AB9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AC87-DB0C-42CD-91FF-2287036196E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A81E-45AA-4512-B4D6-9044D95C7F7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E23F-6713-448A-B44A-6EF9F82657E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2EAA4-3747-4F31-9846-764A68ED927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5D6B8-4E91-407A-AFB1-D6E9A93F2A3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8A115-9BBD-4B29-9F75-25F60DD3037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A5356-FA9E-4C81-AF25-983D0872BA6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41F46-CAFE-4F91-8204-7613F359834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0685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0685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5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5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0685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0685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5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6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6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6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0686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0686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IQ"/>
                </a:p>
              </p:txBody>
            </p:sp>
            <p:sp>
              <p:nvSpPr>
                <p:cNvPr id="20686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73" y="1723"/>
                  <a:ext cx="60" cy="28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ar-IQ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06868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69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7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0687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7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7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0687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7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  <p:sp>
            <p:nvSpPr>
              <p:cNvPr id="20687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ar-IQ"/>
              </a:p>
            </p:txBody>
          </p:sp>
        </p:grpSp>
        <p:sp>
          <p:nvSpPr>
            <p:cNvPr id="20687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8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9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9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  <p:sp>
          <p:nvSpPr>
            <p:cNvPr id="20689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ar-IQ"/>
            </a:p>
          </p:txBody>
        </p:sp>
      </p:grpSp>
      <p:sp>
        <p:nvSpPr>
          <p:cNvPr id="20689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8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204E2002-C880-4F4D-9E30-FED2398C5F5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7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  <p:sldLayoutId id="2147484105" r:id="rId12"/>
    <p:sldLayoutId id="2147484106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6985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400" b="1" dirty="0" smtClean="0">
                <a:solidFill>
                  <a:srgbClr val="333300"/>
                </a:solidFill>
                <a:latin typeface="Berlin Sans FB" pitchFamily="34" charset="0"/>
                <a:cs typeface="Times New Roman" pitchFamily="18" charset="0"/>
              </a:rPr>
              <a:t>TYPHOID AND PARATYPHOID (</a:t>
            </a:r>
            <a:r>
              <a:rPr lang="en-US" sz="4400" b="1" dirty="0" smtClean="0">
                <a:solidFill>
                  <a:srgbClr val="FF0066"/>
                </a:solidFill>
                <a:latin typeface="Berlin Sans FB" pitchFamily="34" charset="0"/>
                <a:cs typeface="Times New Roman" pitchFamily="18" charset="0"/>
              </a:rPr>
              <a:t>ENTERIC</a:t>
            </a:r>
            <a:r>
              <a:rPr lang="en-US" sz="4400" b="1" dirty="0" smtClean="0">
                <a:solidFill>
                  <a:srgbClr val="333300"/>
                </a:solidFill>
                <a:latin typeface="Berlin Sans FB" pitchFamily="34" charset="0"/>
                <a:cs typeface="Times New Roman" pitchFamily="18" charset="0"/>
              </a:rPr>
              <a:t>) FEVERS</a:t>
            </a:r>
            <a:r>
              <a:rPr lang="en-US" sz="4400" b="1" dirty="0" smtClean="0">
                <a:latin typeface="Berlin Sans FB" pitchFamily="34" charset="0"/>
              </a:rPr>
              <a:t> 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442912" y="4724400"/>
            <a:ext cx="5497239" cy="1728936"/>
          </a:xfrm>
          <a:prstGeom prst="rect">
            <a:avLst/>
          </a:prstGeom>
          <a:noFill/>
          <a:ln w="57150">
            <a:noFill/>
          </a:ln>
        </p:spPr>
        <p:txBody>
          <a:bodyPr/>
          <a:lstStyle>
            <a:lvl1pPr marL="0" indent="0" algn="ct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None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rtl="0" eaLnBrk="1" hangingPunct="1">
              <a:defRPr/>
            </a:pPr>
            <a:r>
              <a:rPr lang="en-US" sz="1800" b="1" kern="0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For </a:t>
            </a:r>
            <a:r>
              <a:rPr lang="en-US" sz="1800" b="1" dirty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Fourth</a:t>
            </a:r>
            <a:r>
              <a:rPr lang="en-US" sz="1800" b="1" kern="0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- Year Medical Students</a:t>
            </a:r>
          </a:p>
          <a:p>
            <a:pPr algn="l" rtl="0">
              <a:buFontTx/>
              <a:buNone/>
              <a:defRPr/>
            </a:pPr>
            <a:r>
              <a:rPr lang="en-US" sz="1800" b="1" kern="0" dirty="0" err="1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Dr</a:t>
            </a:r>
            <a:r>
              <a:rPr lang="en-US" sz="1800" b="1" kern="0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: Hussein Mohammed </a:t>
            </a:r>
            <a:r>
              <a:rPr lang="en-US" sz="1800" b="1" kern="0" dirty="0" err="1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Jumaah</a:t>
            </a:r>
            <a:endParaRPr lang="en-US" sz="1800" b="1" kern="0" dirty="0" smtClean="0">
              <a:solidFill>
                <a:srgbClr val="002060"/>
              </a:solidFill>
              <a:latin typeface="Aharoni" pitchFamily="2" charset="-79"/>
              <a:ea typeface="Verdana" pitchFamily="34" charset="0"/>
              <a:cs typeface="Aharoni" pitchFamily="2" charset="-79"/>
            </a:endParaRPr>
          </a:p>
          <a:p>
            <a:pPr algn="l" rtl="0">
              <a:buFontTx/>
              <a:buNone/>
              <a:defRPr/>
            </a:pPr>
            <a:r>
              <a:rPr lang="en-US" sz="1800" b="1" kern="0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CABM</a:t>
            </a:r>
          </a:p>
          <a:p>
            <a:pPr algn="l" rtl="0">
              <a:buFontTx/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Mosul </a:t>
            </a:r>
            <a:r>
              <a:rPr lang="en-US" sz="1800" b="1" dirty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College of Medicine</a:t>
            </a:r>
          </a:p>
          <a:p>
            <a:pPr algn="l" rtl="0">
              <a:buFontTx/>
              <a:buNone/>
              <a:defRPr/>
            </a:pPr>
            <a:r>
              <a:rPr lang="en-US" sz="1800" b="1" kern="0" dirty="0" smtClean="0">
                <a:solidFill>
                  <a:srgbClr val="002060"/>
                </a:solidFill>
                <a:latin typeface="Aharoni" pitchFamily="2" charset="-79"/>
                <a:ea typeface="Verdana" pitchFamily="34" charset="0"/>
                <a:cs typeface="Aharoni" pitchFamily="2" charset="-79"/>
              </a:rPr>
              <a:t>9/12/2014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2780223"/>
              </p:ext>
            </p:extLst>
          </p:nvPr>
        </p:nvGraphicFramePr>
        <p:xfrm>
          <a:off x="251520" y="404664"/>
          <a:ext cx="504056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5580112" y="1196752"/>
            <a:ext cx="3347417" cy="3744416"/>
          </a:xfrm>
          <a:prstGeom prst="rect">
            <a:avLst/>
          </a:prstGeom>
          <a:ln w="2286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Rectangle 1"/>
          <p:cNvSpPr/>
          <p:nvPr/>
        </p:nvSpPr>
        <p:spPr>
          <a:xfrm>
            <a:off x="433158" y="116632"/>
            <a:ext cx="517988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u="sng" dirty="0">
                <a:solidFill>
                  <a:srgbClr val="00FFFF"/>
                </a:solidFill>
                <a:latin typeface="Tw Cen MT" pitchFamily="34" charset="0"/>
                <a:cs typeface="Calibri" pitchFamily="34" charset="0"/>
              </a:rPr>
              <a:t>The </a:t>
            </a:r>
            <a:r>
              <a:rPr lang="en-US" sz="2800" b="1" u="sng" dirty="0" err="1">
                <a:solidFill>
                  <a:srgbClr val="00FFFF"/>
                </a:solidFill>
                <a:latin typeface="Tw Cen MT" pitchFamily="34" charset="0"/>
                <a:cs typeface="Calibri" pitchFamily="34" charset="0"/>
              </a:rPr>
              <a:t>Widal</a:t>
            </a:r>
            <a:r>
              <a:rPr lang="en-US" sz="2800" b="1" u="sng" dirty="0">
                <a:solidFill>
                  <a:srgbClr val="00FFFF"/>
                </a:solidFill>
                <a:latin typeface="Tw Cen MT" pitchFamily="34" charset="0"/>
                <a:cs typeface="Calibri" pitchFamily="34" charset="0"/>
              </a:rPr>
              <a:t> reaction is not reliable.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0602" y="404664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i="1" dirty="0">
                <a:solidFill>
                  <a:srgbClr val="FF0000"/>
                </a:solidFill>
                <a:latin typeface="Tw Cen MT" pitchFamily="34" charset="0"/>
              </a:rPr>
              <a:t>Management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Antibiotic therapy must be guided by in vitro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sensitivity testing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Chloramphenicol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(500 mg 4 times daily),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ampicillin </a:t>
            </a:r>
            <a:r>
              <a:rPr lang="en-US" sz="2000" b="1" dirty="0" smtClean="0">
                <a:solidFill>
                  <a:srgbClr val="000000"/>
                </a:solidFill>
                <a:latin typeface="Tw Cen MT" pitchFamily="34" charset="0"/>
              </a:rPr>
              <a:t>(750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mg 4 times daily)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and co-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</a:rPr>
              <a:t>trimoxazole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(2 </a:t>
            </a:r>
            <a:r>
              <a:rPr lang="en-US" sz="2000" b="1" dirty="0" smtClean="0">
                <a:solidFill>
                  <a:srgbClr val="000000"/>
                </a:solidFill>
                <a:latin typeface="Tw Cen MT" pitchFamily="34" charset="0"/>
              </a:rPr>
              <a:t>tablets or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IV equivalent twice daily)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are losing their effect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due to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resistance in many areas of the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world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.</a:t>
            </a: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The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fluoroquinolones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are the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drugs of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choice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(e.g. ciprofloxacin 500 mg twice daily)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if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the organism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is susceptible, but resistance is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common.</a:t>
            </a:r>
            <a:endParaRPr lang="en-US" sz="3200" dirty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Extended-spectrum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cephalosporins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(ceftriaxone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and </a:t>
            </a:r>
            <a:r>
              <a:rPr lang="en-US" sz="3200" dirty="0" err="1" smtClean="0">
                <a:solidFill>
                  <a:srgbClr val="000000"/>
                </a:solidFill>
                <a:latin typeface="Tw Cen MT" pitchFamily="34" charset="0"/>
              </a:rPr>
              <a:t>cefotaxime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) are useful alternatives but have a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slightly increased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treatment failure rate. </a:t>
            </a:r>
          </a:p>
        </p:txBody>
      </p:sp>
    </p:spTree>
    <p:extLst>
      <p:ext uri="{BB962C8B-B14F-4D97-AF65-F5344CB8AC3E}">
        <p14:creationId xmlns:p14="http://schemas.microsoft.com/office/powerpoint/2010/main" val="189339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950" y="692696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w Cen MT" pitchFamily="34" charset="0"/>
              </a:rPr>
              <a:t>Azithromycin </a:t>
            </a:r>
            <a:r>
              <a:rPr lang="en-US" b="1" dirty="0">
                <a:solidFill>
                  <a:srgbClr val="000000"/>
                </a:solidFill>
                <a:latin typeface="Tw Cen MT" pitchFamily="34" charset="0"/>
              </a:rPr>
              <a:t>(500 </a:t>
            </a:r>
            <a:r>
              <a:rPr lang="en-US" b="1" dirty="0" smtClean="0">
                <a:solidFill>
                  <a:srgbClr val="000000"/>
                </a:solidFill>
                <a:latin typeface="Tw Cen MT" pitchFamily="34" charset="0"/>
              </a:rPr>
              <a:t>mg once </a:t>
            </a:r>
            <a:r>
              <a:rPr lang="en-US" b="1" dirty="0">
                <a:solidFill>
                  <a:srgbClr val="000000"/>
                </a:solidFill>
                <a:latin typeface="Tw Cen MT" pitchFamily="34" charset="0"/>
              </a:rPr>
              <a:t>daily)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is an alternative when </a:t>
            </a:r>
            <a:r>
              <a:rPr lang="en-US" sz="2800" dirty="0" err="1" smtClean="0">
                <a:solidFill>
                  <a:srgbClr val="000000"/>
                </a:solidFill>
                <a:latin typeface="Tw Cen MT" pitchFamily="34" charset="0"/>
              </a:rPr>
              <a:t>fluoroquinolone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 resistance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is present but has not been validated in 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severe disease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. </a:t>
            </a:r>
            <a:endParaRPr lang="en-US" sz="28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2800" b="1" dirty="0" smtClean="0">
                <a:solidFill>
                  <a:srgbClr val="0000FF"/>
                </a:solidFill>
                <a:latin typeface="Tw Cen MT" pitchFamily="34" charset="0"/>
              </a:rPr>
              <a:t>Treatment </a:t>
            </a:r>
            <a:r>
              <a:rPr lang="en-US" sz="2800" b="1" dirty="0">
                <a:solidFill>
                  <a:srgbClr val="0000FF"/>
                </a:solidFill>
                <a:latin typeface="Tw Cen MT" pitchFamily="34" charset="0"/>
              </a:rPr>
              <a:t>should be continued for 14 days.</a:t>
            </a:r>
          </a:p>
          <a:p>
            <a:pPr algn="l"/>
            <a:r>
              <a:rPr lang="en-US" sz="2800" b="1" dirty="0">
                <a:solidFill>
                  <a:srgbClr val="0000FF"/>
                </a:solidFill>
                <a:latin typeface="Tw Cen MT" pitchFamily="34" charset="0"/>
              </a:rPr>
              <a:t>Pyrexia may persist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for up to 5 days after the start of</a:t>
            </a: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specific therapy. </a:t>
            </a:r>
          </a:p>
          <a:p>
            <a:pPr algn="l"/>
            <a:r>
              <a:rPr lang="en-US" sz="2800" b="1" u="sng" dirty="0" smtClean="0">
                <a:solidFill>
                  <a:srgbClr val="FF0000"/>
                </a:solidFill>
                <a:latin typeface="Tw Cen MT" pitchFamily="34" charset="0"/>
              </a:rPr>
              <a:t>Even with effective chemotherapy,</a:t>
            </a:r>
          </a:p>
          <a:p>
            <a:pPr algn="l"/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there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is still </a:t>
            </a:r>
            <a:r>
              <a:rPr lang="en-US" sz="2800" b="1" dirty="0">
                <a:solidFill>
                  <a:srgbClr val="FF0000"/>
                </a:solidFill>
                <a:latin typeface="Tw Cen MT" pitchFamily="34" charset="0"/>
              </a:rPr>
              <a:t>a danger o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f </a:t>
            </a:r>
            <a:r>
              <a:rPr lang="en-US" sz="2800" b="1" u="sng" dirty="0">
                <a:solidFill>
                  <a:srgbClr val="0000FF"/>
                </a:solidFill>
                <a:latin typeface="Tw Cen MT" pitchFamily="34" charset="0"/>
              </a:rPr>
              <a:t>complic</a:t>
            </a:r>
            <a:r>
              <a:rPr lang="en-US" sz="2800" u="sng" dirty="0">
                <a:solidFill>
                  <a:srgbClr val="000000"/>
                </a:solidFill>
                <a:latin typeface="Tw Cen MT" pitchFamily="34" charset="0"/>
              </a:rPr>
              <a:t>ations, </a:t>
            </a:r>
            <a:r>
              <a:rPr lang="en-US" sz="2800" b="1" u="sng" dirty="0">
                <a:solidFill>
                  <a:srgbClr val="0000FF"/>
                </a:solidFill>
                <a:latin typeface="Tw Cen MT" pitchFamily="34" charset="0"/>
              </a:rPr>
              <a:t>recrudesc</a:t>
            </a:r>
            <a:r>
              <a:rPr lang="en-US" sz="2800" u="sng" dirty="0">
                <a:solidFill>
                  <a:srgbClr val="000000"/>
                </a:solidFill>
                <a:latin typeface="Tw Cen MT" pitchFamily="34" charset="0"/>
              </a:rPr>
              <a:t>ence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of</a:t>
            </a:r>
          </a:p>
          <a:p>
            <a:pPr algn="l"/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the disease and the development of </a:t>
            </a:r>
            <a:r>
              <a:rPr lang="en-US" sz="2800" b="1" u="sng" dirty="0">
                <a:solidFill>
                  <a:srgbClr val="0000FF"/>
                </a:solidFill>
                <a:latin typeface="Tw Cen MT" pitchFamily="34" charset="0"/>
              </a:rPr>
              <a:t>a carrier state.</a:t>
            </a:r>
          </a:p>
          <a:p>
            <a:pPr algn="l"/>
            <a:r>
              <a:rPr lang="en-US" sz="2800" b="1" dirty="0">
                <a:solidFill>
                  <a:srgbClr val="FF0000"/>
                </a:solidFill>
                <a:latin typeface="Tw Cen MT" pitchFamily="34" charset="0"/>
              </a:rPr>
              <a:t>Chronic carriers </a:t>
            </a:r>
            <a:r>
              <a:rPr lang="en-US" sz="2800" b="1" dirty="0" smtClean="0">
                <a:solidFill>
                  <a:srgbClr val="0000FF"/>
                </a:solidFill>
                <a:latin typeface="Tw Cen MT" pitchFamily="34" charset="0"/>
              </a:rPr>
              <a:t>(</a:t>
            </a:r>
            <a:r>
              <a:rPr lang="en-US" sz="28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1–5%) 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were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formerly treated for 4 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weeks with </a:t>
            </a:r>
            <a:r>
              <a:rPr lang="en-US" sz="2800" b="1" dirty="0">
                <a:solidFill>
                  <a:srgbClr val="0000FF"/>
                </a:solidFill>
                <a:latin typeface="Tw Cen MT" pitchFamily="34" charset="0"/>
              </a:rPr>
              <a:t>ciprofloxa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cin but may require an alternative 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agent and 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duration, as guided by antimicrobial </a:t>
            </a:r>
            <a:r>
              <a:rPr lang="en-US" sz="2800" dirty="0" smtClean="0">
                <a:solidFill>
                  <a:srgbClr val="000000"/>
                </a:solidFill>
                <a:latin typeface="Tw Cen MT" pitchFamily="34" charset="0"/>
              </a:rPr>
              <a:t>sensitivity testing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. </a:t>
            </a:r>
            <a:r>
              <a:rPr lang="en-US" sz="2800" b="1" dirty="0">
                <a:solidFill>
                  <a:srgbClr val="0000FF"/>
                </a:solidFill>
                <a:latin typeface="Tw Cen MT" pitchFamily="34" charset="0"/>
              </a:rPr>
              <a:t>Cholecyst</a:t>
            </a:r>
            <a:r>
              <a:rPr lang="en-US" sz="2800" dirty="0">
                <a:solidFill>
                  <a:srgbClr val="000000"/>
                </a:solidFill>
                <a:latin typeface="Tw Cen MT" pitchFamily="34" charset="0"/>
              </a:rPr>
              <a:t>ectomy may be necessary.</a:t>
            </a:r>
          </a:p>
        </p:txBody>
      </p:sp>
    </p:spTree>
    <p:extLst>
      <p:ext uri="{BB962C8B-B14F-4D97-AF65-F5344CB8AC3E}">
        <p14:creationId xmlns:p14="http://schemas.microsoft.com/office/powerpoint/2010/main" val="379409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878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Complications</a:t>
            </a:r>
          </a:p>
          <a:p>
            <a:pPr algn="l"/>
            <a:r>
              <a:rPr lang="en-US" sz="3200" b="1" dirty="0" err="1" smtClean="0">
                <a:solidFill>
                  <a:srgbClr val="0000FF"/>
                </a:solidFill>
                <a:latin typeface="Tw Cen MT" pitchFamily="34" charset="0"/>
              </a:rPr>
              <a:t>Haemorrhage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from, or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perforation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of, the ulcerated 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</a:rPr>
              <a:t>Peyer’s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patches may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occur at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end of the second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or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during the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third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week of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illness.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00"/>
                </a:solidFill>
                <a:latin typeface="Tw Cen MT" pitchFamily="34" charset="0"/>
              </a:rPr>
              <a:t>A </a:t>
            </a:r>
            <a:r>
              <a:rPr lang="en-US" sz="3200" b="1" dirty="0">
                <a:solidFill>
                  <a:srgbClr val="000000"/>
                </a:solidFill>
                <a:latin typeface="Tw Cen MT" pitchFamily="34" charset="0"/>
              </a:rPr>
              <a:t>drop in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temperature to normal or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subnormal levels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may </a:t>
            </a:r>
            <a:r>
              <a:rPr lang="en-US" sz="3200" b="1" dirty="0">
                <a:solidFill>
                  <a:srgbClr val="000000"/>
                </a:solidFill>
                <a:latin typeface="Tw Cen MT" pitchFamily="34" charset="0"/>
              </a:rPr>
              <a:t>be falsely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reassuring in patients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with intestinal 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</a:rPr>
              <a:t>haemorrhage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Additional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complications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may involve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almost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any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viscus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or system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because of the </a:t>
            </a:r>
            <a:r>
              <a:rPr lang="en-US" sz="3200" b="1" dirty="0" err="1" smtClean="0">
                <a:solidFill>
                  <a:srgbClr val="0000FF"/>
                </a:solidFill>
                <a:latin typeface="Tw Cen MT" pitchFamily="34" charset="0"/>
              </a:rPr>
              <a:t>septicaemia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present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during the first week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.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Bone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and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joint infection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is common in children with sickle-cell disease.</a:t>
            </a:r>
          </a:p>
        </p:txBody>
      </p:sp>
    </p:spTree>
    <p:extLst>
      <p:ext uri="{BB962C8B-B14F-4D97-AF65-F5344CB8AC3E}">
        <p14:creationId xmlns:p14="http://schemas.microsoft.com/office/powerpoint/2010/main" val="37402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124744"/>
            <a:ext cx="63246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25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048" y="116632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l"/>
            <a:r>
              <a:rPr lang="en-US" sz="3200" b="1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Relapse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  <a:p>
            <a:pPr marL="0" lvl="1"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Despite</a:t>
            </a:r>
            <a:r>
              <a:rPr lang="en-US" sz="3200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prompt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treatment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&amp; apparent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recovery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relapse rates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remain at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10%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in 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immunocompetent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 hosts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, typically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occur approximately 1 week after therapy is discontinued.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After discharge,</a:t>
            </a:r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patients should be monitored for relapse or complications for 3 months after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treatment. A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relapse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is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generally milder and of shorter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duration.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In rare cases,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second or even third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relapses occur.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Notably, the relapse rate is much lower following treatment with the new </a:t>
            </a:r>
            <a:r>
              <a:rPr lang="en-US" sz="3200" dirty="0" err="1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quinolone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, which have effective intracellular penetration.</a:t>
            </a:r>
          </a:p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Previous infection does not confer immunity. </a:t>
            </a:r>
            <a:endParaRPr lang="en-US" sz="3200" dirty="0">
              <a:solidFill>
                <a:srgbClr val="000000"/>
              </a:solidFill>
              <a:latin typeface="Tw Cen MT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371" y="1031290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Prevention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Improved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sanitation and living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conditions reduce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the incidence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of typhoid.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Travellers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to countries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where enteric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infections are endemic should be inoculated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with one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of the three available typhoid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vaccines </a:t>
            </a:r>
            <a:endParaRPr lang="en-US" sz="3200" b="1" dirty="0" smtClean="0">
              <a:solidFill>
                <a:srgbClr val="0000FF"/>
              </a:solidFill>
              <a:latin typeface="Tw Cen MT" pitchFamily="34" charset="0"/>
            </a:endParaRPr>
          </a:p>
          <a:p>
            <a:pPr algn="l"/>
            <a:r>
              <a:rPr lang="en-US" sz="2400" b="1" dirty="0" smtClean="0">
                <a:solidFill>
                  <a:srgbClr val="000000"/>
                </a:solidFill>
                <a:latin typeface="Tw Cen MT" pitchFamily="34" charset="0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Tw Cen MT" pitchFamily="34" charset="0"/>
              </a:rPr>
              <a:t>two </a:t>
            </a:r>
            <a:r>
              <a:rPr lang="en-US" sz="2400" b="1" dirty="0" smtClean="0">
                <a:solidFill>
                  <a:srgbClr val="000000"/>
                </a:solidFill>
                <a:latin typeface="Tw Cen MT" pitchFamily="34" charset="0"/>
              </a:rPr>
              <a:t>inactivated injectable </a:t>
            </a:r>
            <a:r>
              <a:rPr lang="en-US" sz="2400" b="1" dirty="0">
                <a:solidFill>
                  <a:srgbClr val="000000"/>
                </a:solidFill>
                <a:latin typeface="Tw Cen MT" pitchFamily="34" charset="0"/>
              </a:rPr>
              <a:t>and one oral live attenuated).</a:t>
            </a:r>
          </a:p>
        </p:txBody>
      </p:sp>
    </p:spTree>
    <p:extLst>
      <p:ext uri="{BB962C8B-B14F-4D97-AF65-F5344CB8AC3E}">
        <p14:creationId xmlns:p14="http://schemas.microsoft.com/office/powerpoint/2010/main" val="233036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075612" cy="12795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haroni" pitchFamily="2" charset="-79"/>
                <a:cs typeface="Aharoni" pitchFamily="2" charset="-79"/>
              </a:rPr>
              <a:t>Simple hand hygiene and washing can reduce cases of Typhoid</a:t>
            </a:r>
            <a:endParaRPr lang="en-IN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403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988840"/>
            <a:ext cx="8351838" cy="3744912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548680"/>
            <a:ext cx="5643562" cy="846138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Paratyphoid fever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6912768" cy="431641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The course tends to be shorter and milder than that of typhoid fever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The onset is often more abrupt with acute enteritis.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The rash may be more abundant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Intestinal complications less frequent.</a:t>
            </a:r>
            <a:r>
              <a:rPr lang="en-US" b="1" dirty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Tw Cen MT" pitchFamily="34" charset="0"/>
              <a:cs typeface="Calibri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Vaccines </a:t>
            </a:r>
            <a:r>
              <a:rPr lang="en-US" b="1" dirty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are not effective in prevention of Paratyphoid fevers</a:t>
            </a:r>
            <a:r>
              <a:rPr lang="en-US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.</a:t>
            </a:r>
            <a:endParaRPr lang="en-US" dirty="0">
              <a:solidFill>
                <a:srgbClr val="333300"/>
              </a:solidFill>
              <a:latin typeface="Tw Cen MT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332656"/>
            <a:ext cx="7560840" cy="6120680"/>
          </a:xfrm>
        </p:spPr>
        <p:txBody>
          <a:bodyPr/>
          <a:lstStyle/>
          <a:p>
            <a:pPr eaLnBrk="1" hangingPunct="1">
              <a:buNone/>
            </a:pPr>
            <a:r>
              <a:rPr lang="en-US" b="1" dirty="0" smtClean="0">
                <a:solidFill>
                  <a:srgbClr val="FF0000"/>
                </a:solidFill>
                <a:latin typeface="Tw Cen MT" pitchFamily="34" charset="0"/>
                <a:cs typeface="Aharoni" pitchFamily="2" charset="-79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Tw Cen MT" pitchFamily="34" charset="0"/>
                <a:ea typeface="AVGmdBU" pitchFamily="2" charset="-128"/>
              </a:rPr>
              <a:t>The name typhoid is from Greek words </a:t>
            </a:r>
            <a:r>
              <a:rPr lang="en-US" dirty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which mean </a:t>
            </a:r>
            <a:r>
              <a:rPr lang="en-US" b="1" dirty="0" smtClean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similar </a:t>
            </a:r>
            <a:r>
              <a:rPr lang="en-US" b="1" dirty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to typhus.</a:t>
            </a:r>
            <a:r>
              <a:rPr lang="en-US" dirty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 The word typhus, </a:t>
            </a:r>
            <a:r>
              <a:rPr lang="en-US" dirty="0" smtClean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signifying </a:t>
            </a:r>
            <a:r>
              <a:rPr lang="en-US" dirty="0">
                <a:solidFill>
                  <a:srgbClr val="000000"/>
                </a:solidFill>
                <a:latin typeface="Tw Cen MT" pitchFamily="34" charset="0"/>
                <a:ea typeface="AVGmdBU" pitchFamily="2" charset="-128"/>
              </a:rPr>
              <a:t>stupor, stupid, dull or low. 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w Cen MT" pitchFamily="34" charset="0"/>
                <a:cs typeface="Aharoni" pitchFamily="2" charset="-79"/>
              </a:rPr>
              <a:t>   Salmonellae</a:t>
            </a:r>
            <a:r>
              <a:rPr lang="en-US" dirty="0" smtClean="0">
                <a:solidFill>
                  <a:srgbClr val="FF0000"/>
                </a:solidFill>
                <a:latin typeface="Tw Cen MT" pitchFamily="34" charset="0"/>
                <a:cs typeface="Aharoni" pitchFamily="2" charset="-79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  </a:t>
            </a:r>
            <a:r>
              <a:rPr lang="en-US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Gram-negative bacilli.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  Motile ,</a:t>
            </a:r>
            <a:r>
              <a:rPr lang="en-US" dirty="0" err="1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facultatively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anaerobic, do not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 form </a:t>
            </a:r>
            <a:r>
              <a:rPr lang="en-US" dirty="0" err="1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spores.The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Genus Salmonella </a:t>
            </a:r>
          </a:p>
          <a:p>
            <a:pPr eaLnBrk="1" hangingPunct="1">
              <a:buFontTx/>
              <a:buNone/>
            </a:pPr>
            <a:r>
              <a:rPr lang="en-US" dirty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 belong to </a:t>
            </a:r>
            <a:r>
              <a:rPr lang="en-US" dirty="0" err="1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Enterobactericiae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.</a:t>
            </a:r>
          </a:p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   The infectious dose 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varies from </a:t>
            </a:r>
            <a:r>
              <a:rPr lang="en-US" b="1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10</a:t>
            </a:r>
            <a:r>
              <a:rPr lang="en-US" b="1" baseline="30000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3</a:t>
            </a:r>
            <a:r>
              <a:rPr lang="en-US" b="1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to 10</a:t>
            </a:r>
            <a:r>
              <a:rPr lang="en-US" b="1" baseline="30000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6</a:t>
            </a:r>
            <a:r>
              <a:rPr lang="en-US" b="1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333300"/>
                </a:solidFill>
                <a:latin typeface="Tw Cen MT" pitchFamily="34" charset="0"/>
                <a:cs typeface="Calibri" pitchFamily="34" charset="0"/>
              </a:rPr>
              <a:t>colony-forming units.</a:t>
            </a:r>
            <a:endParaRPr lang="en-US" dirty="0" smtClean="0">
              <a:solidFill>
                <a:srgbClr val="0000FF"/>
              </a:solidFill>
              <a:latin typeface="Tw Cen MT" pitchFamily="34" charset="0"/>
              <a:cs typeface="Calibri" pitchFamily="34" charset="0"/>
            </a:endParaRPr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8656" y="1881671"/>
            <a:ext cx="2315344" cy="2463800"/>
          </a:xfrm>
          <a:prstGeom prst="rect">
            <a:avLst/>
          </a:prstGeom>
          <a:ln w="2286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9893" y="1268760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u="sng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The growth of serotypes </a:t>
            </a:r>
            <a:r>
              <a:rPr lang="en-US" sz="3200" b="1" i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S. </a:t>
            </a:r>
            <a:r>
              <a:rPr lang="en-US" sz="3200" b="1" dirty="0" err="1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Typhi</a:t>
            </a:r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 and </a:t>
            </a:r>
            <a:r>
              <a:rPr lang="en-US" sz="3200" b="1" i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S. </a:t>
            </a:r>
            <a:r>
              <a:rPr lang="en-US" sz="3200" b="1" dirty="0" err="1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Paratyphi</a:t>
            </a:r>
            <a:r>
              <a:rPr lang="en-US" sz="3200" dirty="0"/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Tw Cen MT" pitchFamily="34" charset="0"/>
              </a:rPr>
              <a:t>serotypes </a:t>
            </a:r>
            <a:r>
              <a:rPr lang="en-US" sz="2000" b="1" dirty="0">
                <a:solidFill>
                  <a:srgbClr val="000000"/>
                </a:solidFill>
                <a:latin typeface="Tw Cen MT" pitchFamily="34" charset="0"/>
              </a:rPr>
              <a:t>A, B, and </a:t>
            </a:r>
            <a:r>
              <a:rPr lang="en-US" sz="2000" b="1" dirty="0" smtClean="0">
                <a:solidFill>
                  <a:srgbClr val="000000"/>
                </a:solidFill>
                <a:latin typeface="Tw Cen MT" pitchFamily="34" charset="0"/>
              </a:rPr>
              <a:t>C)</a:t>
            </a:r>
            <a:r>
              <a:rPr lang="en-US" sz="2000" b="1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is restricted to </a:t>
            </a:r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human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hosts and causes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typhoid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and paratyphoid (enteric) fevers</a:t>
            </a:r>
          </a:p>
          <a:p>
            <a:pPr algn="l"/>
            <a:endParaRPr lang="en-US" sz="3200" dirty="0" smtClean="0">
              <a:solidFill>
                <a:srgbClr val="000000"/>
              </a:solidFill>
              <a:latin typeface="Tw Cen MT" pitchFamily="34" charset="0"/>
              <a:cs typeface="Calibri" pitchFamily="34" charset="0"/>
            </a:endParaRPr>
          </a:p>
          <a:p>
            <a:pPr algn="l"/>
            <a:r>
              <a:rPr lang="en-US" sz="3200" b="1" u="sng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The remaining serotypes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(</a:t>
            </a:r>
            <a:r>
              <a:rPr lang="en-US" sz="3200" b="1" dirty="0" err="1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nontyphoidal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 </a:t>
            </a:r>
            <a:r>
              <a:rPr lang="en-US" sz="3200" b="1" i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Salmonella</a:t>
            </a:r>
            <a:r>
              <a:rPr lang="en-US" sz="3200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  <a:cs typeface="Calibri" pitchFamily="34" charset="0"/>
              </a:rPr>
              <a:t>NTS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) can colonize the gastrointestinal tracts of a broad range of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animals</a:t>
            </a:r>
            <a:r>
              <a:rPr lang="en-US" sz="3200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,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 including mammals, reptiles, birds, and insects.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More than 200 serotypes are pathogenic to humans, in whom they often cause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  <a:cs typeface="Calibri" pitchFamily="34" charset="0"/>
              </a:rPr>
              <a:t>gastroenteritis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Tw Cen MT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2365" y="464510"/>
            <a:ext cx="28264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Salmonellosis</a:t>
            </a:r>
            <a:endParaRPr lang="en-US" sz="3200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2664296" cy="78581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Pathology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12776"/>
            <a:ext cx="5760640" cy="4608512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Tw Cen MT" pitchFamily="34" charset="0"/>
              </a:rPr>
              <a:t>Infections </a:t>
            </a:r>
            <a:r>
              <a:rPr lang="en-US" dirty="0">
                <a:solidFill>
                  <a:srgbClr val="000000"/>
                </a:solidFill>
                <a:latin typeface="Tw Cen MT" pitchFamily="34" charset="0"/>
              </a:rPr>
              <a:t>begin with ingestion of </a:t>
            </a:r>
            <a:r>
              <a:rPr lang="en-US" dirty="0" smtClean="0">
                <a:solidFill>
                  <a:srgbClr val="000000"/>
                </a:solidFill>
                <a:latin typeface="Tw Cen MT" pitchFamily="34" charset="0"/>
              </a:rPr>
              <a:t>organisms. </a:t>
            </a:r>
            <a:r>
              <a:rPr lang="en-US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After a few days of bacteraemia, the bacilli localise mainly in the lymphoid tissue of the small intestine, the Peyer's patches and follicles.</a:t>
            </a: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rgbClr val="000000"/>
                </a:solidFill>
                <a:latin typeface="Tw Cen MT" pitchFamily="34" charset="0"/>
                <a:cs typeface="Calibri" pitchFamily="34" charset="0"/>
              </a:rPr>
              <a:t>These swell at first, then ulcerate and ultimately heal, but during this sequence they may perforate or bleed.</a:t>
            </a:r>
          </a:p>
        </p:txBody>
      </p:sp>
      <p:pic>
        <p:nvPicPr>
          <p:cNvPr id="5124" name="Picture 4" descr="D:\m-pictures\peyer_patch_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7" y="1628800"/>
            <a:ext cx="2784351" cy="307181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80989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Typhoid and </a:t>
            </a:r>
            <a:r>
              <a:rPr lang="en-US" sz="3200" b="1" dirty="0" smtClean="0">
                <a:solidFill>
                  <a:srgbClr val="FF0000"/>
                </a:solidFill>
                <a:latin typeface="Tw Cen MT" pitchFamily="34" charset="0"/>
              </a:rPr>
              <a:t>paratyphoid (enteric</a:t>
            </a:r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) fevers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Transmitted by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faecal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–oral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route.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After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 few days of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bacteraemia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,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the bacilli </a:t>
            </a:r>
            <a:r>
              <a:rPr lang="en-US" sz="3200" dirty="0" err="1" smtClean="0">
                <a:solidFill>
                  <a:srgbClr val="000000"/>
                </a:solidFill>
                <a:latin typeface="Tw Cen MT" pitchFamily="34" charset="0"/>
              </a:rPr>
              <a:t>localise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, mainly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in the lymphoid tissue of the small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intestine, resulting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in typical lesions in the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Peyer’s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patches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and follicles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These swell at first, then ulcerate and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usually heal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After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clinical recovery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, about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5%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of patients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become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chronic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carriers </a:t>
            </a:r>
            <a:r>
              <a:rPr lang="en-US" sz="2400" b="1" dirty="0">
                <a:solidFill>
                  <a:srgbClr val="000000"/>
                </a:solidFill>
                <a:latin typeface="Tw Cen MT" pitchFamily="34" charset="0"/>
              </a:rPr>
              <a:t>(i.e. continue to excrete the bacteria </a:t>
            </a:r>
            <a:r>
              <a:rPr lang="en-US" sz="2400" b="1" dirty="0" smtClean="0">
                <a:solidFill>
                  <a:srgbClr val="000000"/>
                </a:solidFill>
                <a:latin typeface="Tw Cen MT" pitchFamily="34" charset="0"/>
              </a:rPr>
              <a:t>after 1 </a:t>
            </a:r>
            <a:r>
              <a:rPr lang="en-US" sz="2400" b="1" dirty="0">
                <a:solidFill>
                  <a:srgbClr val="000000"/>
                </a:solidFill>
                <a:latin typeface="Tw Cen MT" pitchFamily="34" charset="0"/>
              </a:rPr>
              <a:t>year);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the bacilli may live in the gallbladder for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months or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years and pass intermittently in the stool and,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less commonly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, in the urine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.</a:t>
            </a:r>
            <a:endParaRPr lang="en-US" sz="3200" dirty="0">
              <a:solidFill>
                <a:srgbClr val="000000"/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35292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Clinical features</a:t>
            </a:r>
          </a:p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Typhoid fever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The incubation period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is typically about 10–14 days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and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onset may be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insidious.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temperature rises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in </a:t>
            </a:r>
            <a:r>
              <a:rPr lang="en-US" sz="3200" b="1" dirty="0">
                <a:solidFill>
                  <a:srgbClr val="000000"/>
                </a:solidFill>
                <a:latin typeface="Tw Cen MT" pitchFamily="34" charset="0"/>
              </a:rPr>
              <a:t>a stepladder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fashion for 4 or 5 days with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malaise, increasing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headache, </a:t>
            </a:r>
            <a:r>
              <a:rPr lang="en-US" sz="3200" b="1" dirty="0">
                <a:solidFill>
                  <a:srgbClr val="000000"/>
                </a:solidFill>
                <a:latin typeface="Tw Cen MT" pitchFamily="34" charset="0"/>
              </a:rPr>
              <a:t>drowsiness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and </a:t>
            </a:r>
            <a:r>
              <a:rPr lang="en-US" sz="3200" b="1" dirty="0">
                <a:solidFill>
                  <a:srgbClr val="000000"/>
                </a:solidFill>
                <a:latin typeface="Tw Cen MT" pitchFamily="34" charset="0"/>
              </a:rPr>
              <a:t>aching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in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the limbs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Constipation may be caused by swelling of lymphoid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tissue around the 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</a:rPr>
              <a:t>ileocaecal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junction, although in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children </a:t>
            </a:r>
            <a:r>
              <a:rPr lang="en-US" sz="3200" dirty="0" err="1">
                <a:solidFill>
                  <a:srgbClr val="000000"/>
                </a:solidFill>
                <a:latin typeface="Tw Cen MT" pitchFamily="34" charset="0"/>
              </a:rPr>
              <a:t>diarrhoea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and vomiting may be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prominent early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in the illness. The pulse is often slower than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would be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expected from the height of the temperature, i.e.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 </a:t>
            </a:r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relative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bradycardia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89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76615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At the end of the first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week, a </a:t>
            </a:r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rash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 may appear on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the upper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abdomen and on the back as sparse,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slightly raised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, </a:t>
            </a:r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rose-red spots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, which fade on pressure. It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is usually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visible only on white skin.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Cough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and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epistaxis occur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Around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the 7th–10th day, the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spleen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becomes palpable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. Constipation is then succeeded by </a:t>
            </a:r>
            <a:r>
              <a:rPr lang="en-US" sz="3200" dirty="0" err="1" smtClean="0">
                <a:solidFill>
                  <a:srgbClr val="000000"/>
                </a:solidFill>
                <a:latin typeface="Tw Cen MT" pitchFamily="34" charset="0"/>
              </a:rPr>
              <a:t>diarrhoea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 and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abdominal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distension with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tenderness. </a:t>
            </a:r>
            <a:endParaRPr lang="en-US" sz="3200" dirty="0" smtClean="0">
              <a:solidFill>
                <a:srgbClr val="0000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Bronchitis and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delirium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may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develop. </a:t>
            </a:r>
          </a:p>
          <a:p>
            <a:pPr algn="l"/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If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untreated, by the end </a:t>
            </a:r>
            <a:r>
              <a:rPr lang="en-US" sz="3200" dirty="0" smtClean="0">
                <a:solidFill>
                  <a:srgbClr val="000000"/>
                </a:solidFill>
                <a:latin typeface="Tw Cen MT" pitchFamily="34" charset="0"/>
              </a:rPr>
              <a:t>of the </a:t>
            </a:r>
            <a:r>
              <a:rPr lang="en-US" sz="3200" dirty="0">
                <a:solidFill>
                  <a:srgbClr val="000000"/>
                </a:solidFill>
                <a:latin typeface="Tw Cen MT" pitchFamily="34" charset="0"/>
              </a:rPr>
              <a:t>second week the patient may be profoundly ill.</a:t>
            </a:r>
          </a:p>
        </p:txBody>
      </p:sp>
    </p:spTree>
    <p:extLst>
      <p:ext uri="{BB962C8B-B14F-4D97-AF65-F5344CB8AC3E}">
        <p14:creationId xmlns:p14="http://schemas.microsoft.com/office/powerpoint/2010/main" val="19552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540060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4" descr="loadBinar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1772816"/>
            <a:ext cx="2952328" cy="2736304"/>
          </a:xfrm>
          <a:prstGeom prst="rect">
            <a:avLst/>
          </a:prstGeom>
          <a:ln w="2286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51315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942" y="476672"/>
            <a:ext cx="63605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w Cen MT" pitchFamily="34" charset="0"/>
              </a:rPr>
              <a:t>Investigations</a:t>
            </a:r>
          </a:p>
          <a:p>
            <a:pPr algn="l"/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In the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first week,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diagnosis may be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difficult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 because, </a:t>
            </a:r>
            <a:r>
              <a:rPr lang="en-US" sz="3200" dirty="0" smtClean="0">
                <a:solidFill>
                  <a:srgbClr val="333300"/>
                </a:solidFill>
                <a:latin typeface="Tw Cen MT" pitchFamily="34" charset="0"/>
              </a:rPr>
              <a:t>in this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invasive stage with </a:t>
            </a:r>
            <a:r>
              <a:rPr lang="en-US" sz="3200" dirty="0" err="1">
                <a:solidFill>
                  <a:srgbClr val="333300"/>
                </a:solidFill>
                <a:latin typeface="Tw Cen MT" pitchFamily="34" charset="0"/>
              </a:rPr>
              <a:t>bacteraemia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, the symptoms </a:t>
            </a:r>
            <a:r>
              <a:rPr lang="en-US" sz="3200" dirty="0" smtClean="0">
                <a:solidFill>
                  <a:srgbClr val="333300"/>
                </a:solidFill>
                <a:latin typeface="Tw Cen MT" pitchFamily="34" charset="0"/>
              </a:rPr>
              <a:t>are those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of a </a:t>
            </a:r>
            <a:r>
              <a:rPr lang="en-US" sz="3200" dirty="0" err="1">
                <a:solidFill>
                  <a:srgbClr val="333300"/>
                </a:solidFill>
                <a:latin typeface="Tw Cen MT" pitchFamily="34" charset="0"/>
              </a:rPr>
              <a:t>generalised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 infection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without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localising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features.</a:t>
            </a:r>
          </a:p>
          <a:p>
            <a:pPr algn="l"/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A white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blood count may be helpful, as there </a:t>
            </a:r>
            <a:r>
              <a:rPr lang="en-US" sz="3200" dirty="0" smtClean="0">
                <a:solidFill>
                  <a:srgbClr val="333300"/>
                </a:solidFill>
                <a:latin typeface="Tw Cen MT" pitchFamily="34" charset="0"/>
              </a:rPr>
              <a:t>is typically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a leucopenia. </a:t>
            </a:r>
            <a:endParaRPr lang="en-US" sz="3200" dirty="0" smtClean="0">
              <a:solidFill>
                <a:srgbClr val="3333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Blood 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culture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is the most </a:t>
            </a:r>
            <a:r>
              <a:rPr lang="en-US" sz="3200" dirty="0" smtClean="0">
                <a:solidFill>
                  <a:srgbClr val="333300"/>
                </a:solidFill>
                <a:latin typeface="Tw Cen MT" pitchFamily="34" charset="0"/>
              </a:rPr>
              <a:t>important diagnostic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method. </a:t>
            </a:r>
            <a:endParaRPr lang="en-US" sz="3200" dirty="0" smtClean="0">
              <a:solidFill>
                <a:srgbClr val="333300"/>
              </a:solidFill>
              <a:latin typeface="Tw Cen MT" pitchFamily="34" charset="0"/>
            </a:endParaRPr>
          </a:p>
          <a:p>
            <a:pPr algn="l"/>
            <a:r>
              <a:rPr lang="en-US" sz="3200" b="1" dirty="0" smtClean="0">
                <a:solidFill>
                  <a:srgbClr val="0000FF"/>
                </a:solidFill>
                <a:latin typeface="Tw Cen MT" pitchFamily="34" charset="0"/>
              </a:rPr>
              <a:t>The </a:t>
            </a:r>
            <a:r>
              <a:rPr lang="en-US" sz="3200" b="1" dirty="0" err="1">
                <a:solidFill>
                  <a:srgbClr val="0000FF"/>
                </a:solidFill>
                <a:latin typeface="Tw Cen MT" pitchFamily="34" charset="0"/>
              </a:rPr>
              <a:t>faeces</a:t>
            </a:r>
            <a:r>
              <a:rPr lang="en-US" sz="3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contain the </a:t>
            </a:r>
            <a:r>
              <a:rPr lang="en-US" sz="3200" dirty="0" smtClean="0">
                <a:solidFill>
                  <a:srgbClr val="333300"/>
                </a:solidFill>
                <a:latin typeface="Tw Cen MT" pitchFamily="34" charset="0"/>
              </a:rPr>
              <a:t>organism more </a:t>
            </a:r>
            <a:r>
              <a:rPr lang="en-US" sz="3200" dirty="0">
                <a:solidFill>
                  <a:srgbClr val="333300"/>
                </a:solidFill>
                <a:latin typeface="Tw Cen MT" pitchFamily="34" charset="0"/>
              </a:rPr>
              <a:t>frequently in the </a:t>
            </a:r>
            <a:r>
              <a:rPr lang="en-US" sz="2800" dirty="0">
                <a:solidFill>
                  <a:srgbClr val="333300"/>
                </a:solidFill>
                <a:latin typeface="Tw Cen MT" pitchFamily="34" charset="0"/>
              </a:rPr>
              <a:t>second and </a:t>
            </a:r>
            <a:r>
              <a:rPr lang="en-US" sz="2800" dirty="0" smtClean="0">
                <a:solidFill>
                  <a:srgbClr val="333300"/>
                </a:solidFill>
                <a:latin typeface="Tw Cen MT" pitchFamily="34" charset="0"/>
              </a:rPr>
              <a:t>third weeks</a:t>
            </a:r>
            <a:r>
              <a:rPr lang="en-US" sz="2800" dirty="0">
                <a:solidFill>
                  <a:srgbClr val="333300"/>
                </a:solidFill>
                <a:latin typeface="Tw Cen MT" pitchFamily="34" charset="0"/>
              </a:rPr>
              <a:t>.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444208" y="1052736"/>
            <a:ext cx="2664296" cy="3816424"/>
          </a:xfrm>
          <a:prstGeom prst="rect">
            <a:avLst/>
          </a:prstGeom>
          <a:ln w="228600" cap="sq" cmpd="thickThin">
            <a:noFill/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860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6600"/>
        </a:solidFill>
        <a:ln w="127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rgbClr val="80808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 Sans FB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6600"/>
        </a:solidFill>
        <a:ln w="12700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rgbClr val="808080">
              <a:alpha val="80000"/>
            </a:srgb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lin Sans FB" pitchFamily="34" charset="0"/>
            <a:cs typeface="Arial" pitchFamily="34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3482</TotalTime>
  <Words>1115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Balloons</vt:lpstr>
      <vt:lpstr>PowerPoint Presentation</vt:lpstr>
      <vt:lpstr>PowerPoint Presentation</vt:lpstr>
      <vt:lpstr>PowerPoint Presentation</vt:lpstr>
      <vt:lpstr>Pathology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Simple hand hygiene and washing can reduce cases of Typhoid</vt:lpstr>
      <vt:lpstr>Paratyphoid fever</vt:lpstr>
    </vt:vector>
  </TitlesOfParts>
  <Company>Mosul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Family</dc:creator>
  <cp:lastModifiedBy>DH</cp:lastModifiedBy>
  <cp:revision>365</cp:revision>
  <dcterms:created xsi:type="dcterms:W3CDTF">2008-10-24T07:50:01Z</dcterms:created>
  <dcterms:modified xsi:type="dcterms:W3CDTF">2014-12-08T17:20:17Z</dcterms:modified>
</cp:coreProperties>
</file>